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38" d="100"/>
          <a:sy n="38" d="100"/>
        </p:scale>
        <p:origin x="-840"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BA4C87F-DA81-415E-B70B-534CA63BB396}" type="datetimeFigureOut">
              <a:rPr lang="en-US" smtClean="0"/>
              <a:t>11/19/2019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B5E109-39E2-4850-95C7-DD968A4B861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A4C87F-DA81-415E-B70B-534CA63BB396}" type="datetimeFigureOut">
              <a:rPr lang="en-US" smtClean="0"/>
              <a:t>11/19/2019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B5E109-39E2-4850-95C7-DD968A4B861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A4C87F-DA81-415E-B70B-534CA63BB396}" type="datetimeFigureOut">
              <a:rPr lang="en-US" smtClean="0"/>
              <a:t>11/19/2019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B5E109-39E2-4850-95C7-DD968A4B861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A4C87F-DA81-415E-B70B-534CA63BB396}" type="datetimeFigureOut">
              <a:rPr lang="en-US" smtClean="0"/>
              <a:t>11/19/2019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B5E109-39E2-4850-95C7-DD968A4B861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A4C87F-DA81-415E-B70B-534CA63BB396}" type="datetimeFigureOut">
              <a:rPr lang="en-US" smtClean="0"/>
              <a:t>11/19/2019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B5E109-39E2-4850-95C7-DD968A4B861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BA4C87F-DA81-415E-B70B-534CA63BB396}" type="datetimeFigureOut">
              <a:rPr lang="en-US" smtClean="0"/>
              <a:t>11/19/2019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B5E109-39E2-4850-95C7-DD968A4B861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BA4C87F-DA81-415E-B70B-534CA63BB396}" type="datetimeFigureOut">
              <a:rPr lang="en-US" smtClean="0"/>
              <a:t>11/19/2019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B5E109-39E2-4850-95C7-DD968A4B861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BA4C87F-DA81-415E-B70B-534CA63BB396}" type="datetimeFigureOut">
              <a:rPr lang="en-US" smtClean="0"/>
              <a:t>11/19/2019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B5E109-39E2-4850-95C7-DD968A4B861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A4C87F-DA81-415E-B70B-534CA63BB396}" type="datetimeFigureOut">
              <a:rPr lang="en-US" smtClean="0"/>
              <a:t>11/19/2019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B5E109-39E2-4850-95C7-DD968A4B861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A4C87F-DA81-415E-B70B-534CA63BB396}" type="datetimeFigureOut">
              <a:rPr lang="en-US" smtClean="0"/>
              <a:t>11/19/2019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B5E109-39E2-4850-95C7-DD968A4B861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A4C87F-DA81-415E-B70B-534CA63BB396}" type="datetimeFigureOut">
              <a:rPr lang="en-US" smtClean="0"/>
              <a:t>11/19/2019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B5E109-39E2-4850-95C7-DD968A4B861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A4C87F-DA81-415E-B70B-534CA63BB396}" type="datetimeFigureOut">
              <a:rPr lang="en-US" smtClean="0"/>
              <a:t>11/19/2019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B5E109-39E2-4850-95C7-DD968A4B861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7.gif"/><Relationship Id="rId2" Type="http://schemas.openxmlformats.org/officeDocument/2006/relationships/image" Target="../media/image16.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gif"/><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8.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
            <a:ext cx="7772400" cy="1470025"/>
          </a:xfrm>
        </p:spPr>
        <p:txBody>
          <a:bodyPr/>
          <a:lstStyle/>
          <a:p>
            <a:r>
              <a:rPr lang="en-US" dirty="0"/>
              <a:t>Introduction to Color Theory</a:t>
            </a:r>
            <a:br>
              <a:rPr lang="en-US" dirty="0"/>
            </a:br>
            <a:endParaRPr lang="en-US" dirty="0"/>
          </a:p>
        </p:txBody>
      </p:sp>
      <p:sp>
        <p:nvSpPr>
          <p:cNvPr id="3" name="Subtitle 2"/>
          <p:cNvSpPr>
            <a:spLocks noGrp="1"/>
          </p:cNvSpPr>
          <p:nvPr>
            <p:ph type="subTitle" idx="1"/>
          </p:nvPr>
        </p:nvSpPr>
        <p:spPr>
          <a:xfrm>
            <a:off x="1371600" y="2057400"/>
            <a:ext cx="6400800" cy="1752600"/>
          </a:xfrm>
        </p:spPr>
        <p:txBody>
          <a:bodyPr>
            <a:noAutofit/>
          </a:bodyPr>
          <a:lstStyle/>
          <a:p>
            <a:r>
              <a:rPr lang="en-US" sz="1400" dirty="0">
                <a:solidFill>
                  <a:schemeClr val="tx1"/>
                </a:solidFill>
              </a:rPr>
              <a:t>With colors you can set a mood, attract attention, or make a statement. You can use color to energize, or to cool down. By selecting the right color scheme, you can create an ambiance of elegance, warmth or tranquility, or you can convey an image of playful youthfulness. Color can be your most powerful design</a:t>
            </a:r>
            <a:r>
              <a:rPr lang="en-US" sz="1800" dirty="0">
                <a:solidFill>
                  <a:schemeClr val="tx1"/>
                </a:solidFill>
              </a:rPr>
              <a:t> element if you learn to use it effectively</a:t>
            </a:r>
            <a:r>
              <a:rPr lang="en-US" sz="1800" dirty="0" smtClean="0">
                <a:solidFill>
                  <a:schemeClr val="tx1"/>
                </a:solidFill>
              </a:rPr>
              <a:t>.</a:t>
            </a:r>
          </a:p>
          <a:p>
            <a:r>
              <a:rPr lang="en-US" sz="1800" dirty="0">
                <a:solidFill>
                  <a:schemeClr val="tx1"/>
                </a:solidFill>
              </a:rPr>
              <a:t>Colors affect us in numerous ways, both mentally and physically. A strong red color has been shown to raise the blood pressure, while a blue color has a calming effect.</a:t>
            </a:r>
          </a:p>
          <a:p>
            <a:r>
              <a:rPr lang="en-US" sz="1800" dirty="0">
                <a:solidFill>
                  <a:schemeClr val="tx1"/>
                </a:solidFill>
              </a:rPr>
              <a:t>Being able to use colors consciously and harmoniously can help you create spectacular results.</a:t>
            </a:r>
          </a:p>
          <a:p>
            <a:endParaRPr lang="en-US" sz="1400" dirty="0">
              <a:solidFill>
                <a:schemeClr val="tx1"/>
              </a:solidFill>
            </a:endParaRPr>
          </a:p>
          <a:p>
            <a:endParaRPr lang="en-US" sz="1400"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4525963"/>
          </a:xfrm>
        </p:spPr>
        <p:txBody>
          <a:bodyPr>
            <a:normAutofit fontScale="92500" lnSpcReduction="10000"/>
          </a:bodyPr>
          <a:lstStyle/>
          <a:p>
            <a:r>
              <a:rPr lang="en-US" b="1" dirty="0"/>
              <a:t>Triadic color scheme </a:t>
            </a:r>
            <a:r>
              <a:rPr lang="en-US" dirty="0"/>
              <a:t/>
            </a:r>
            <a:br>
              <a:rPr lang="en-US" dirty="0"/>
            </a:br>
            <a:r>
              <a:rPr lang="en-US" dirty="0"/>
              <a:t>A triadic color scheme uses colors that are evenly spaced around the color wheel.</a:t>
            </a:r>
          </a:p>
          <a:p>
            <a:r>
              <a:rPr lang="en-US" dirty="0"/>
              <a:t>Triadic color schemes tend to be quite vibrant, even if you use pale or unsaturated versions of your hues.</a:t>
            </a:r>
          </a:p>
          <a:p>
            <a:r>
              <a:rPr lang="en-US" dirty="0"/>
              <a:t>To use a triadic harmony successfully, the colors should be carefully balanced - let one color dominate and use the two others for accent.</a:t>
            </a:r>
            <a:br>
              <a:rPr lang="en-US" dirty="0"/>
            </a:br>
            <a:endParaRPr lang="en-US" dirty="0"/>
          </a:p>
        </p:txBody>
      </p:sp>
      <p:pic>
        <p:nvPicPr>
          <p:cNvPr id="4" name="Picture 3" descr="triad"/>
          <p:cNvPicPr/>
          <p:nvPr/>
        </p:nvPicPr>
        <p:blipFill>
          <a:blip r:embed="rId2"/>
          <a:srcRect/>
          <a:stretch>
            <a:fillRect/>
          </a:stretch>
        </p:blipFill>
        <p:spPr bwMode="auto">
          <a:xfrm>
            <a:off x="1524000" y="4495800"/>
            <a:ext cx="1714500" cy="1714500"/>
          </a:xfrm>
          <a:prstGeom prst="rect">
            <a:avLst/>
          </a:prstGeom>
          <a:noFill/>
          <a:ln w="9525">
            <a:noFill/>
            <a:miter lim="800000"/>
            <a:headEnd/>
            <a:tailEnd/>
          </a:ln>
        </p:spPr>
      </p:pic>
      <p:pic>
        <p:nvPicPr>
          <p:cNvPr id="5" name="Picture 4" descr="triadic scheme"/>
          <p:cNvPicPr/>
          <p:nvPr/>
        </p:nvPicPr>
        <p:blipFill>
          <a:blip r:embed="rId3"/>
          <a:srcRect/>
          <a:stretch>
            <a:fillRect/>
          </a:stretch>
        </p:blipFill>
        <p:spPr bwMode="auto">
          <a:xfrm>
            <a:off x="5334000" y="4724400"/>
            <a:ext cx="1428750" cy="11430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4525963"/>
          </a:xfrm>
        </p:spPr>
        <p:txBody>
          <a:bodyPr>
            <a:normAutofit fontScale="92500" lnSpcReduction="20000"/>
          </a:bodyPr>
          <a:lstStyle/>
          <a:p>
            <a:r>
              <a:rPr lang="en-US" b="1" dirty="0"/>
              <a:t>Split-Complementary color scheme </a:t>
            </a:r>
            <a:r>
              <a:rPr lang="en-US" dirty="0"/>
              <a:t/>
            </a:r>
            <a:br>
              <a:rPr lang="en-US" dirty="0"/>
            </a:br>
            <a:r>
              <a:rPr lang="en-US" dirty="0"/>
              <a:t>The split-complementary color scheme is a variation of the complementary color scheme. In addition to the base color, it uses the two colors adjacent to its complement.</a:t>
            </a:r>
          </a:p>
          <a:p>
            <a:r>
              <a:rPr lang="en-US" dirty="0"/>
              <a:t>This color scheme has the same strong visual contrast as the complementary color scheme, but has less tension.</a:t>
            </a:r>
          </a:p>
          <a:p>
            <a:r>
              <a:rPr lang="en-US" dirty="0"/>
              <a:t>The split-complimentary color scheme is often a good choice for beginners, because it is difficult to mess up.</a:t>
            </a:r>
          </a:p>
          <a:p>
            <a:endParaRPr lang="en-US" dirty="0"/>
          </a:p>
        </p:txBody>
      </p:sp>
      <p:pic>
        <p:nvPicPr>
          <p:cNvPr id="4" name="Picture 3" descr="split-complementary"/>
          <p:cNvPicPr/>
          <p:nvPr/>
        </p:nvPicPr>
        <p:blipFill>
          <a:blip r:embed="rId2"/>
          <a:srcRect/>
          <a:stretch>
            <a:fillRect/>
          </a:stretch>
        </p:blipFill>
        <p:spPr bwMode="auto">
          <a:xfrm>
            <a:off x="1447800" y="4495800"/>
            <a:ext cx="1714500" cy="1714500"/>
          </a:xfrm>
          <a:prstGeom prst="rect">
            <a:avLst/>
          </a:prstGeom>
          <a:noFill/>
          <a:ln w="9525">
            <a:noFill/>
            <a:miter lim="800000"/>
            <a:headEnd/>
            <a:tailEnd/>
          </a:ln>
        </p:spPr>
      </p:pic>
      <p:pic>
        <p:nvPicPr>
          <p:cNvPr id="5" name="Picture 4" descr="split-complementary scheme"/>
          <p:cNvPicPr/>
          <p:nvPr/>
        </p:nvPicPr>
        <p:blipFill>
          <a:blip r:embed="rId3"/>
          <a:srcRect/>
          <a:stretch>
            <a:fillRect/>
          </a:stretch>
        </p:blipFill>
        <p:spPr bwMode="auto">
          <a:xfrm>
            <a:off x="5029200" y="4724400"/>
            <a:ext cx="1428750" cy="11430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28600"/>
            <a:ext cx="8229600" cy="4525963"/>
          </a:xfrm>
        </p:spPr>
        <p:txBody>
          <a:bodyPr>
            <a:normAutofit fontScale="92500"/>
          </a:bodyPr>
          <a:lstStyle/>
          <a:p>
            <a:r>
              <a:rPr lang="en-US" b="1" dirty="0"/>
              <a:t>Rectangle (</a:t>
            </a:r>
            <a:r>
              <a:rPr lang="en-US" b="1" dirty="0" err="1"/>
              <a:t>tetradic</a:t>
            </a:r>
            <a:r>
              <a:rPr lang="en-US" b="1" dirty="0"/>
              <a:t>) color scheme </a:t>
            </a:r>
            <a:r>
              <a:rPr lang="en-US" dirty="0"/>
              <a:t/>
            </a:r>
            <a:br>
              <a:rPr lang="en-US" dirty="0"/>
            </a:br>
            <a:r>
              <a:rPr lang="en-US" dirty="0"/>
              <a:t>The rectangle or </a:t>
            </a:r>
            <a:r>
              <a:rPr lang="en-US" dirty="0" err="1"/>
              <a:t>tetradic</a:t>
            </a:r>
            <a:r>
              <a:rPr lang="en-US" dirty="0"/>
              <a:t> color scheme uses four colors arranged into two complementary pairs.</a:t>
            </a:r>
          </a:p>
          <a:p>
            <a:r>
              <a:rPr lang="en-US" dirty="0"/>
              <a:t>This rich color scheme offers plenty of possibilities for variation.</a:t>
            </a:r>
          </a:p>
          <a:p>
            <a:r>
              <a:rPr lang="en-US" dirty="0" err="1"/>
              <a:t>Tetradic</a:t>
            </a:r>
            <a:r>
              <a:rPr lang="en-US" dirty="0"/>
              <a:t> color schemes works best if you let one color be dominant.</a:t>
            </a:r>
          </a:p>
          <a:p>
            <a:r>
              <a:rPr lang="en-US" dirty="0"/>
              <a:t>You should also pay attention to the balance between warm and cool colors in your design.</a:t>
            </a:r>
          </a:p>
          <a:p>
            <a:endParaRPr lang="en-US" dirty="0"/>
          </a:p>
        </p:txBody>
      </p:sp>
      <p:pic>
        <p:nvPicPr>
          <p:cNvPr id="4" name="Picture 3" descr="http://www.tigercolor.com/Images/Tetrad.gif"/>
          <p:cNvPicPr/>
          <p:nvPr/>
        </p:nvPicPr>
        <p:blipFill>
          <a:blip r:embed="rId2"/>
          <a:srcRect/>
          <a:stretch>
            <a:fillRect/>
          </a:stretch>
        </p:blipFill>
        <p:spPr bwMode="auto">
          <a:xfrm>
            <a:off x="1524000" y="4800600"/>
            <a:ext cx="1714500" cy="1714500"/>
          </a:xfrm>
          <a:prstGeom prst="rect">
            <a:avLst/>
          </a:prstGeom>
          <a:noFill/>
          <a:ln w="9525">
            <a:noFill/>
            <a:miter lim="800000"/>
            <a:headEnd/>
            <a:tailEnd/>
          </a:ln>
        </p:spPr>
      </p:pic>
      <p:pic>
        <p:nvPicPr>
          <p:cNvPr id="5" name="Swatch_rect" descr="rectangle scheme"/>
          <p:cNvPicPr/>
          <p:nvPr/>
        </p:nvPicPr>
        <p:blipFill>
          <a:blip r:embed="rId3"/>
          <a:srcRect/>
          <a:stretch>
            <a:fillRect/>
          </a:stretch>
        </p:blipFill>
        <p:spPr bwMode="auto">
          <a:xfrm>
            <a:off x="5257800" y="5105400"/>
            <a:ext cx="1428750" cy="11430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4525963"/>
          </a:xfrm>
        </p:spPr>
        <p:txBody>
          <a:bodyPr/>
          <a:lstStyle/>
          <a:p>
            <a:r>
              <a:rPr lang="en-US" b="1" dirty="0"/>
              <a:t>Square color scheme </a:t>
            </a:r>
            <a:r>
              <a:rPr lang="en-US" dirty="0"/>
              <a:t/>
            </a:r>
            <a:br>
              <a:rPr lang="en-US" dirty="0"/>
            </a:br>
            <a:r>
              <a:rPr lang="en-US" dirty="0"/>
              <a:t>The square color scheme is similar to the rectangle, but with all four colors spaced evenly around the color circle.</a:t>
            </a:r>
          </a:p>
          <a:p>
            <a:r>
              <a:rPr lang="en-US" dirty="0"/>
              <a:t>Square color schemes works best if you let one color be dominant.</a:t>
            </a:r>
          </a:p>
          <a:p>
            <a:r>
              <a:rPr lang="en-US" dirty="0"/>
              <a:t>You should also pay attention to the balance between warm and cool colors in your design.</a:t>
            </a:r>
          </a:p>
          <a:p>
            <a:endParaRPr lang="en-US" dirty="0"/>
          </a:p>
        </p:txBody>
      </p:sp>
      <p:pic>
        <p:nvPicPr>
          <p:cNvPr id="4" name="Picture 3" descr="square"/>
          <p:cNvPicPr/>
          <p:nvPr/>
        </p:nvPicPr>
        <p:blipFill>
          <a:blip r:embed="rId2"/>
          <a:srcRect/>
          <a:stretch>
            <a:fillRect/>
          </a:stretch>
        </p:blipFill>
        <p:spPr bwMode="auto">
          <a:xfrm>
            <a:off x="1371600" y="4495800"/>
            <a:ext cx="1714500" cy="1714500"/>
          </a:xfrm>
          <a:prstGeom prst="rect">
            <a:avLst/>
          </a:prstGeom>
          <a:noFill/>
          <a:ln w="9525">
            <a:noFill/>
            <a:miter lim="800000"/>
            <a:headEnd/>
            <a:tailEnd/>
          </a:ln>
        </p:spPr>
      </p:pic>
      <p:pic>
        <p:nvPicPr>
          <p:cNvPr id="5" name="Picture 4" descr="square scheme"/>
          <p:cNvPicPr/>
          <p:nvPr/>
        </p:nvPicPr>
        <p:blipFill>
          <a:blip r:embed="rId3"/>
          <a:srcRect/>
          <a:stretch>
            <a:fillRect/>
          </a:stretch>
        </p:blipFill>
        <p:spPr bwMode="auto">
          <a:xfrm>
            <a:off x="5410200" y="4876800"/>
            <a:ext cx="1428750" cy="11430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Colour</a:t>
            </a:r>
            <a:r>
              <a:rPr lang="en-US" dirty="0" smtClean="0"/>
              <a:t> Wheel</a:t>
            </a:r>
            <a:endParaRPr lang="en-US" dirty="0"/>
          </a:p>
        </p:txBody>
      </p:sp>
      <p:pic>
        <p:nvPicPr>
          <p:cNvPr id="4" name="Content Placeholder 3" descr="colour wheel साठी प्रतिमा परिणाम"/>
          <p:cNvPicPr>
            <a:picLocks noGrp="1"/>
          </p:cNvPicPr>
          <p:nvPr>
            <p:ph idx="1"/>
          </p:nvPr>
        </p:nvPicPr>
        <p:blipFill>
          <a:blip r:embed="rId2" cstate="print"/>
          <a:srcRect/>
          <a:stretch>
            <a:fillRect/>
          </a:stretch>
        </p:blipFill>
        <p:spPr bwMode="auto">
          <a:xfrm>
            <a:off x="1600056" y="2156912"/>
            <a:ext cx="5943887" cy="3412539"/>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colour wheel साठी प्रतिमा परिणाम"/>
          <p:cNvPicPr>
            <a:picLocks noGrp="1"/>
          </p:cNvPicPr>
          <p:nvPr>
            <p:ph idx="1"/>
          </p:nvPr>
        </p:nvPicPr>
        <p:blipFill>
          <a:blip r:embed="rId2"/>
          <a:srcRect/>
          <a:stretch>
            <a:fillRect/>
          </a:stretch>
        </p:blipFill>
        <p:spPr bwMode="auto">
          <a:xfrm>
            <a:off x="1548392" y="1600200"/>
            <a:ext cx="6047216" cy="4525963"/>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colour wheel साठी प्रतिमा परिणाम"/>
          <p:cNvPicPr>
            <a:picLocks noGrp="1"/>
          </p:cNvPicPr>
          <p:nvPr>
            <p:ph idx="1"/>
          </p:nvPr>
        </p:nvPicPr>
        <p:blipFill>
          <a:blip r:embed="rId2"/>
          <a:srcRect/>
          <a:stretch>
            <a:fillRect/>
          </a:stretch>
        </p:blipFill>
        <p:spPr bwMode="auto">
          <a:xfrm>
            <a:off x="3529012" y="2767806"/>
            <a:ext cx="2085975" cy="219075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endParaRPr lang="en-US" dirty="0"/>
          </a:p>
        </p:txBody>
      </p:sp>
      <p:sp>
        <p:nvSpPr>
          <p:cNvPr id="4" name="Rectangle 3"/>
          <p:cNvSpPr/>
          <p:nvPr/>
        </p:nvSpPr>
        <p:spPr>
          <a:xfrm rot="20732040">
            <a:off x="2756631" y="2967335"/>
            <a:ext cx="4174990" cy="923330"/>
          </a:xfrm>
          <a:prstGeom prst="rect">
            <a:avLst/>
          </a:prstGeom>
          <a:noFill/>
        </p:spPr>
        <p:txBody>
          <a:bodyPr wrap="none" lIns="91440" tIns="45720" rIns="91440" bIns="45720">
            <a:spAutoFit/>
          </a:bodyPr>
          <a:lstStyle/>
          <a:p>
            <a:pPr algn="ct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Thank you…</a:t>
            </a: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Color Wheel</a:t>
            </a:r>
          </a:p>
        </p:txBody>
      </p:sp>
      <p:pic>
        <p:nvPicPr>
          <p:cNvPr id="4" name="Content Placeholder 3" descr="Color wheel"/>
          <p:cNvPicPr>
            <a:picLocks noGrp="1"/>
          </p:cNvPicPr>
          <p:nvPr>
            <p:ph idx="1"/>
          </p:nvPr>
        </p:nvPicPr>
        <p:blipFill>
          <a:blip r:embed="rId2"/>
          <a:srcRect/>
          <a:stretch>
            <a:fillRect/>
          </a:stretch>
        </p:blipFill>
        <p:spPr bwMode="auto">
          <a:xfrm>
            <a:off x="3143250" y="2434431"/>
            <a:ext cx="2857500" cy="28575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a:t>The </a:t>
            </a:r>
            <a:r>
              <a:rPr lang="en-US" b="1" dirty="0"/>
              <a:t>color wheel</a:t>
            </a:r>
            <a:r>
              <a:rPr lang="en-US" dirty="0"/>
              <a:t> or </a:t>
            </a:r>
            <a:r>
              <a:rPr lang="en-US" b="1" dirty="0"/>
              <a:t>color circle</a:t>
            </a:r>
            <a:r>
              <a:rPr lang="en-US" dirty="0"/>
              <a:t> is the basic tool for combining colors. The first circular color diagram was designed by Sir Isaac Newton in 1666.</a:t>
            </a:r>
          </a:p>
          <a:p>
            <a:r>
              <a:rPr lang="en-US" dirty="0"/>
              <a:t>The color wheel is designed so that virtually any colors you pick from it will look good together. Over the years, many variations of the basic design have been made, but the most common version is a wheel of 12 colors based on the RYB (or artistic) color model.</a:t>
            </a:r>
          </a:p>
          <a:p>
            <a:r>
              <a:rPr lang="en-US" dirty="0"/>
              <a:t>Traditionally, there are a number of color combinations that are considered especially pleasing. These are called </a:t>
            </a:r>
            <a:r>
              <a:rPr lang="en-US" b="1" dirty="0"/>
              <a:t>color harmonies</a:t>
            </a:r>
            <a:r>
              <a:rPr lang="en-US" dirty="0"/>
              <a:t> or </a:t>
            </a:r>
            <a:r>
              <a:rPr lang="en-US" b="1" dirty="0"/>
              <a:t>color chords</a:t>
            </a:r>
            <a:r>
              <a:rPr lang="en-US" dirty="0"/>
              <a:t> and they consist of two or more colors with a fixed relation in the color wheel.</a:t>
            </a:r>
          </a:p>
          <a:p>
            <a:r>
              <a:rPr lang="en-US" dirty="0" err="1"/>
              <a:t>ColorImpact</a:t>
            </a:r>
            <a:r>
              <a:rPr lang="en-US" dirty="0"/>
              <a:t> is designed to dynamically create a color wheel to match your base color.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Warm and cool colors</a:t>
            </a:r>
          </a:p>
        </p:txBody>
      </p:sp>
      <p:sp>
        <p:nvSpPr>
          <p:cNvPr id="3" name="Content Placeholder 2"/>
          <p:cNvSpPr>
            <a:spLocks noGrp="1"/>
          </p:cNvSpPr>
          <p:nvPr>
            <p:ph idx="1"/>
          </p:nvPr>
        </p:nvSpPr>
        <p:spPr>
          <a:xfrm>
            <a:off x="457200" y="1600201"/>
            <a:ext cx="5943600" cy="2667000"/>
          </a:xfrm>
        </p:spPr>
        <p:txBody>
          <a:bodyPr>
            <a:normAutofit fontScale="70000" lnSpcReduction="20000"/>
          </a:bodyPr>
          <a:lstStyle/>
          <a:p>
            <a:r>
              <a:rPr lang="en-US" dirty="0"/>
              <a:t>The color circle can be divided into warm and cool colors.</a:t>
            </a:r>
          </a:p>
          <a:p>
            <a:r>
              <a:rPr lang="en-US" b="1" dirty="0"/>
              <a:t>Warm colors</a:t>
            </a:r>
            <a:r>
              <a:rPr lang="en-US" dirty="0"/>
              <a:t> are vivid and energetic, and tend to advance in space.</a:t>
            </a:r>
          </a:p>
          <a:p>
            <a:r>
              <a:rPr lang="en-US" b="1" dirty="0"/>
              <a:t>Cool colors</a:t>
            </a:r>
            <a:r>
              <a:rPr lang="en-US" dirty="0"/>
              <a:t> give an impression of calm, and create a soothing impression.</a:t>
            </a:r>
          </a:p>
          <a:p>
            <a:r>
              <a:rPr lang="en-US" dirty="0"/>
              <a:t>White, black and gray are considered to be neutral.</a:t>
            </a:r>
          </a:p>
          <a:p>
            <a:endParaRPr lang="en-US" dirty="0"/>
          </a:p>
        </p:txBody>
      </p:sp>
      <p:pic>
        <p:nvPicPr>
          <p:cNvPr id="4" name="Picture 3" descr="Warm and cool colors"/>
          <p:cNvPicPr/>
          <p:nvPr/>
        </p:nvPicPr>
        <p:blipFill>
          <a:blip r:embed="rId2"/>
          <a:srcRect/>
          <a:stretch>
            <a:fillRect/>
          </a:stretch>
        </p:blipFill>
        <p:spPr bwMode="auto">
          <a:xfrm>
            <a:off x="6248400" y="4038600"/>
            <a:ext cx="1628775" cy="17145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Tints, Shades, and Tones</a:t>
            </a:r>
            <a:br>
              <a:rPr lang="en-US" dirty="0"/>
            </a:br>
            <a:endParaRPr lang="en-US" dirty="0"/>
          </a:p>
        </p:txBody>
      </p:sp>
      <p:sp>
        <p:nvSpPr>
          <p:cNvPr id="3" name="Content Placeholder 2"/>
          <p:cNvSpPr>
            <a:spLocks noGrp="1"/>
          </p:cNvSpPr>
          <p:nvPr>
            <p:ph idx="1"/>
          </p:nvPr>
        </p:nvSpPr>
        <p:spPr/>
        <p:txBody>
          <a:bodyPr/>
          <a:lstStyle/>
          <a:p>
            <a:r>
              <a:rPr lang="en-US" dirty="0"/>
              <a:t>These terms are often used incorrectly, although they describe fairly simple color concepts. If a color is made lighter by adding white, the result is called a </a:t>
            </a:r>
            <a:r>
              <a:rPr lang="en-US" b="1" dirty="0"/>
              <a:t>tint</a:t>
            </a:r>
            <a:r>
              <a:rPr lang="en-US" dirty="0"/>
              <a:t>. If black is added, the darker version is called a </a:t>
            </a:r>
            <a:r>
              <a:rPr lang="en-US" b="1" dirty="0"/>
              <a:t>shade</a:t>
            </a:r>
            <a:r>
              <a:rPr lang="en-US" dirty="0"/>
              <a:t>. And if gray is added, the result is a </a:t>
            </a:r>
            <a:r>
              <a:rPr lang="en-US" dirty="0" err="1"/>
              <a:t>different</a:t>
            </a:r>
            <a:r>
              <a:rPr lang="en-US" b="1" dirty="0" err="1"/>
              <a:t>tone</a:t>
            </a:r>
            <a:r>
              <a:rPr lang="en-US" dirty="0"/>
              <a:t>.</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9437"/>
            <a:ext cx="8229600" cy="6126163"/>
          </a:xfrm>
        </p:spPr>
        <p:txBody>
          <a:bodyPr/>
          <a:lstStyle/>
          <a:p>
            <a:r>
              <a:rPr lang="en-US" b="1" dirty="0"/>
              <a:t>Tints</a:t>
            </a:r>
            <a:r>
              <a:rPr lang="en-US" dirty="0"/>
              <a:t> - adding white to a pure hue</a:t>
            </a:r>
            <a:r>
              <a:rPr lang="en-US" dirty="0" smtClean="0"/>
              <a:t>:</a:t>
            </a:r>
          </a:p>
          <a:p>
            <a:endParaRPr lang="en-US" dirty="0"/>
          </a:p>
          <a:p>
            <a:endParaRPr lang="en-US" b="1" dirty="0" smtClean="0"/>
          </a:p>
          <a:p>
            <a:r>
              <a:rPr lang="en-US" b="1" dirty="0" smtClean="0"/>
              <a:t>Shades</a:t>
            </a:r>
            <a:r>
              <a:rPr lang="en-US" dirty="0"/>
              <a:t> - adding black to a pure hue</a:t>
            </a:r>
            <a:r>
              <a:rPr lang="en-US" dirty="0" smtClean="0"/>
              <a:t>:</a:t>
            </a:r>
          </a:p>
          <a:p>
            <a:endParaRPr lang="en-US" dirty="0" smtClean="0"/>
          </a:p>
          <a:p>
            <a:endParaRPr lang="en-US" dirty="0"/>
          </a:p>
          <a:p>
            <a:r>
              <a:rPr lang="en-US" b="1" dirty="0"/>
              <a:t>Tones</a:t>
            </a:r>
            <a:r>
              <a:rPr lang="en-US" dirty="0"/>
              <a:t> - adding gray to a pure hue:</a:t>
            </a:r>
          </a:p>
          <a:p>
            <a:endParaRPr lang="en-US" dirty="0"/>
          </a:p>
        </p:txBody>
      </p:sp>
      <p:pic>
        <p:nvPicPr>
          <p:cNvPr id="4" name="Picture 3" descr="tints"/>
          <p:cNvPicPr/>
          <p:nvPr/>
        </p:nvPicPr>
        <p:blipFill>
          <a:blip r:embed="rId2"/>
          <a:srcRect/>
          <a:stretch>
            <a:fillRect/>
          </a:stretch>
        </p:blipFill>
        <p:spPr bwMode="auto">
          <a:xfrm>
            <a:off x="2619375" y="1219200"/>
            <a:ext cx="4238625" cy="666750"/>
          </a:xfrm>
          <a:prstGeom prst="rect">
            <a:avLst/>
          </a:prstGeom>
          <a:noFill/>
          <a:ln w="9525">
            <a:noFill/>
            <a:miter lim="800000"/>
            <a:headEnd/>
            <a:tailEnd/>
          </a:ln>
        </p:spPr>
      </p:pic>
      <p:pic>
        <p:nvPicPr>
          <p:cNvPr id="5" name="Picture 4" descr="Shades"/>
          <p:cNvPicPr/>
          <p:nvPr/>
        </p:nvPicPr>
        <p:blipFill>
          <a:blip r:embed="rId3"/>
          <a:srcRect/>
          <a:stretch>
            <a:fillRect/>
          </a:stretch>
        </p:blipFill>
        <p:spPr bwMode="auto">
          <a:xfrm>
            <a:off x="2452687" y="3219450"/>
            <a:ext cx="4238625" cy="666750"/>
          </a:xfrm>
          <a:prstGeom prst="rect">
            <a:avLst/>
          </a:prstGeom>
          <a:noFill/>
          <a:ln w="9525">
            <a:noFill/>
            <a:miter lim="800000"/>
            <a:headEnd/>
            <a:tailEnd/>
          </a:ln>
        </p:spPr>
      </p:pic>
      <p:pic>
        <p:nvPicPr>
          <p:cNvPr id="6" name="Picture 5" descr="Tones"/>
          <p:cNvPicPr/>
          <p:nvPr/>
        </p:nvPicPr>
        <p:blipFill>
          <a:blip r:embed="rId4"/>
          <a:srcRect/>
          <a:stretch>
            <a:fillRect/>
          </a:stretch>
        </p:blipFill>
        <p:spPr bwMode="auto">
          <a:xfrm>
            <a:off x="2619375" y="4895850"/>
            <a:ext cx="4238625" cy="66675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Colour</a:t>
            </a:r>
            <a:r>
              <a:rPr lang="en-US" dirty="0" smtClean="0"/>
              <a:t> Scheme</a:t>
            </a:r>
            <a:endParaRPr lang="en-US" dirty="0"/>
          </a:p>
        </p:txBody>
      </p:sp>
      <p:sp>
        <p:nvSpPr>
          <p:cNvPr id="3" name="Content Placeholder 2"/>
          <p:cNvSpPr>
            <a:spLocks noGrp="1"/>
          </p:cNvSpPr>
          <p:nvPr>
            <p:ph idx="1"/>
          </p:nvPr>
        </p:nvSpPr>
        <p:spPr>
          <a:xfrm>
            <a:off x="457200" y="1447800"/>
            <a:ext cx="8229600" cy="3611563"/>
          </a:xfrm>
        </p:spPr>
        <p:txBody>
          <a:bodyPr/>
          <a:lstStyle/>
          <a:p>
            <a:r>
              <a:rPr lang="en-US" dirty="0" smtClean="0"/>
              <a:t>Color Harmonies </a:t>
            </a:r>
            <a:br>
              <a:rPr lang="en-US" dirty="0" smtClean="0"/>
            </a:br>
            <a:r>
              <a:rPr lang="en-US" dirty="0" smtClean="0"/>
              <a:t>- basic techniques for creating color schemes</a:t>
            </a:r>
            <a:br>
              <a:rPr lang="en-US" dirty="0" smtClean="0"/>
            </a:br>
            <a:r>
              <a:rPr lang="en-US" dirty="0" smtClean="0"/>
              <a:t>Below are shown the basic color chords based on the </a:t>
            </a:r>
            <a:r>
              <a:rPr lang="en-US" b="1" dirty="0" smtClean="0"/>
              <a:t>color wheel</a:t>
            </a:r>
            <a:r>
              <a:rPr lang="en-US" dirty="0" smtClean="0"/>
              <a:t>.</a:t>
            </a:r>
            <a:br>
              <a:rPr lang="en-US" dirty="0" smtClean="0"/>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4525963"/>
          </a:xfrm>
        </p:spPr>
        <p:txBody>
          <a:bodyPr>
            <a:normAutofit fontScale="85000" lnSpcReduction="20000"/>
          </a:bodyPr>
          <a:lstStyle/>
          <a:p>
            <a:r>
              <a:rPr lang="en-US" b="1" dirty="0"/>
              <a:t>Complementary color scheme</a:t>
            </a:r>
            <a:r>
              <a:rPr lang="en-US" dirty="0"/>
              <a:t> </a:t>
            </a:r>
            <a:br>
              <a:rPr lang="en-US" dirty="0"/>
            </a:br>
            <a:r>
              <a:rPr lang="en-US" dirty="0"/>
              <a:t>Colors that are opposite each other on the color wheel are considered to be complementary colors (example: red and green).</a:t>
            </a:r>
          </a:p>
          <a:p>
            <a:r>
              <a:rPr lang="en-US" dirty="0"/>
              <a:t>The high contrast of complementary colors creates a vibrant look especially when used at full saturation. This color scheme must be managed well so it is not jarring.</a:t>
            </a:r>
          </a:p>
          <a:p>
            <a:r>
              <a:rPr lang="en-US" dirty="0"/>
              <a:t>Complementary color schemes are tricky to use in large doses, but work well when you want something to stand out.</a:t>
            </a:r>
          </a:p>
          <a:p>
            <a:r>
              <a:rPr lang="en-US" dirty="0"/>
              <a:t>Complementary colors are really bad for text.</a:t>
            </a:r>
          </a:p>
        </p:txBody>
      </p:sp>
      <p:pic>
        <p:nvPicPr>
          <p:cNvPr id="4" name="Picture 3" descr="complementary"/>
          <p:cNvPicPr/>
          <p:nvPr/>
        </p:nvPicPr>
        <p:blipFill>
          <a:blip r:embed="rId2"/>
          <a:srcRect/>
          <a:stretch>
            <a:fillRect/>
          </a:stretch>
        </p:blipFill>
        <p:spPr bwMode="auto">
          <a:xfrm>
            <a:off x="2133600" y="4724400"/>
            <a:ext cx="1714500" cy="1714500"/>
          </a:xfrm>
          <a:prstGeom prst="rect">
            <a:avLst/>
          </a:prstGeom>
          <a:noFill/>
          <a:ln w="9525">
            <a:noFill/>
            <a:miter lim="800000"/>
            <a:headEnd/>
            <a:tailEnd/>
          </a:ln>
        </p:spPr>
      </p:pic>
      <p:pic>
        <p:nvPicPr>
          <p:cNvPr id="5" name="Picture 4" descr="complementary scheme"/>
          <p:cNvPicPr/>
          <p:nvPr/>
        </p:nvPicPr>
        <p:blipFill>
          <a:blip r:embed="rId3"/>
          <a:srcRect/>
          <a:stretch>
            <a:fillRect/>
          </a:stretch>
        </p:blipFill>
        <p:spPr bwMode="auto">
          <a:xfrm>
            <a:off x="5410200" y="5334000"/>
            <a:ext cx="1428750" cy="11430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152400"/>
            <a:ext cx="8229600" cy="4525963"/>
          </a:xfrm>
        </p:spPr>
        <p:txBody>
          <a:bodyPr>
            <a:normAutofit fontScale="85000" lnSpcReduction="10000"/>
          </a:bodyPr>
          <a:lstStyle/>
          <a:p>
            <a:r>
              <a:rPr lang="en-US" b="1" dirty="0"/>
              <a:t>Analogous color scheme</a:t>
            </a:r>
            <a:r>
              <a:rPr lang="en-US" dirty="0"/>
              <a:t/>
            </a:r>
            <a:br>
              <a:rPr lang="en-US" dirty="0"/>
            </a:br>
            <a:r>
              <a:rPr lang="en-US" dirty="0"/>
              <a:t>Analogous color schemes use colors that are next to each other on the color wheel. They usually match well and create serene and comfortable designs.</a:t>
            </a:r>
          </a:p>
          <a:p>
            <a:r>
              <a:rPr lang="en-US" dirty="0"/>
              <a:t>Analogous color schemes are often found in nature and are harmonious and pleasing to the eye.</a:t>
            </a:r>
          </a:p>
          <a:p>
            <a:r>
              <a:rPr lang="en-US" dirty="0"/>
              <a:t>Make sure you have enough contrast when choosing an analogous color scheme.</a:t>
            </a:r>
          </a:p>
          <a:p>
            <a:r>
              <a:rPr lang="en-US" dirty="0"/>
              <a:t>Choose one color to dominate, a second to support. The third color is used (along with black, white or gray) as an accent.</a:t>
            </a:r>
          </a:p>
          <a:p>
            <a:endParaRPr lang="en-US" dirty="0"/>
          </a:p>
        </p:txBody>
      </p:sp>
      <p:pic>
        <p:nvPicPr>
          <p:cNvPr id="5" name="Picture 4" descr="analogous"/>
          <p:cNvPicPr/>
          <p:nvPr/>
        </p:nvPicPr>
        <p:blipFill>
          <a:blip r:embed="rId2"/>
          <a:srcRect/>
          <a:stretch>
            <a:fillRect/>
          </a:stretch>
        </p:blipFill>
        <p:spPr bwMode="auto">
          <a:xfrm>
            <a:off x="1143000" y="4724400"/>
            <a:ext cx="1714500" cy="1714500"/>
          </a:xfrm>
          <a:prstGeom prst="rect">
            <a:avLst/>
          </a:prstGeom>
          <a:noFill/>
          <a:ln w="9525">
            <a:noFill/>
            <a:miter lim="800000"/>
            <a:headEnd/>
            <a:tailEnd/>
          </a:ln>
        </p:spPr>
      </p:pic>
      <p:pic>
        <p:nvPicPr>
          <p:cNvPr id="6" name="Picture 5" descr="analogous scheme"/>
          <p:cNvPicPr/>
          <p:nvPr/>
        </p:nvPicPr>
        <p:blipFill>
          <a:blip r:embed="rId3"/>
          <a:srcRect/>
          <a:stretch>
            <a:fillRect/>
          </a:stretch>
        </p:blipFill>
        <p:spPr bwMode="auto">
          <a:xfrm>
            <a:off x="5334000" y="4800600"/>
            <a:ext cx="1428750" cy="11430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215</Words>
  <Application>Microsoft Office PowerPoint</Application>
  <PresentationFormat>On-screen Show (4:3)</PresentationFormat>
  <Paragraphs>48</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Introduction to Color Theory </vt:lpstr>
      <vt:lpstr>The Color Wheel</vt:lpstr>
      <vt:lpstr>Slide 3</vt:lpstr>
      <vt:lpstr>Warm and cool colors</vt:lpstr>
      <vt:lpstr>Tints, Shades, and Tones </vt:lpstr>
      <vt:lpstr>Slide 6</vt:lpstr>
      <vt:lpstr>Colour Scheme</vt:lpstr>
      <vt:lpstr>Slide 8</vt:lpstr>
      <vt:lpstr>Slide 9</vt:lpstr>
      <vt:lpstr>Slide 10</vt:lpstr>
      <vt:lpstr>Slide 11</vt:lpstr>
      <vt:lpstr>Slide 12</vt:lpstr>
      <vt:lpstr>Slide 13</vt:lpstr>
      <vt:lpstr>Colour Wheel</vt:lpstr>
      <vt:lpstr>Slide 15</vt:lpstr>
      <vt:lpstr>Slide 16</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Color Theory</dc:title>
  <dc:creator>dell</dc:creator>
  <cp:lastModifiedBy>dell</cp:lastModifiedBy>
  <cp:revision>4</cp:revision>
  <dcterms:created xsi:type="dcterms:W3CDTF">2019-11-19T06:07:21Z</dcterms:created>
  <dcterms:modified xsi:type="dcterms:W3CDTF">2019-11-19T06:31:20Z</dcterms:modified>
</cp:coreProperties>
</file>