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AFC0C6-84A9-4D89-8B6C-36E7BDA7FAF3}" type="datetimeFigureOut">
              <a:rPr lang="en-US" smtClean="0"/>
              <a:t>8/13/2021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4BAAEC-ADEE-4D4E-AB0C-BC5A6ED705E7}" type="slidenum">
              <a:rPr lang="en-US" smtClean="0"/>
              <a:t>‹#›</a:t>
            </a:fld>
            <a:endParaRPr lang="en-US"/>
          </a:p>
        </p:txBody>
      </p:sp>
    </p:spTree>
    <p:extLst>
      <p:ext uri="{BB962C8B-B14F-4D97-AF65-F5344CB8AC3E}">
        <p14:creationId xmlns:p14="http://schemas.microsoft.com/office/powerpoint/2010/main" val="74206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FA446A6F-7493-4139-A8A5-4249EF64AE3D}" type="slidenum">
              <a:rPr lang="en-IN" smtClean="0"/>
              <a:pPr/>
              <a:t>5</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B1429B-6C9B-465E-B961-41AB1F34D394}"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A3ECF-5B36-452A-ABD9-02BE030FBBEF}" type="slidenum">
              <a:rPr lang="en-US" smtClean="0"/>
              <a:t>‹#›</a:t>
            </a:fld>
            <a:endParaRPr lang="en-US"/>
          </a:p>
        </p:txBody>
      </p:sp>
    </p:spTree>
    <p:extLst>
      <p:ext uri="{BB962C8B-B14F-4D97-AF65-F5344CB8AC3E}">
        <p14:creationId xmlns:p14="http://schemas.microsoft.com/office/powerpoint/2010/main" val="1378572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B1429B-6C9B-465E-B961-41AB1F34D394}"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A3ECF-5B36-452A-ABD9-02BE030FBBEF}" type="slidenum">
              <a:rPr lang="en-US" smtClean="0"/>
              <a:t>‹#›</a:t>
            </a:fld>
            <a:endParaRPr lang="en-US"/>
          </a:p>
        </p:txBody>
      </p:sp>
    </p:spTree>
    <p:extLst>
      <p:ext uri="{BB962C8B-B14F-4D97-AF65-F5344CB8AC3E}">
        <p14:creationId xmlns:p14="http://schemas.microsoft.com/office/powerpoint/2010/main" val="1480965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B1429B-6C9B-465E-B961-41AB1F34D394}"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A3ECF-5B36-452A-ABD9-02BE030FBBEF}" type="slidenum">
              <a:rPr lang="en-US" smtClean="0"/>
              <a:t>‹#›</a:t>
            </a:fld>
            <a:endParaRPr lang="en-US"/>
          </a:p>
        </p:txBody>
      </p:sp>
    </p:spTree>
    <p:extLst>
      <p:ext uri="{BB962C8B-B14F-4D97-AF65-F5344CB8AC3E}">
        <p14:creationId xmlns:p14="http://schemas.microsoft.com/office/powerpoint/2010/main" val="487129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B1429B-6C9B-465E-B961-41AB1F34D394}"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A3ECF-5B36-452A-ABD9-02BE030FBBEF}" type="slidenum">
              <a:rPr lang="en-US" smtClean="0"/>
              <a:t>‹#›</a:t>
            </a:fld>
            <a:endParaRPr lang="en-US"/>
          </a:p>
        </p:txBody>
      </p:sp>
    </p:spTree>
    <p:extLst>
      <p:ext uri="{BB962C8B-B14F-4D97-AF65-F5344CB8AC3E}">
        <p14:creationId xmlns:p14="http://schemas.microsoft.com/office/powerpoint/2010/main" val="2470318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B1429B-6C9B-465E-B961-41AB1F34D394}"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A3ECF-5B36-452A-ABD9-02BE030FBBEF}" type="slidenum">
              <a:rPr lang="en-US" smtClean="0"/>
              <a:t>‹#›</a:t>
            </a:fld>
            <a:endParaRPr lang="en-US"/>
          </a:p>
        </p:txBody>
      </p:sp>
    </p:spTree>
    <p:extLst>
      <p:ext uri="{BB962C8B-B14F-4D97-AF65-F5344CB8AC3E}">
        <p14:creationId xmlns:p14="http://schemas.microsoft.com/office/powerpoint/2010/main" val="3520292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B1429B-6C9B-465E-B961-41AB1F34D394}" type="datetimeFigureOut">
              <a:rPr lang="en-US" smtClean="0"/>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1A3ECF-5B36-452A-ABD9-02BE030FBBEF}" type="slidenum">
              <a:rPr lang="en-US" smtClean="0"/>
              <a:t>‹#›</a:t>
            </a:fld>
            <a:endParaRPr lang="en-US"/>
          </a:p>
        </p:txBody>
      </p:sp>
    </p:spTree>
    <p:extLst>
      <p:ext uri="{BB962C8B-B14F-4D97-AF65-F5344CB8AC3E}">
        <p14:creationId xmlns:p14="http://schemas.microsoft.com/office/powerpoint/2010/main" val="4020102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B1429B-6C9B-465E-B961-41AB1F34D394}" type="datetimeFigureOut">
              <a:rPr lang="en-US" smtClean="0"/>
              <a:t>8/13/2021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1A3ECF-5B36-452A-ABD9-02BE030FBBEF}" type="slidenum">
              <a:rPr lang="en-US" smtClean="0"/>
              <a:t>‹#›</a:t>
            </a:fld>
            <a:endParaRPr lang="en-US"/>
          </a:p>
        </p:txBody>
      </p:sp>
    </p:spTree>
    <p:extLst>
      <p:ext uri="{BB962C8B-B14F-4D97-AF65-F5344CB8AC3E}">
        <p14:creationId xmlns:p14="http://schemas.microsoft.com/office/powerpoint/2010/main" val="840898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B1429B-6C9B-465E-B961-41AB1F34D394}" type="datetimeFigureOut">
              <a:rPr lang="en-US" smtClean="0"/>
              <a:t>8/13/2021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1A3ECF-5B36-452A-ABD9-02BE030FBBEF}" type="slidenum">
              <a:rPr lang="en-US" smtClean="0"/>
              <a:t>‹#›</a:t>
            </a:fld>
            <a:endParaRPr lang="en-US"/>
          </a:p>
        </p:txBody>
      </p:sp>
    </p:spTree>
    <p:extLst>
      <p:ext uri="{BB962C8B-B14F-4D97-AF65-F5344CB8AC3E}">
        <p14:creationId xmlns:p14="http://schemas.microsoft.com/office/powerpoint/2010/main" val="360742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B1429B-6C9B-465E-B961-41AB1F34D394}" type="datetimeFigureOut">
              <a:rPr lang="en-US" smtClean="0"/>
              <a:t>8/13/2021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1A3ECF-5B36-452A-ABD9-02BE030FBBEF}" type="slidenum">
              <a:rPr lang="en-US" smtClean="0"/>
              <a:t>‹#›</a:t>
            </a:fld>
            <a:endParaRPr lang="en-US"/>
          </a:p>
        </p:txBody>
      </p:sp>
    </p:spTree>
    <p:extLst>
      <p:ext uri="{BB962C8B-B14F-4D97-AF65-F5344CB8AC3E}">
        <p14:creationId xmlns:p14="http://schemas.microsoft.com/office/powerpoint/2010/main" val="2610007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B1429B-6C9B-465E-B961-41AB1F34D394}" type="datetimeFigureOut">
              <a:rPr lang="en-US" smtClean="0"/>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1A3ECF-5B36-452A-ABD9-02BE030FBBEF}" type="slidenum">
              <a:rPr lang="en-US" smtClean="0"/>
              <a:t>‹#›</a:t>
            </a:fld>
            <a:endParaRPr lang="en-US"/>
          </a:p>
        </p:txBody>
      </p:sp>
    </p:spTree>
    <p:extLst>
      <p:ext uri="{BB962C8B-B14F-4D97-AF65-F5344CB8AC3E}">
        <p14:creationId xmlns:p14="http://schemas.microsoft.com/office/powerpoint/2010/main" val="1171005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B1429B-6C9B-465E-B961-41AB1F34D394}" type="datetimeFigureOut">
              <a:rPr lang="en-US" smtClean="0"/>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1A3ECF-5B36-452A-ABD9-02BE030FBBEF}" type="slidenum">
              <a:rPr lang="en-US" smtClean="0"/>
              <a:t>‹#›</a:t>
            </a:fld>
            <a:endParaRPr lang="en-US"/>
          </a:p>
        </p:txBody>
      </p:sp>
    </p:spTree>
    <p:extLst>
      <p:ext uri="{BB962C8B-B14F-4D97-AF65-F5344CB8AC3E}">
        <p14:creationId xmlns:p14="http://schemas.microsoft.com/office/powerpoint/2010/main" val="2886384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B1429B-6C9B-465E-B961-41AB1F34D394}" type="datetimeFigureOut">
              <a:rPr lang="en-US" smtClean="0"/>
              <a:t>8/13/2021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1A3ECF-5B36-452A-ABD9-02BE030FBBEF}" type="slidenum">
              <a:rPr lang="en-US" smtClean="0"/>
              <a:t>‹#›</a:t>
            </a:fld>
            <a:endParaRPr lang="en-US"/>
          </a:p>
        </p:txBody>
      </p:sp>
    </p:spTree>
    <p:extLst>
      <p:ext uri="{BB962C8B-B14F-4D97-AF65-F5344CB8AC3E}">
        <p14:creationId xmlns:p14="http://schemas.microsoft.com/office/powerpoint/2010/main" val="2447910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media.photobucket.com/image/welcome%20board/AngelTwinsMommy/message%20board%20tags/Welcome.png?o=10" TargetMode="External"/><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1.jpeg"/><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6.jpe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 Id="rId6" Type="http://schemas.openxmlformats.org/officeDocument/2006/relationships/image" Target="../media/image40.jpeg"/><Relationship Id="rId5" Type="http://schemas.openxmlformats.org/officeDocument/2006/relationships/image" Target="../media/image20.jpeg"/><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1.gstatic.com/images?q=tbn:ANd9GcRVEUl_gC86YcLbjkf23qZI3diwIiPpx_IKw3SJFztHWNzHEdnC2g"/>
          <p:cNvPicPr>
            <a:picLocks noChangeAspect="1" noChangeArrowheads="1"/>
          </p:cNvPicPr>
          <p:nvPr/>
        </p:nvPicPr>
        <p:blipFill>
          <a:blip r:embed="rId2"/>
          <a:srcRect/>
          <a:stretch>
            <a:fillRect/>
          </a:stretch>
        </p:blipFill>
        <p:spPr bwMode="auto">
          <a:xfrm>
            <a:off x="0" y="4943475"/>
            <a:ext cx="2390775" cy="1914525"/>
          </a:xfrm>
          <a:prstGeom prst="rect">
            <a:avLst/>
          </a:prstGeom>
          <a:noFill/>
        </p:spPr>
      </p:pic>
      <p:pic>
        <p:nvPicPr>
          <p:cNvPr id="3076" name="Picture 4" descr="http://th237.photobucket.com/albums/ff67/AngelTwinsMommy/message%20board%20tags/th_Welcome.png">
            <a:hlinkClick r:id="rId3"/>
          </p:cNvPr>
          <p:cNvPicPr>
            <a:picLocks noChangeAspect="1" noChangeArrowheads="1"/>
          </p:cNvPicPr>
          <p:nvPr/>
        </p:nvPicPr>
        <p:blipFill>
          <a:blip r:embed="rId4"/>
          <a:srcRect/>
          <a:stretch>
            <a:fillRect/>
          </a:stretch>
        </p:blipFill>
        <p:spPr bwMode="auto">
          <a:xfrm rot="20092642">
            <a:off x="405381" y="2655548"/>
            <a:ext cx="5072098" cy="1357322"/>
          </a:xfrm>
          <a:prstGeom prst="rect">
            <a:avLst/>
          </a:prstGeom>
          <a:noFill/>
        </p:spPr>
      </p:pic>
      <p:pic>
        <p:nvPicPr>
          <p:cNvPr id="5" name="Picture 4" descr="G:\2-16-2009\DSC00344.JPG"/>
          <p:cNvPicPr>
            <a:picLocks noChangeAspect="1" noChangeArrowheads="1"/>
          </p:cNvPicPr>
          <p:nvPr/>
        </p:nvPicPr>
        <p:blipFill>
          <a:blip r:embed="rId5" cstate="print"/>
          <a:srcRect/>
          <a:stretch>
            <a:fillRect/>
          </a:stretch>
        </p:blipFill>
        <p:spPr bwMode="auto">
          <a:xfrm>
            <a:off x="5214942" y="3929066"/>
            <a:ext cx="3929058" cy="2928934"/>
          </a:xfrm>
          <a:prstGeom prst="rect">
            <a:avLst/>
          </a:prstGeom>
          <a:noFill/>
        </p:spPr>
      </p:pic>
      <p:pic>
        <p:nvPicPr>
          <p:cNvPr id="6" name="Picture 5" descr="G:\2-16-2009\DSC00341.JPG"/>
          <p:cNvPicPr>
            <a:picLocks noChangeAspect="1" noChangeArrowheads="1"/>
          </p:cNvPicPr>
          <p:nvPr/>
        </p:nvPicPr>
        <p:blipFill>
          <a:blip r:embed="rId6" cstate="print"/>
          <a:srcRect/>
          <a:stretch>
            <a:fillRect/>
          </a:stretch>
        </p:blipFill>
        <p:spPr bwMode="auto">
          <a:xfrm rot="20108082">
            <a:off x="66112" y="597692"/>
            <a:ext cx="3679185" cy="2417110"/>
          </a:xfrm>
          <a:prstGeom prst="rect">
            <a:avLst/>
          </a:prstGeom>
          <a:noFill/>
        </p:spPr>
      </p:pic>
      <p:pic>
        <p:nvPicPr>
          <p:cNvPr id="7" name="Picture 2" descr="G:\Ila Photos - 12.06.2011 297.jpg"/>
          <p:cNvPicPr>
            <a:picLocks noChangeAspect="1" noChangeArrowheads="1"/>
          </p:cNvPicPr>
          <p:nvPr/>
        </p:nvPicPr>
        <p:blipFill>
          <a:blip r:embed="rId7" cstate="print"/>
          <a:srcRect/>
          <a:stretch>
            <a:fillRect/>
          </a:stretch>
        </p:blipFill>
        <p:spPr bwMode="auto">
          <a:xfrm>
            <a:off x="6139529" y="0"/>
            <a:ext cx="3004471" cy="1643074"/>
          </a:xfrm>
          <a:prstGeom prst="rect">
            <a:avLst/>
          </a:prstGeom>
          <a:noFill/>
        </p:spPr>
      </p:pic>
      <p:pic>
        <p:nvPicPr>
          <p:cNvPr id="8" name="Picture 6" descr="G:\Ila Photos - 12.06.2011 1350.jpg"/>
          <p:cNvPicPr>
            <a:picLocks noChangeAspect="1" noChangeArrowheads="1"/>
          </p:cNvPicPr>
          <p:nvPr/>
        </p:nvPicPr>
        <p:blipFill>
          <a:blip r:embed="rId8"/>
          <a:srcRect/>
          <a:stretch>
            <a:fillRect/>
          </a:stretch>
        </p:blipFill>
        <p:spPr bwMode="auto">
          <a:xfrm>
            <a:off x="6357951" y="1714488"/>
            <a:ext cx="2786049" cy="2143140"/>
          </a:xfrm>
          <a:prstGeom prst="rect">
            <a:avLst/>
          </a:prstGeom>
          <a:noFill/>
        </p:spPr>
      </p:pic>
      <p:pic>
        <p:nvPicPr>
          <p:cNvPr id="10" name="Picture 2" descr="G:\Educational Visit - Vita Mill 3\Educational Visit - Vita Mill 3 001.jpg"/>
          <p:cNvPicPr>
            <a:picLocks noChangeAspect="1" noChangeArrowheads="1"/>
          </p:cNvPicPr>
          <p:nvPr/>
        </p:nvPicPr>
        <p:blipFill>
          <a:blip r:embed="rId9" cstate="print"/>
          <a:srcRect/>
          <a:stretch>
            <a:fillRect/>
          </a:stretch>
        </p:blipFill>
        <p:spPr bwMode="auto">
          <a:xfrm>
            <a:off x="4286248" y="0"/>
            <a:ext cx="2143140" cy="1857364"/>
          </a:xfrm>
          <a:prstGeom prst="rect">
            <a:avLst/>
          </a:prstGeom>
          <a:noFill/>
        </p:spPr>
      </p:pic>
      <p:pic>
        <p:nvPicPr>
          <p:cNvPr id="11" name="Picture 2" descr="http://t1.gstatic.com/images?q=tbn:ANd9GcTC4r2I9btzVzh5GtHu-c5hqrwBCK0y0EIIL9W4MFdFSSBodNta"/>
          <p:cNvPicPr>
            <a:picLocks noChangeAspect="1" noChangeArrowheads="1"/>
          </p:cNvPicPr>
          <p:nvPr/>
        </p:nvPicPr>
        <p:blipFill>
          <a:blip r:embed="rId10"/>
          <a:srcRect/>
          <a:stretch>
            <a:fillRect/>
          </a:stretch>
        </p:blipFill>
        <p:spPr bwMode="auto">
          <a:xfrm>
            <a:off x="2643174" y="5143513"/>
            <a:ext cx="2390775" cy="1714488"/>
          </a:xfrm>
          <a:prstGeom prst="rect">
            <a:avLst/>
          </a:prstGeom>
          <a:noFill/>
        </p:spPr>
      </p:pic>
      <p:pic>
        <p:nvPicPr>
          <p:cNvPr id="12" name="Picture 2" descr="http://t2.gstatic.com/images?q=tbn:ANd9GcR-KegyDY4yyEaxWj7fnxk-aT8gCJvOdVLudE2oaTYi7l4T39TX"/>
          <p:cNvPicPr>
            <a:picLocks noChangeAspect="1" noChangeArrowheads="1"/>
          </p:cNvPicPr>
          <p:nvPr/>
        </p:nvPicPr>
        <p:blipFill>
          <a:blip r:embed="rId11"/>
          <a:srcRect/>
          <a:stretch>
            <a:fillRect/>
          </a:stretch>
        </p:blipFill>
        <p:spPr bwMode="auto">
          <a:xfrm rot="20047541">
            <a:off x="2843857" y="3656772"/>
            <a:ext cx="2486017" cy="1194368"/>
          </a:xfrm>
          <a:prstGeom prst="rect">
            <a:avLst/>
          </a:prstGeom>
          <a:noFill/>
        </p:spPr>
      </p:pic>
    </p:spTree>
    <p:extLst>
      <p:ext uri="{BB962C8B-B14F-4D97-AF65-F5344CB8AC3E}">
        <p14:creationId xmlns:p14="http://schemas.microsoft.com/office/powerpoint/2010/main" val="1029534000"/>
      </p:ext>
    </p:extLst>
  </p:cSld>
  <p:clrMapOvr>
    <a:masterClrMapping/>
  </p:clrMapOvr>
  <p:transition advTm="19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714356"/>
            <a:ext cx="8143932" cy="5262979"/>
          </a:xfrm>
          <a:prstGeom prst="rect">
            <a:avLst/>
          </a:prstGeom>
        </p:spPr>
        <p:txBody>
          <a:bodyPr wrap="square">
            <a:spAutoFit/>
          </a:bodyPr>
          <a:lstStyle/>
          <a:p>
            <a:r>
              <a:rPr lang="en-US" sz="2400" b="1" dirty="0" smtClean="0">
                <a:solidFill>
                  <a:srgbClr val="FF0000"/>
                </a:solidFill>
                <a:latin typeface="Batang" pitchFamily="18" charset="-127"/>
                <a:ea typeface="Batang" pitchFamily="18" charset="-127"/>
              </a:rPr>
              <a:t>8. Develop self reliance and confidence.</a:t>
            </a:r>
          </a:p>
          <a:p>
            <a:endParaRPr lang="en-US" sz="2400" b="1" dirty="0">
              <a:solidFill>
                <a:srgbClr val="FF0000"/>
              </a:solidFill>
              <a:latin typeface="Batang" pitchFamily="18" charset="-127"/>
              <a:ea typeface="Batang" pitchFamily="18" charset="-127"/>
            </a:endParaRPr>
          </a:p>
          <a:p>
            <a:r>
              <a:rPr lang="en-US" sz="2400" b="1" dirty="0" smtClean="0">
                <a:solidFill>
                  <a:srgbClr val="FF0000"/>
                </a:solidFill>
                <a:latin typeface="Batang" pitchFamily="18" charset="-127"/>
                <a:ea typeface="Batang" pitchFamily="18" charset="-127"/>
              </a:rPr>
              <a:t>9. Get equipped with all the skills necessary to manage a home.</a:t>
            </a:r>
          </a:p>
          <a:p>
            <a:endParaRPr lang="en-US" sz="2400" b="1" dirty="0">
              <a:solidFill>
                <a:srgbClr val="FF0000"/>
              </a:solidFill>
              <a:latin typeface="Batang" pitchFamily="18" charset="-127"/>
              <a:ea typeface="Batang" pitchFamily="18" charset="-127"/>
            </a:endParaRPr>
          </a:p>
          <a:p>
            <a:r>
              <a:rPr lang="en-US" sz="2400" b="1" dirty="0" smtClean="0">
                <a:solidFill>
                  <a:srgbClr val="FF0000"/>
                </a:solidFill>
                <a:latin typeface="Batang" pitchFamily="18" charset="-127"/>
                <a:ea typeface="Batang" pitchFamily="18" charset="-127"/>
              </a:rPr>
              <a:t>10. Promote aesthetic appreciation in daily life.</a:t>
            </a:r>
            <a:br>
              <a:rPr lang="en-US" sz="2400" b="1" dirty="0" smtClean="0">
                <a:solidFill>
                  <a:srgbClr val="FF0000"/>
                </a:solidFill>
                <a:latin typeface="Batang" pitchFamily="18" charset="-127"/>
                <a:ea typeface="Batang" pitchFamily="18" charset="-127"/>
              </a:rPr>
            </a:br>
            <a:endParaRPr lang="en-US" sz="2400" b="1" dirty="0" smtClean="0">
              <a:solidFill>
                <a:srgbClr val="FF0000"/>
              </a:solidFill>
              <a:latin typeface="Batang" pitchFamily="18" charset="-127"/>
              <a:ea typeface="Batang" pitchFamily="18" charset="-127"/>
            </a:endParaRPr>
          </a:p>
          <a:p>
            <a:r>
              <a:rPr lang="en-US" sz="2400" b="1" dirty="0" smtClean="0">
                <a:solidFill>
                  <a:srgbClr val="FF0000"/>
                </a:solidFill>
                <a:latin typeface="Batang" pitchFamily="18" charset="-127"/>
                <a:ea typeface="Batang" pitchFamily="18" charset="-127"/>
              </a:rPr>
              <a:t>11. Develop spirit of civic consciousness.</a:t>
            </a:r>
          </a:p>
          <a:p>
            <a:r>
              <a:rPr lang="en-US" sz="2400" b="1" dirty="0" smtClean="0">
                <a:solidFill>
                  <a:srgbClr val="FF0000"/>
                </a:solidFill>
                <a:latin typeface="Batang" pitchFamily="18" charset="-127"/>
                <a:ea typeface="Batang" pitchFamily="18" charset="-127"/>
              </a:rPr>
              <a:t/>
            </a:r>
            <a:br>
              <a:rPr lang="en-US" sz="2400" b="1" dirty="0" smtClean="0">
                <a:solidFill>
                  <a:srgbClr val="FF0000"/>
                </a:solidFill>
                <a:latin typeface="Batang" pitchFamily="18" charset="-127"/>
                <a:ea typeface="Batang" pitchFamily="18" charset="-127"/>
              </a:rPr>
            </a:br>
            <a:r>
              <a:rPr lang="en-US" sz="2400" b="1" dirty="0" smtClean="0">
                <a:solidFill>
                  <a:srgbClr val="FF0000"/>
                </a:solidFill>
                <a:latin typeface="Batang" pitchFamily="18" charset="-127"/>
                <a:ea typeface="Batang" pitchFamily="18" charset="-127"/>
              </a:rPr>
              <a:t>12. Learn ways and means to supplement family income.</a:t>
            </a:r>
            <a:br>
              <a:rPr lang="en-US" sz="2400" b="1" dirty="0" smtClean="0">
                <a:solidFill>
                  <a:srgbClr val="FF0000"/>
                </a:solidFill>
                <a:latin typeface="Batang" pitchFamily="18" charset="-127"/>
                <a:ea typeface="Batang" pitchFamily="18" charset="-127"/>
              </a:rPr>
            </a:br>
            <a:endParaRPr lang="en-US" sz="2400" b="1" dirty="0" smtClean="0">
              <a:solidFill>
                <a:srgbClr val="FF0000"/>
              </a:solidFill>
              <a:latin typeface="Batang" pitchFamily="18" charset="-127"/>
              <a:ea typeface="Batang" pitchFamily="18" charset="-127"/>
            </a:endParaRPr>
          </a:p>
          <a:p>
            <a:r>
              <a:rPr lang="en-US" sz="2400" b="1" dirty="0" smtClean="0">
                <a:solidFill>
                  <a:srgbClr val="FF0000"/>
                </a:solidFill>
                <a:latin typeface="Batang" pitchFamily="18" charset="-127"/>
                <a:ea typeface="Batang" pitchFamily="18" charset="-127"/>
              </a:rPr>
              <a:t>13. Plan for leisure time and recreation. </a:t>
            </a:r>
            <a:br>
              <a:rPr lang="en-US" sz="2400" b="1" dirty="0" smtClean="0">
                <a:solidFill>
                  <a:srgbClr val="FF0000"/>
                </a:solidFill>
                <a:latin typeface="Batang" pitchFamily="18" charset="-127"/>
                <a:ea typeface="Batang" pitchFamily="18" charset="-127"/>
              </a:rPr>
            </a:br>
            <a:endParaRPr lang="en-IN" sz="2400" b="1" dirty="0">
              <a:solidFill>
                <a:srgbClr val="FF0000"/>
              </a:solidFill>
              <a:latin typeface="Batang" pitchFamily="18" charset="-127"/>
              <a:ea typeface="Batang" pitchFamily="18" charset="-127"/>
            </a:endParaRPr>
          </a:p>
        </p:txBody>
      </p:sp>
      <p:pic>
        <p:nvPicPr>
          <p:cNvPr id="3" name="Picture 2" descr="G:\Ila Photos - 12.06.2011 1345.jpg"/>
          <p:cNvPicPr>
            <a:picLocks noChangeAspect="1" noChangeArrowheads="1"/>
          </p:cNvPicPr>
          <p:nvPr/>
        </p:nvPicPr>
        <p:blipFill>
          <a:blip r:embed="rId2"/>
          <a:srcRect/>
          <a:stretch>
            <a:fillRect/>
          </a:stretch>
        </p:blipFill>
        <p:spPr bwMode="auto">
          <a:xfrm>
            <a:off x="6429388" y="4429132"/>
            <a:ext cx="2714612" cy="2428868"/>
          </a:xfrm>
          <a:prstGeom prst="rect">
            <a:avLst/>
          </a:prstGeom>
          <a:noFill/>
        </p:spPr>
      </p:pic>
    </p:spTree>
    <p:extLst>
      <p:ext uri="{BB962C8B-B14F-4D97-AF65-F5344CB8AC3E}">
        <p14:creationId xmlns:p14="http://schemas.microsoft.com/office/powerpoint/2010/main" val="1339636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0232" y="285728"/>
            <a:ext cx="5486567" cy="584775"/>
          </a:xfrm>
          <a:prstGeom prst="rect">
            <a:avLst/>
          </a:prstGeom>
          <a:noFill/>
        </p:spPr>
        <p:txBody>
          <a:bodyPr wrap="square" lIns="91440" tIns="45720" rIns="91440" bIns="45720">
            <a:spAutoFit/>
          </a:bodyPr>
          <a:lstStyle/>
          <a:p>
            <a:pPr algn="ct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Disciplines of Home Science</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Content Placeholder 4"/>
          <p:cNvSpPr>
            <a:spLocks noGrp="1"/>
          </p:cNvSpPr>
          <p:nvPr>
            <p:ph sz="half" idx="1"/>
          </p:nvPr>
        </p:nvSpPr>
        <p:spPr>
          <a:xfrm>
            <a:off x="0" y="714356"/>
            <a:ext cx="4038600" cy="2614618"/>
          </a:xfrm>
        </p:spPr>
        <p:txBody>
          <a:bodyPr/>
          <a:lstStyle/>
          <a:p>
            <a:r>
              <a:rPr lang="en-US" dirty="0" smtClean="0">
                <a:solidFill>
                  <a:srgbClr val="FF0000"/>
                </a:solidFill>
              </a:rPr>
              <a:t>Food and Nutrition</a:t>
            </a:r>
            <a:endParaRPr lang="en-IN" dirty="0">
              <a:solidFill>
                <a:srgbClr val="FF0000"/>
              </a:solidFill>
            </a:endParaRPr>
          </a:p>
        </p:txBody>
      </p:sp>
      <p:sp>
        <p:nvSpPr>
          <p:cNvPr id="6" name="Content Placeholder 5"/>
          <p:cNvSpPr>
            <a:spLocks noGrp="1"/>
          </p:cNvSpPr>
          <p:nvPr>
            <p:ph sz="half" idx="2"/>
          </p:nvPr>
        </p:nvSpPr>
        <p:spPr>
          <a:xfrm>
            <a:off x="4648200" y="928670"/>
            <a:ext cx="4038600" cy="3214711"/>
          </a:xfrm>
        </p:spPr>
        <p:txBody>
          <a:bodyPr/>
          <a:lstStyle/>
          <a:p>
            <a:r>
              <a:rPr lang="en-US" dirty="0" smtClean="0">
                <a:solidFill>
                  <a:srgbClr val="FF0000"/>
                </a:solidFill>
              </a:rPr>
              <a:t>Textiles and Clothing</a:t>
            </a:r>
            <a:endParaRPr lang="en-IN" dirty="0">
              <a:solidFill>
                <a:srgbClr val="FF0000"/>
              </a:solidFill>
            </a:endParaRPr>
          </a:p>
        </p:txBody>
      </p:sp>
      <p:sp>
        <p:nvSpPr>
          <p:cNvPr id="7" name="Content Placeholder 4"/>
          <p:cNvSpPr txBox="1">
            <a:spLocks/>
          </p:cNvSpPr>
          <p:nvPr/>
        </p:nvSpPr>
        <p:spPr>
          <a:xfrm rot="10800000" flipV="1">
            <a:off x="285720" y="3143248"/>
            <a:ext cx="4038600" cy="271464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FF0000"/>
                </a:solidFill>
                <a:effectLst/>
                <a:uLnTx/>
                <a:uFillTx/>
                <a:latin typeface="+mn-lt"/>
                <a:ea typeface="+mn-ea"/>
                <a:cs typeface="+mn-cs"/>
              </a:rPr>
              <a:t>Family Resource Management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800" dirty="0" smtClean="0">
              <a:solidFill>
                <a:srgbClr val="FF0000"/>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8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IN"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4"/>
          <p:cNvSpPr txBox="1">
            <a:spLocks/>
          </p:cNvSpPr>
          <p:nvPr/>
        </p:nvSpPr>
        <p:spPr>
          <a:xfrm>
            <a:off x="4071934" y="3214686"/>
            <a:ext cx="4038600" cy="26146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FF0000"/>
                </a:solidFill>
                <a:effectLst/>
                <a:uLnTx/>
                <a:uFillTx/>
                <a:latin typeface="+mn-lt"/>
                <a:ea typeface="+mn-ea"/>
                <a:cs typeface="+mn-cs"/>
              </a:rPr>
              <a:t>Child/Human Development</a:t>
            </a:r>
            <a:endParaRPr kumimoji="0" lang="en-IN" sz="2800" b="0" i="0" u="none" strike="noStrike" kern="1200" cap="none" spc="0" normalizeH="0" baseline="0" noProof="0" dirty="0">
              <a:ln>
                <a:noFill/>
              </a:ln>
              <a:solidFill>
                <a:srgbClr val="FF0000"/>
              </a:solidFill>
              <a:effectLst/>
              <a:uLnTx/>
              <a:uFillTx/>
              <a:latin typeface="+mn-lt"/>
              <a:ea typeface="+mn-ea"/>
              <a:cs typeface="+mn-cs"/>
            </a:endParaRPr>
          </a:p>
        </p:txBody>
      </p:sp>
      <p:sp>
        <p:nvSpPr>
          <p:cNvPr id="9" name="Content Placeholder 4"/>
          <p:cNvSpPr txBox="1">
            <a:spLocks/>
          </p:cNvSpPr>
          <p:nvPr/>
        </p:nvSpPr>
        <p:spPr>
          <a:xfrm>
            <a:off x="3571868" y="4786322"/>
            <a:ext cx="2643206" cy="207167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FF0000"/>
                </a:solidFill>
                <a:effectLst/>
                <a:uLnTx/>
                <a:uFillTx/>
                <a:latin typeface="+mn-lt"/>
                <a:ea typeface="+mn-ea"/>
                <a:cs typeface="+mn-cs"/>
              </a:rPr>
              <a:t>Home Science Extension</a:t>
            </a:r>
            <a:r>
              <a:rPr kumimoji="0" lang="en-US" sz="2800" b="0" i="0" u="none" strike="noStrike" kern="1200" cap="none" spc="0" normalizeH="0" noProof="0" dirty="0" smtClean="0">
                <a:ln>
                  <a:noFill/>
                </a:ln>
                <a:solidFill>
                  <a:srgbClr val="FF0000"/>
                </a:solidFill>
                <a:effectLst/>
                <a:uLnTx/>
                <a:uFillTx/>
                <a:latin typeface="+mn-lt"/>
                <a:ea typeface="+mn-ea"/>
                <a:cs typeface="+mn-cs"/>
              </a:rPr>
              <a:t> Education</a:t>
            </a:r>
            <a:endParaRPr kumimoji="0" lang="en-IN" sz="2800" b="0" i="0" u="none" strike="noStrike" kern="1200" cap="none" spc="0" normalizeH="0" baseline="0" noProof="0" dirty="0">
              <a:ln>
                <a:noFill/>
              </a:ln>
              <a:solidFill>
                <a:srgbClr val="FF0000"/>
              </a:solidFill>
              <a:effectLst/>
              <a:uLnTx/>
              <a:uFillTx/>
              <a:latin typeface="+mn-lt"/>
              <a:ea typeface="+mn-ea"/>
              <a:cs typeface="+mn-cs"/>
            </a:endParaRPr>
          </a:p>
        </p:txBody>
      </p:sp>
      <p:pic>
        <p:nvPicPr>
          <p:cNvPr id="61442" name="Picture 2" descr="http://t1.gstatic.com/images?q=tbn:ANd9GcTC4r2I9btzVzh5GtHu-c5hqrwBCK0y0EIIL9W4MFdFSSBodNta"/>
          <p:cNvPicPr>
            <a:picLocks noChangeAspect="1" noChangeArrowheads="1"/>
          </p:cNvPicPr>
          <p:nvPr/>
        </p:nvPicPr>
        <p:blipFill>
          <a:blip r:embed="rId2"/>
          <a:srcRect/>
          <a:stretch>
            <a:fillRect/>
          </a:stretch>
        </p:blipFill>
        <p:spPr bwMode="auto">
          <a:xfrm>
            <a:off x="0" y="1142984"/>
            <a:ext cx="2390775" cy="1914525"/>
          </a:xfrm>
          <a:prstGeom prst="rect">
            <a:avLst/>
          </a:prstGeom>
          <a:noFill/>
        </p:spPr>
      </p:pic>
      <p:pic>
        <p:nvPicPr>
          <p:cNvPr id="61444" name="Picture 4" descr="http://t3.gstatic.com/images?q=tbn:ANd9GcTv2znss9gYCzebO7iM46sJlyPumdryF-j9ILd3uztbE42jCHGf"/>
          <p:cNvPicPr>
            <a:picLocks noChangeAspect="1" noChangeArrowheads="1"/>
          </p:cNvPicPr>
          <p:nvPr/>
        </p:nvPicPr>
        <p:blipFill>
          <a:blip r:embed="rId3"/>
          <a:srcRect/>
          <a:stretch>
            <a:fillRect/>
          </a:stretch>
        </p:blipFill>
        <p:spPr bwMode="auto">
          <a:xfrm>
            <a:off x="2428860" y="1142984"/>
            <a:ext cx="2322224" cy="1928826"/>
          </a:xfrm>
          <a:prstGeom prst="rect">
            <a:avLst/>
          </a:prstGeom>
          <a:noFill/>
        </p:spPr>
      </p:pic>
      <p:pic>
        <p:nvPicPr>
          <p:cNvPr id="10" name="Picture 6" descr="http://t1.gstatic.com/images?q=tbn:ANd9GcSUoED6DPIS7FzA7tsqngrjOsRGyDjI31zg_lmpSRmxRib5HH-YIQ"/>
          <p:cNvPicPr>
            <a:picLocks noChangeAspect="1" noChangeArrowheads="1"/>
          </p:cNvPicPr>
          <p:nvPr/>
        </p:nvPicPr>
        <p:blipFill>
          <a:blip r:embed="rId4"/>
          <a:srcRect/>
          <a:stretch>
            <a:fillRect/>
          </a:stretch>
        </p:blipFill>
        <p:spPr bwMode="auto">
          <a:xfrm>
            <a:off x="6286512" y="1357299"/>
            <a:ext cx="2557463" cy="1714512"/>
          </a:xfrm>
          <a:prstGeom prst="rect">
            <a:avLst/>
          </a:prstGeom>
          <a:noFill/>
        </p:spPr>
      </p:pic>
      <p:pic>
        <p:nvPicPr>
          <p:cNvPr id="11" name="Picture 4" descr="http://t0.gstatic.com/images?q=tbn:ANd9GcQfFuqQUeO7qtCFRA12tLt05EKsngEFSprhP4lLOZz5fsercZm4"/>
          <p:cNvPicPr>
            <a:picLocks noChangeAspect="1" noChangeArrowheads="1"/>
          </p:cNvPicPr>
          <p:nvPr/>
        </p:nvPicPr>
        <p:blipFill>
          <a:blip r:embed="rId5"/>
          <a:srcRect/>
          <a:stretch>
            <a:fillRect/>
          </a:stretch>
        </p:blipFill>
        <p:spPr bwMode="auto">
          <a:xfrm>
            <a:off x="0" y="4000504"/>
            <a:ext cx="1962121" cy="2857496"/>
          </a:xfrm>
          <a:prstGeom prst="rect">
            <a:avLst/>
          </a:prstGeom>
          <a:noFill/>
        </p:spPr>
      </p:pic>
      <p:pic>
        <p:nvPicPr>
          <p:cNvPr id="12" name="Picture 6" descr="http://t0.gstatic.com/images?q=tbn:ANd9GcRDkJ2zvV55vfgrJc6JX9mFqfP9fcaEGfZZEKOm0gJPOWCnq7Jh"/>
          <p:cNvPicPr>
            <a:picLocks noChangeAspect="1" noChangeArrowheads="1"/>
          </p:cNvPicPr>
          <p:nvPr/>
        </p:nvPicPr>
        <p:blipFill>
          <a:blip r:embed="rId6"/>
          <a:srcRect/>
          <a:stretch>
            <a:fillRect/>
          </a:stretch>
        </p:blipFill>
        <p:spPr bwMode="auto">
          <a:xfrm>
            <a:off x="2000232" y="4000504"/>
            <a:ext cx="1857388" cy="2857496"/>
          </a:xfrm>
          <a:prstGeom prst="rect">
            <a:avLst/>
          </a:prstGeom>
          <a:noFill/>
        </p:spPr>
      </p:pic>
      <p:pic>
        <p:nvPicPr>
          <p:cNvPr id="13" name="Picture 14" descr="http://t2.gstatic.com/images?q=tbn:ANd9GcT8HsttnuVamjLyqpYG-yjstqC0xv2Ku9NnN896CfD-vcivqhDE"/>
          <p:cNvPicPr>
            <a:picLocks noChangeAspect="1" noChangeArrowheads="1"/>
          </p:cNvPicPr>
          <p:nvPr/>
        </p:nvPicPr>
        <p:blipFill>
          <a:blip r:embed="rId7"/>
          <a:srcRect/>
          <a:stretch>
            <a:fillRect/>
          </a:stretch>
        </p:blipFill>
        <p:spPr bwMode="auto">
          <a:xfrm>
            <a:off x="6929422" y="3143248"/>
            <a:ext cx="2214578" cy="1785926"/>
          </a:xfrm>
          <a:prstGeom prst="rect">
            <a:avLst/>
          </a:prstGeom>
          <a:noFill/>
        </p:spPr>
      </p:pic>
      <p:pic>
        <p:nvPicPr>
          <p:cNvPr id="14" name="Picture 6" descr="http://t2.gstatic.com/images?q=tbn:ANd9GcRReoIEd4ldWe9IOq0po9hm0rCzP2DQeXBryop6Ffa0Le3HCQvleA"/>
          <p:cNvPicPr>
            <a:picLocks noChangeAspect="1" noChangeArrowheads="1"/>
          </p:cNvPicPr>
          <p:nvPr/>
        </p:nvPicPr>
        <p:blipFill>
          <a:blip r:embed="rId8"/>
          <a:srcRect/>
          <a:stretch>
            <a:fillRect/>
          </a:stretch>
        </p:blipFill>
        <p:spPr bwMode="auto">
          <a:xfrm>
            <a:off x="6143636" y="5072074"/>
            <a:ext cx="2340806" cy="1571612"/>
          </a:xfrm>
          <a:prstGeom prst="rect">
            <a:avLst/>
          </a:prstGeom>
          <a:noFill/>
        </p:spPr>
      </p:pic>
    </p:spTree>
    <p:extLst>
      <p:ext uri="{BB962C8B-B14F-4D97-AF65-F5344CB8AC3E}">
        <p14:creationId xmlns:p14="http://schemas.microsoft.com/office/powerpoint/2010/main" val="525833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Food and Nutrition</a:t>
            </a:r>
            <a:br>
              <a:rPr lang="en-US" dirty="0" smtClean="0">
                <a:solidFill>
                  <a:srgbClr val="FF0000"/>
                </a:solidFill>
              </a:rPr>
            </a:br>
            <a:r>
              <a:rPr lang="en-US" dirty="0" smtClean="0">
                <a:solidFill>
                  <a:srgbClr val="008000"/>
                </a:solidFill>
              </a:rPr>
              <a:t>Catering </a:t>
            </a:r>
            <a:endParaRPr lang="en-IN" dirty="0">
              <a:solidFill>
                <a:srgbClr val="008000"/>
              </a:solidFill>
            </a:endParaRPr>
          </a:p>
        </p:txBody>
      </p:sp>
      <p:sp>
        <p:nvSpPr>
          <p:cNvPr id="3" name="Content Placeholder 2"/>
          <p:cNvSpPr>
            <a:spLocks noGrp="1"/>
          </p:cNvSpPr>
          <p:nvPr>
            <p:ph sz="half" idx="1"/>
          </p:nvPr>
        </p:nvSpPr>
        <p:spPr/>
        <p:txBody>
          <a:bodyPr>
            <a:normAutofit fontScale="85000" lnSpcReduction="20000"/>
          </a:bodyPr>
          <a:lstStyle/>
          <a:p>
            <a:r>
              <a:rPr lang="en-US" dirty="0" smtClean="0">
                <a:solidFill>
                  <a:srgbClr val="FF0000"/>
                </a:solidFill>
              </a:rPr>
              <a:t>Wage Employment</a:t>
            </a:r>
          </a:p>
          <a:p>
            <a:r>
              <a:rPr lang="en-US" dirty="0" smtClean="0">
                <a:solidFill>
                  <a:srgbClr val="660066"/>
                </a:solidFill>
              </a:rPr>
              <a:t>1. Manager</a:t>
            </a:r>
          </a:p>
          <a:p>
            <a:r>
              <a:rPr lang="en-US" dirty="0" smtClean="0">
                <a:solidFill>
                  <a:srgbClr val="660066"/>
                </a:solidFill>
              </a:rPr>
              <a:t>2. Cook</a:t>
            </a:r>
          </a:p>
          <a:p>
            <a:r>
              <a:rPr lang="en-US" dirty="0" smtClean="0">
                <a:solidFill>
                  <a:srgbClr val="660066"/>
                </a:solidFill>
              </a:rPr>
              <a:t>3. Waiter</a:t>
            </a:r>
          </a:p>
          <a:p>
            <a:endParaRPr lang="en-IN" dirty="0">
              <a:solidFill>
                <a:srgbClr val="660066"/>
              </a:solidFill>
            </a:endParaRPr>
          </a:p>
        </p:txBody>
      </p:sp>
      <p:sp>
        <p:nvSpPr>
          <p:cNvPr id="4" name="Content Placeholder 3"/>
          <p:cNvSpPr>
            <a:spLocks noGrp="1"/>
          </p:cNvSpPr>
          <p:nvPr>
            <p:ph sz="half" idx="2"/>
          </p:nvPr>
        </p:nvSpPr>
        <p:spPr/>
        <p:txBody>
          <a:bodyPr>
            <a:normAutofit fontScale="85000" lnSpcReduction="20000"/>
          </a:bodyPr>
          <a:lstStyle/>
          <a:p>
            <a:r>
              <a:rPr lang="en-US" dirty="0" smtClean="0">
                <a:solidFill>
                  <a:srgbClr val="FF0000"/>
                </a:solidFill>
              </a:rPr>
              <a:t>Self Employment</a:t>
            </a:r>
          </a:p>
          <a:p>
            <a:r>
              <a:rPr lang="en-US" dirty="0" smtClean="0">
                <a:solidFill>
                  <a:srgbClr val="FF0000"/>
                </a:solidFill>
              </a:rPr>
              <a:t>As a owner of </a:t>
            </a:r>
          </a:p>
          <a:p>
            <a:pPr>
              <a:buNone/>
            </a:pPr>
            <a:r>
              <a:rPr lang="en-US" dirty="0" smtClean="0">
                <a:solidFill>
                  <a:srgbClr val="660066"/>
                </a:solidFill>
              </a:rPr>
              <a:t>1. Canteen</a:t>
            </a:r>
          </a:p>
          <a:p>
            <a:pPr>
              <a:buNone/>
            </a:pPr>
            <a:r>
              <a:rPr lang="en-US" dirty="0" smtClean="0">
                <a:solidFill>
                  <a:srgbClr val="660066"/>
                </a:solidFill>
              </a:rPr>
              <a:t>2. Cafeteria</a:t>
            </a:r>
          </a:p>
          <a:p>
            <a:pPr>
              <a:buNone/>
            </a:pPr>
            <a:r>
              <a:rPr lang="en-US" dirty="0" smtClean="0">
                <a:solidFill>
                  <a:srgbClr val="660066"/>
                </a:solidFill>
              </a:rPr>
              <a:t>3. Restaurant</a:t>
            </a:r>
          </a:p>
          <a:p>
            <a:pPr>
              <a:buNone/>
            </a:pPr>
            <a:r>
              <a:rPr lang="en-US" dirty="0" smtClean="0">
                <a:solidFill>
                  <a:srgbClr val="660066"/>
                </a:solidFill>
              </a:rPr>
              <a:t>4. </a:t>
            </a:r>
            <a:r>
              <a:rPr lang="en-US" dirty="0" err="1" smtClean="0">
                <a:solidFill>
                  <a:srgbClr val="660066"/>
                </a:solidFill>
              </a:rPr>
              <a:t>Dhaba</a:t>
            </a:r>
            <a:endParaRPr lang="en-US" dirty="0" smtClean="0">
              <a:solidFill>
                <a:srgbClr val="660066"/>
              </a:solidFill>
            </a:endParaRPr>
          </a:p>
          <a:p>
            <a:pPr>
              <a:buNone/>
            </a:pPr>
            <a:r>
              <a:rPr lang="en-US" dirty="0" smtClean="0">
                <a:solidFill>
                  <a:srgbClr val="660066"/>
                </a:solidFill>
              </a:rPr>
              <a:t>5. Tea shop</a:t>
            </a:r>
          </a:p>
          <a:p>
            <a:pPr>
              <a:buNone/>
            </a:pPr>
            <a:r>
              <a:rPr lang="en-US" dirty="0" smtClean="0">
                <a:solidFill>
                  <a:srgbClr val="660066"/>
                </a:solidFill>
              </a:rPr>
              <a:t>6.Contract of catering order</a:t>
            </a:r>
          </a:p>
          <a:p>
            <a:pPr>
              <a:buNone/>
            </a:pPr>
            <a:r>
              <a:rPr lang="en-US" dirty="0" smtClean="0">
                <a:solidFill>
                  <a:srgbClr val="660066"/>
                </a:solidFill>
              </a:rPr>
              <a:t>7.Management of catering centre</a:t>
            </a:r>
          </a:p>
          <a:p>
            <a:pPr>
              <a:buNone/>
            </a:pPr>
            <a:r>
              <a:rPr lang="en-US" dirty="0" smtClean="0">
                <a:solidFill>
                  <a:srgbClr val="660066"/>
                </a:solidFill>
              </a:rPr>
              <a:t>8. </a:t>
            </a:r>
            <a:r>
              <a:rPr lang="en-US" dirty="0" err="1" smtClean="0">
                <a:solidFill>
                  <a:srgbClr val="660066"/>
                </a:solidFill>
              </a:rPr>
              <a:t>Organisation</a:t>
            </a:r>
            <a:r>
              <a:rPr lang="en-US" dirty="0" smtClean="0">
                <a:solidFill>
                  <a:srgbClr val="660066"/>
                </a:solidFill>
              </a:rPr>
              <a:t> of hobby classes</a:t>
            </a:r>
            <a:endParaRPr lang="en-IN" dirty="0">
              <a:solidFill>
                <a:srgbClr val="660066"/>
              </a:solidFill>
            </a:endParaRPr>
          </a:p>
        </p:txBody>
      </p:sp>
      <p:pic>
        <p:nvPicPr>
          <p:cNvPr id="60418" name="Picture 2" descr="http://photos3.fotosearch.com/bthumb/CSP/CSP840/k8402483.jpg"/>
          <p:cNvPicPr>
            <a:picLocks noChangeAspect="1" noChangeArrowheads="1"/>
          </p:cNvPicPr>
          <p:nvPr/>
        </p:nvPicPr>
        <p:blipFill>
          <a:blip r:embed="rId2"/>
          <a:srcRect/>
          <a:stretch>
            <a:fillRect/>
          </a:stretch>
        </p:blipFill>
        <p:spPr bwMode="auto">
          <a:xfrm>
            <a:off x="357158" y="4857760"/>
            <a:ext cx="1619250" cy="1619251"/>
          </a:xfrm>
          <a:prstGeom prst="rect">
            <a:avLst/>
          </a:prstGeom>
          <a:noFill/>
        </p:spPr>
      </p:pic>
      <p:pic>
        <p:nvPicPr>
          <p:cNvPr id="60420" name="Picture 4" descr="http://t3.gstatic.com/images?q=tbn:ANd9GcSep62Ql-9KmJvgE2DeLTa8uGpp2Z0C_ukM6Cj4ds7MTUYFojMM"/>
          <p:cNvPicPr>
            <a:picLocks noChangeAspect="1" noChangeArrowheads="1"/>
          </p:cNvPicPr>
          <p:nvPr/>
        </p:nvPicPr>
        <p:blipFill>
          <a:blip r:embed="rId3"/>
          <a:srcRect/>
          <a:stretch>
            <a:fillRect/>
          </a:stretch>
        </p:blipFill>
        <p:spPr bwMode="auto">
          <a:xfrm>
            <a:off x="2214546" y="3000372"/>
            <a:ext cx="1666875" cy="1905000"/>
          </a:xfrm>
          <a:prstGeom prst="rect">
            <a:avLst/>
          </a:prstGeom>
          <a:noFill/>
        </p:spPr>
      </p:pic>
      <p:pic>
        <p:nvPicPr>
          <p:cNvPr id="60422" name="Picture 6" descr="Canteen serving tray healthy fresh salad cafeteria lunch food self-service Stock Photo - 13659627"/>
          <p:cNvPicPr>
            <a:picLocks noChangeAspect="1" noChangeArrowheads="1"/>
          </p:cNvPicPr>
          <p:nvPr/>
        </p:nvPicPr>
        <p:blipFill>
          <a:blip r:embed="rId4"/>
          <a:srcRect/>
          <a:stretch>
            <a:fillRect/>
          </a:stretch>
        </p:blipFill>
        <p:spPr bwMode="auto">
          <a:xfrm>
            <a:off x="6643702" y="2285991"/>
            <a:ext cx="2500298" cy="1571637"/>
          </a:xfrm>
          <a:prstGeom prst="rect">
            <a:avLst/>
          </a:prstGeom>
          <a:noFill/>
        </p:spPr>
      </p:pic>
      <p:pic>
        <p:nvPicPr>
          <p:cNvPr id="60424" name="Picture 8" descr="http://t2.gstatic.com/images?q=tbn:ANd9GcRZ_pRoLWiBmkYuiVvDr9B0uy7OQS_WwQoQvnbOcnAQr4_pH1r6qg"/>
          <p:cNvPicPr>
            <a:picLocks noChangeAspect="1" noChangeArrowheads="1"/>
          </p:cNvPicPr>
          <p:nvPr/>
        </p:nvPicPr>
        <p:blipFill>
          <a:blip r:embed="rId5"/>
          <a:srcRect/>
          <a:stretch>
            <a:fillRect/>
          </a:stretch>
        </p:blipFill>
        <p:spPr bwMode="auto">
          <a:xfrm>
            <a:off x="6515100" y="0"/>
            <a:ext cx="2628900" cy="1643050"/>
          </a:xfrm>
          <a:prstGeom prst="rect">
            <a:avLst/>
          </a:prstGeom>
          <a:noFill/>
        </p:spPr>
      </p:pic>
    </p:spTree>
    <p:extLst>
      <p:ext uri="{BB962C8B-B14F-4D97-AF65-F5344CB8AC3E}">
        <p14:creationId xmlns:p14="http://schemas.microsoft.com/office/powerpoint/2010/main" val="3124731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Food Preservation</a:t>
            </a:r>
            <a:endParaRPr lang="en-IN" dirty="0">
              <a:solidFill>
                <a:srgbClr val="FF0000"/>
              </a:solidFill>
            </a:endParaRPr>
          </a:p>
        </p:txBody>
      </p:sp>
      <p:sp>
        <p:nvSpPr>
          <p:cNvPr id="3" name="Content Placeholder 2"/>
          <p:cNvSpPr>
            <a:spLocks noGrp="1"/>
          </p:cNvSpPr>
          <p:nvPr>
            <p:ph sz="half" idx="1"/>
          </p:nvPr>
        </p:nvSpPr>
        <p:spPr/>
        <p:txBody>
          <a:bodyPr>
            <a:normAutofit fontScale="92500"/>
          </a:bodyPr>
          <a:lstStyle/>
          <a:p>
            <a:r>
              <a:rPr lang="en-US" dirty="0" smtClean="0">
                <a:solidFill>
                  <a:srgbClr val="008000"/>
                </a:solidFill>
              </a:rPr>
              <a:t>Wage Employment</a:t>
            </a:r>
          </a:p>
          <a:p>
            <a:pPr marL="514350" indent="-514350">
              <a:buAutoNum type="arabicPeriod"/>
            </a:pPr>
            <a:r>
              <a:rPr lang="en-US" dirty="0" smtClean="0">
                <a:solidFill>
                  <a:srgbClr val="660066"/>
                </a:solidFill>
              </a:rPr>
              <a:t>Production manager</a:t>
            </a:r>
          </a:p>
          <a:p>
            <a:pPr marL="514350" indent="-514350">
              <a:buAutoNum type="arabicPeriod"/>
            </a:pPr>
            <a:r>
              <a:rPr lang="en-US" dirty="0" smtClean="0">
                <a:solidFill>
                  <a:srgbClr val="660066"/>
                </a:solidFill>
              </a:rPr>
              <a:t>Production Supervisor</a:t>
            </a:r>
          </a:p>
          <a:p>
            <a:pPr marL="514350" indent="-514350">
              <a:buAutoNum type="arabicPeriod"/>
            </a:pPr>
            <a:r>
              <a:rPr lang="en-US" dirty="0" smtClean="0">
                <a:solidFill>
                  <a:srgbClr val="660066"/>
                </a:solidFill>
              </a:rPr>
              <a:t>Assistant in Quality Control Dept.</a:t>
            </a:r>
          </a:p>
          <a:p>
            <a:pPr marL="514350" indent="-514350">
              <a:buAutoNum type="arabicPeriod"/>
            </a:pPr>
            <a:r>
              <a:rPr lang="en-US" dirty="0" smtClean="0">
                <a:solidFill>
                  <a:srgbClr val="660066"/>
                </a:solidFill>
              </a:rPr>
              <a:t>In charge of Community Canning Centre</a:t>
            </a:r>
          </a:p>
          <a:p>
            <a:pPr marL="514350" indent="-514350">
              <a:buAutoNum type="arabicPeriod"/>
            </a:pPr>
            <a:r>
              <a:rPr lang="en-US" dirty="0" smtClean="0">
                <a:solidFill>
                  <a:srgbClr val="660066"/>
                </a:solidFill>
              </a:rPr>
              <a:t>Instructor of Community Canning Centre</a:t>
            </a:r>
          </a:p>
          <a:p>
            <a:pPr marL="514350" indent="-514350">
              <a:buAutoNum type="arabicPeriod"/>
            </a:pPr>
            <a:endParaRPr lang="en-IN" dirty="0"/>
          </a:p>
        </p:txBody>
      </p:sp>
      <p:sp>
        <p:nvSpPr>
          <p:cNvPr id="4" name="Content Placeholder 3"/>
          <p:cNvSpPr>
            <a:spLocks noGrp="1"/>
          </p:cNvSpPr>
          <p:nvPr>
            <p:ph sz="half" idx="2"/>
          </p:nvPr>
        </p:nvSpPr>
        <p:spPr/>
        <p:txBody>
          <a:bodyPr>
            <a:normAutofit fontScale="92500"/>
          </a:bodyPr>
          <a:lstStyle/>
          <a:p>
            <a:r>
              <a:rPr lang="en-US" dirty="0" smtClean="0">
                <a:solidFill>
                  <a:srgbClr val="008000"/>
                </a:solidFill>
              </a:rPr>
              <a:t>Self Employment</a:t>
            </a:r>
          </a:p>
          <a:p>
            <a:pPr>
              <a:buNone/>
            </a:pPr>
            <a:r>
              <a:rPr lang="en-US" dirty="0" smtClean="0">
                <a:solidFill>
                  <a:srgbClr val="008000"/>
                </a:solidFill>
              </a:rPr>
              <a:t>As a Owner of </a:t>
            </a:r>
          </a:p>
          <a:p>
            <a:pPr marL="514350" indent="-514350">
              <a:buAutoNum type="arabicPeriod"/>
            </a:pPr>
            <a:r>
              <a:rPr lang="en-US" dirty="0" smtClean="0">
                <a:solidFill>
                  <a:srgbClr val="660066"/>
                </a:solidFill>
              </a:rPr>
              <a:t>Food Processing unit</a:t>
            </a:r>
          </a:p>
          <a:p>
            <a:pPr marL="514350" indent="-514350">
              <a:buAutoNum type="arabicPeriod"/>
            </a:pPr>
            <a:r>
              <a:rPr lang="en-US" dirty="0" smtClean="0">
                <a:solidFill>
                  <a:srgbClr val="660066"/>
                </a:solidFill>
              </a:rPr>
              <a:t>Advisor of Food Processing Unit</a:t>
            </a:r>
          </a:p>
          <a:p>
            <a:pPr marL="514350" indent="-514350">
              <a:buAutoNum type="arabicPeriod"/>
            </a:pPr>
            <a:r>
              <a:rPr lang="en-US" dirty="0" err="1" smtClean="0">
                <a:solidFill>
                  <a:srgbClr val="660066"/>
                </a:solidFill>
              </a:rPr>
              <a:t>Organisation</a:t>
            </a:r>
            <a:r>
              <a:rPr lang="en-US" dirty="0" smtClean="0">
                <a:solidFill>
                  <a:srgbClr val="660066"/>
                </a:solidFill>
              </a:rPr>
              <a:t> of Hobby </a:t>
            </a:r>
            <a:r>
              <a:rPr lang="en-US" dirty="0" err="1" smtClean="0">
                <a:solidFill>
                  <a:srgbClr val="660066"/>
                </a:solidFill>
              </a:rPr>
              <a:t>centres</a:t>
            </a:r>
            <a:r>
              <a:rPr lang="en-US" dirty="0" smtClean="0">
                <a:solidFill>
                  <a:srgbClr val="660066"/>
                </a:solidFill>
              </a:rPr>
              <a:t> – jam, Jelly making, cake, pastry making etc.</a:t>
            </a:r>
          </a:p>
          <a:p>
            <a:pPr marL="514350" indent="-514350">
              <a:buAutoNum type="arabicPeriod"/>
            </a:pPr>
            <a:endParaRPr lang="en-IN" dirty="0"/>
          </a:p>
        </p:txBody>
      </p:sp>
      <p:pic>
        <p:nvPicPr>
          <p:cNvPr id="59394" name="Picture 2" descr="http://photos3.fotosearch.com/bthumb/CSP/CSP577/k5771783.jpg"/>
          <p:cNvPicPr>
            <a:picLocks noChangeAspect="1" noChangeArrowheads="1"/>
          </p:cNvPicPr>
          <p:nvPr/>
        </p:nvPicPr>
        <p:blipFill>
          <a:blip r:embed="rId2"/>
          <a:srcRect/>
          <a:stretch>
            <a:fillRect/>
          </a:stretch>
        </p:blipFill>
        <p:spPr bwMode="auto">
          <a:xfrm>
            <a:off x="0" y="1"/>
            <a:ext cx="1285852" cy="1643050"/>
          </a:xfrm>
          <a:prstGeom prst="rect">
            <a:avLst/>
          </a:prstGeom>
          <a:noFill/>
        </p:spPr>
      </p:pic>
      <p:pic>
        <p:nvPicPr>
          <p:cNvPr id="59396" name="Picture 4" descr="http://photos3.fotosearch.com/bthumb/CSP/CSP577/k5771787.jpg"/>
          <p:cNvPicPr>
            <a:picLocks noChangeAspect="1" noChangeArrowheads="1"/>
          </p:cNvPicPr>
          <p:nvPr/>
        </p:nvPicPr>
        <p:blipFill>
          <a:blip r:embed="rId3"/>
          <a:srcRect/>
          <a:stretch>
            <a:fillRect/>
          </a:stretch>
        </p:blipFill>
        <p:spPr bwMode="auto">
          <a:xfrm>
            <a:off x="7572396" y="214290"/>
            <a:ext cx="1295400" cy="1619251"/>
          </a:xfrm>
          <a:prstGeom prst="rect">
            <a:avLst/>
          </a:prstGeom>
          <a:noFill/>
        </p:spPr>
      </p:pic>
    </p:spTree>
    <p:extLst>
      <p:ext uri="{BB962C8B-B14F-4D97-AF65-F5344CB8AC3E}">
        <p14:creationId xmlns:p14="http://schemas.microsoft.com/office/powerpoint/2010/main" val="16850675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Baking and Confectionary</a:t>
            </a:r>
            <a:endParaRPr lang="en-IN" dirty="0">
              <a:solidFill>
                <a:srgbClr val="FF0000"/>
              </a:solidFill>
            </a:endParaRPr>
          </a:p>
        </p:txBody>
      </p:sp>
      <p:sp>
        <p:nvSpPr>
          <p:cNvPr id="3" name="Content Placeholder 2"/>
          <p:cNvSpPr>
            <a:spLocks noGrp="1"/>
          </p:cNvSpPr>
          <p:nvPr>
            <p:ph sz="half" idx="1"/>
          </p:nvPr>
        </p:nvSpPr>
        <p:spPr/>
        <p:txBody>
          <a:bodyPr/>
          <a:lstStyle/>
          <a:p>
            <a:r>
              <a:rPr lang="en-US" dirty="0" smtClean="0">
                <a:solidFill>
                  <a:srgbClr val="008000"/>
                </a:solidFill>
              </a:rPr>
              <a:t>Wage Employment</a:t>
            </a:r>
          </a:p>
          <a:p>
            <a:pPr marL="514350" indent="-514350">
              <a:buAutoNum type="arabicPeriod"/>
            </a:pPr>
            <a:r>
              <a:rPr lang="en-US" dirty="0" smtClean="0">
                <a:solidFill>
                  <a:srgbClr val="660066"/>
                </a:solidFill>
              </a:rPr>
              <a:t>Worker in Bakery</a:t>
            </a:r>
          </a:p>
          <a:p>
            <a:pPr marL="514350" indent="-514350">
              <a:buAutoNum type="arabicPeriod"/>
            </a:pPr>
            <a:r>
              <a:rPr lang="en-US" dirty="0" smtClean="0">
                <a:solidFill>
                  <a:srgbClr val="660066"/>
                </a:solidFill>
              </a:rPr>
              <a:t>Supervisor in Bakery</a:t>
            </a:r>
          </a:p>
          <a:p>
            <a:pPr marL="514350" indent="-514350">
              <a:buAutoNum type="arabicPeriod"/>
            </a:pPr>
            <a:r>
              <a:rPr lang="en-US" dirty="0" smtClean="0">
                <a:solidFill>
                  <a:srgbClr val="660066"/>
                </a:solidFill>
              </a:rPr>
              <a:t>Manager in Bakery</a:t>
            </a:r>
            <a:endParaRPr lang="en-IN" dirty="0">
              <a:solidFill>
                <a:srgbClr val="660066"/>
              </a:solidFill>
            </a:endParaRPr>
          </a:p>
        </p:txBody>
      </p:sp>
      <p:sp>
        <p:nvSpPr>
          <p:cNvPr id="4" name="Content Placeholder 3"/>
          <p:cNvSpPr>
            <a:spLocks noGrp="1"/>
          </p:cNvSpPr>
          <p:nvPr>
            <p:ph sz="half" idx="2"/>
          </p:nvPr>
        </p:nvSpPr>
        <p:spPr/>
        <p:txBody>
          <a:bodyPr/>
          <a:lstStyle/>
          <a:p>
            <a:r>
              <a:rPr lang="en-US" dirty="0" smtClean="0">
                <a:solidFill>
                  <a:srgbClr val="008000"/>
                </a:solidFill>
              </a:rPr>
              <a:t>Self Employment</a:t>
            </a:r>
          </a:p>
          <a:p>
            <a:pPr>
              <a:buNone/>
            </a:pPr>
            <a:r>
              <a:rPr lang="en-US" dirty="0" smtClean="0">
                <a:solidFill>
                  <a:srgbClr val="008000"/>
                </a:solidFill>
              </a:rPr>
              <a:t>As a Owner of</a:t>
            </a:r>
          </a:p>
          <a:p>
            <a:pPr marL="514350" indent="-514350">
              <a:buAutoNum type="arabicPeriod"/>
            </a:pPr>
            <a:r>
              <a:rPr lang="en-US" dirty="0" smtClean="0">
                <a:solidFill>
                  <a:srgbClr val="660066"/>
                </a:solidFill>
              </a:rPr>
              <a:t>Bakery</a:t>
            </a:r>
          </a:p>
          <a:p>
            <a:pPr marL="514350" indent="-514350">
              <a:buAutoNum type="arabicPeriod"/>
            </a:pPr>
            <a:r>
              <a:rPr lang="en-US" dirty="0" err="1" smtClean="0">
                <a:solidFill>
                  <a:srgbClr val="660066"/>
                </a:solidFill>
              </a:rPr>
              <a:t>Organiser</a:t>
            </a:r>
            <a:r>
              <a:rPr lang="en-US" dirty="0" smtClean="0">
                <a:solidFill>
                  <a:srgbClr val="660066"/>
                </a:solidFill>
              </a:rPr>
              <a:t> of Hobby Classes : Biscuits, cake making</a:t>
            </a:r>
            <a:endParaRPr lang="en-IN" dirty="0">
              <a:solidFill>
                <a:srgbClr val="660066"/>
              </a:solidFill>
            </a:endParaRPr>
          </a:p>
        </p:txBody>
      </p:sp>
      <p:pic>
        <p:nvPicPr>
          <p:cNvPr id="58370" name="Picture 2" descr="http://t0.gstatic.com/images?q=tbn:ANd9GcSwNXU8bjZz8lUon5Vp8W1sm4qWNy9P4kyr0g2r62G0SUrQZJTv"/>
          <p:cNvPicPr>
            <a:picLocks noChangeAspect="1" noChangeArrowheads="1"/>
          </p:cNvPicPr>
          <p:nvPr/>
        </p:nvPicPr>
        <p:blipFill>
          <a:blip r:embed="rId2"/>
          <a:srcRect/>
          <a:stretch>
            <a:fillRect/>
          </a:stretch>
        </p:blipFill>
        <p:spPr bwMode="auto">
          <a:xfrm>
            <a:off x="0" y="3857628"/>
            <a:ext cx="2214546" cy="1524001"/>
          </a:xfrm>
          <a:prstGeom prst="rect">
            <a:avLst/>
          </a:prstGeom>
          <a:noFill/>
        </p:spPr>
      </p:pic>
      <p:pic>
        <p:nvPicPr>
          <p:cNvPr id="58372" name="Picture 4" descr="http://t3.gstatic.com/images?q=tbn:ANd9GcQMz_efMAmREM_DaDgf6NuNQE8zWtkLVV_eeYkRVEnqWUea0BqNAA"/>
          <p:cNvPicPr>
            <a:picLocks noChangeAspect="1" noChangeArrowheads="1"/>
          </p:cNvPicPr>
          <p:nvPr/>
        </p:nvPicPr>
        <p:blipFill>
          <a:blip r:embed="rId3"/>
          <a:srcRect/>
          <a:stretch>
            <a:fillRect/>
          </a:stretch>
        </p:blipFill>
        <p:spPr bwMode="auto">
          <a:xfrm>
            <a:off x="6000760" y="4643446"/>
            <a:ext cx="2619375" cy="1743076"/>
          </a:xfrm>
          <a:prstGeom prst="rect">
            <a:avLst/>
          </a:prstGeom>
          <a:noFill/>
        </p:spPr>
      </p:pic>
      <p:pic>
        <p:nvPicPr>
          <p:cNvPr id="58374" name="Picture 6" descr="http://t1.gstatic.com/images?q=tbn:ANd9GcRp1s6xH0mmKlhVh6O56hpxeSAQnEZx3l_ZaKvET6tE244wtNrkdg"/>
          <p:cNvPicPr>
            <a:picLocks noChangeAspect="1" noChangeArrowheads="1"/>
          </p:cNvPicPr>
          <p:nvPr/>
        </p:nvPicPr>
        <p:blipFill>
          <a:blip r:embed="rId4"/>
          <a:srcRect/>
          <a:stretch>
            <a:fillRect/>
          </a:stretch>
        </p:blipFill>
        <p:spPr bwMode="auto">
          <a:xfrm>
            <a:off x="2714612" y="4714884"/>
            <a:ext cx="2333625" cy="1962150"/>
          </a:xfrm>
          <a:prstGeom prst="rect">
            <a:avLst/>
          </a:prstGeom>
          <a:noFill/>
        </p:spPr>
      </p:pic>
    </p:spTree>
    <p:extLst>
      <p:ext uri="{BB962C8B-B14F-4D97-AF65-F5344CB8AC3E}">
        <p14:creationId xmlns:p14="http://schemas.microsoft.com/office/powerpoint/2010/main" val="1203119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Family</a:t>
            </a:r>
            <a:r>
              <a:rPr lang="en-US" dirty="0" smtClean="0"/>
              <a:t> </a:t>
            </a:r>
            <a:r>
              <a:rPr lang="en-US" dirty="0" smtClean="0">
                <a:solidFill>
                  <a:srgbClr val="FF0000"/>
                </a:solidFill>
              </a:rPr>
              <a:t>Resource</a:t>
            </a:r>
            <a:r>
              <a:rPr lang="en-US" dirty="0" smtClean="0"/>
              <a:t> Management</a:t>
            </a:r>
            <a:br>
              <a:rPr lang="en-US" dirty="0" smtClean="0"/>
            </a:br>
            <a:endParaRPr lang="en-IN" dirty="0"/>
          </a:p>
        </p:txBody>
      </p:sp>
      <p:sp>
        <p:nvSpPr>
          <p:cNvPr id="3" name="Content Placeholder 2"/>
          <p:cNvSpPr>
            <a:spLocks noGrp="1"/>
          </p:cNvSpPr>
          <p:nvPr>
            <p:ph sz="half" idx="1"/>
          </p:nvPr>
        </p:nvSpPr>
        <p:spPr/>
        <p:txBody>
          <a:bodyPr>
            <a:normAutofit lnSpcReduction="10000"/>
          </a:bodyPr>
          <a:lstStyle/>
          <a:p>
            <a:r>
              <a:rPr lang="en-US" dirty="0" smtClean="0">
                <a:solidFill>
                  <a:srgbClr val="008000"/>
                </a:solidFill>
              </a:rPr>
              <a:t>Wage Employment</a:t>
            </a:r>
          </a:p>
          <a:p>
            <a:pPr marL="514350" indent="-514350">
              <a:buAutoNum type="arabicPeriod"/>
            </a:pPr>
            <a:r>
              <a:rPr lang="en-US" dirty="0" smtClean="0">
                <a:solidFill>
                  <a:srgbClr val="660066"/>
                </a:solidFill>
              </a:rPr>
              <a:t>Housekeeper</a:t>
            </a:r>
          </a:p>
          <a:p>
            <a:pPr marL="514350" indent="-514350">
              <a:buAutoNum type="arabicPeriod"/>
            </a:pPr>
            <a:r>
              <a:rPr lang="en-US" dirty="0" smtClean="0">
                <a:solidFill>
                  <a:srgbClr val="660066"/>
                </a:solidFill>
              </a:rPr>
              <a:t>Caretaker</a:t>
            </a:r>
          </a:p>
          <a:p>
            <a:pPr marL="514350" indent="-514350">
              <a:buAutoNum type="arabicPeriod"/>
            </a:pPr>
            <a:r>
              <a:rPr lang="en-US" dirty="0" smtClean="0">
                <a:solidFill>
                  <a:srgbClr val="660066"/>
                </a:solidFill>
              </a:rPr>
              <a:t>Supervisor in Laundry</a:t>
            </a:r>
          </a:p>
          <a:p>
            <a:pPr marL="514350" indent="-514350">
              <a:buAutoNum type="arabicPeriod"/>
            </a:pPr>
            <a:r>
              <a:rPr lang="en-US" dirty="0" smtClean="0">
                <a:solidFill>
                  <a:srgbClr val="660066"/>
                </a:solidFill>
              </a:rPr>
              <a:t>Home Caretaker</a:t>
            </a:r>
          </a:p>
          <a:p>
            <a:pPr marL="514350" indent="-514350">
              <a:buAutoNum type="arabicPeriod"/>
            </a:pPr>
            <a:r>
              <a:rPr lang="en-US" dirty="0" smtClean="0">
                <a:solidFill>
                  <a:srgbClr val="660066"/>
                </a:solidFill>
              </a:rPr>
              <a:t>Manager in Laundry</a:t>
            </a:r>
            <a:endParaRPr lang="en-IN" dirty="0">
              <a:solidFill>
                <a:srgbClr val="660066"/>
              </a:solidFill>
            </a:endParaRPr>
          </a:p>
        </p:txBody>
      </p:sp>
      <p:sp>
        <p:nvSpPr>
          <p:cNvPr id="4" name="Content Placeholder 3"/>
          <p:cNvSpPr>
            <a:spLocks noGrp="1"/>
          </p:cNvSpPr>
          <p:nvPr>
            <p:ph sz="half" idx="2"/>
          </p:nvPr>
        </p:nvSpPr>
        <p:spPr/>
        <p:txBody>
          <a:bodyPr>
            <a:normAutofit lnSpcReduction="10000"/>
          </a:bodyPr>
          <a:lstStyle/>
          <a:p>
            <a:r>
              <a:rPr lang="en-US" dirty="0" smtClean="0">
                <a:solidFill>
                  <a:srgbClr val="008000"/>
                </a:solidFill>
              </a:rPr>
              <a:t>Self Employment</a:t>
            </a:r>
          </a:p>
          <a:p>
            <a:pPr>
              <a:buNone/>
            </a:pPr>
            <a:r>
              <a:rPr lang="en-US" dirty="0" smtClean="0">
                <a:solidFill>
                  <a:srgbClr val="008000"/>
                </a:solidFill>
              </a:rPr>
              <a:t>As a Owner of</a:t>
            </a:r>
          </a:p>
          <a:p>
            <a:pPr marL="514350" indent="-514350">
              <a:buAutoNum type="arabicPeriod"/>
            </a:pPr>
            <a:r>
              <a:rPr lang="en-US" dirty="0" smtClean="0">
                <a:solidFill>
                  <a:srgbClr val="660066"/>
                </a:solidFill>
              </a:rPr>
              <a:t>Guest House</a:t>
            </a:r>
          </a:p>
          <a:p>
            <a:pPr marL="514350" indent="-514350">
              <a:buAutoNum type="arabicPeriod"/>
            </a:pPr>
            <a:r>
              <a:rPr lang="en-US" dirty="0" smtClean="0">
                <a:solidFill>
                  <a:srgbClr val="660066"/>
                </a:solidFill>
              </a:rPr>
              <a:t>Take on Contract management of offices, commercial complexes, shops, etc.</a:t>
            </a:r>
          </a:p>
          <a:p>
            <a:pPr marL="514350" indent="-514350">
              <a:buAutoNum type="arabicPeriod"/>
            </a:pPr>
            <a:r>
              <a:rPr lang="en-US" dirty="0" smtClean="0">
                <a:solidFill>
                  <a:srgbClr val="660066"/>
                </a:solidFill>
              </a:rPr>
              <a:t>Laundry</a:t>
            </a:r>
          </a:p>
          <a:p>
            <a:pPr marL="514350" indent="-514350">
              <a:buAutoNum type="arabicPeriod"/>
            </a:pPr>
            <a:r>
              <a:rPr lang="en-US" dirty="0" err="1" smtClean="0">
                <a:solidFill>
                  <a:srgbClr val="660066"/>
                </a:solidFill>
              </a:rPr>
              <a:t>Organiser</a:t>
            </a:r>
            <a:r>
              <a:rPr lang="en-US" dirty="0" smtClean="0">
                <a:solidFill>
                  <a:srgbClr val="660066"/>
                </a:solidFill>
              </a:rPr>
              <a:t> of Hobby Classes</a:t>
            </a:r>
            <a:endParaRPr lang="en-IN" dirty="0">
              <a:solidFill>
                <a:srgbClr val="660066"/>
              </a:solidFill>
            </a:endParaRPr>
          </a:p>
        </p:txBody>
      </p:sp>
      <p:pic>
        <p:nvPicPr>
          <p:cNvPr id="57346" name="Picture 2" descr="http://t0.gstatic.com/images?q=tbn:ANd9GcQnYRkCQhmds9JHAoI7BpJmNrQv9G4mXxJUAgLSINGe6GUX8q-X"/>
          <p:cNvPicPr>
            <a:picLocks noChangeAspect="1" noChangeArrowheads="1"/>
          </p:cNvPicPr>
          <p:nvPr/>
        </p:nvPicPr>
        <p:blipFill>
          <a:blip r:embed="rId2"/>
          <a:srcRect/>
          <a:stretch>
            <a:fillRect/>
          </a:stretch>
        </p:blipFill>
        <p:spPr bwMode="auto">
          <a:xfrm>
            <a:off x="0" y="714355"/>
            <a:ext cx="1525683" cy="928695"/>
          </a:xfrm>
          <a:prstGeom prst="rect">
            <a:avLst/>
          </a:prstGeom>
          <a:noFill/>
        </p:spPr>
      </p:pic>
      <p:pic>
        <p:nvPicPr>
          <p:cNvPr id="57348" name="Picture 4" descr="http://t0.gstatic.com/images?q=tbn:ANd9GcQfFuqQUeO7qtCFRA12tLt05EKsngEFSprhP4lLOZz5fsercZm4"/>
          <p:cNvPicPr>
            <a:picLocks noChangeAspect="1" noChangeArrowheads="1"/>
          </p:cNvPicPr>
          <p:nvPr/>
        </p:nvPicPr>
        <p:blipFill>
          <a:blip r:embed="rId3"/>
          <a:srcRect/>
          <a:stretch>
            <a:fillRect/>
          </a:stretch>
        </p:blipFill>
        <p:spPr bwMode="auto">
          <a:xfrm>
            <a:off x="0" y="4429132"/>
            <a:ext cx="1962121" cy="2428868"/>
          </a:xfrm>
          <a:prstGeom prst="rect">
            <a:avLst/>
          </a:prstGeom>
          <a:noFill/>
        </p:spPr>
      </p:pic>
      <p:pic>
        <p:nvPicPr>
          <p:cNvPr id="57350" name="Picture 6" descr="http://t0.gstatic.com/images?q=tbn:ANd9GcRDkJ2zvV55vfgrJc6JX9mFqfP9fcaEGfZZEKOm0gJPOWCnq7Jh"/>
          <p:cNvPicPr>
            <a:picLocks noChangeAspect="1" noChangeArrowheads="1"/>
          </p:cNvPicPr>
          <p:nvPr/>
        </p:nvPicPr>
        <p:blipFill>
          <a:blip r:embed="rId4"/>
          <a:srcRect/>
          <a:stretch>
            <a:fillRect/>
          </a:stretch>
        </p:blipFill>
        <p:spPr bwMode="auto">
          <a:xfrm>
            <a:off x="1785918" y="4857761"/>
            <a:ext cx="2819400" cy="2000240"/>
          </a:xfrm>
          <a:prstGeom prst="rect">
            <a:avLst/>
          </a:prstGeom>
          <a:noFill/>
        </p:spPr>
      </p:pic>
      <p:pic>
        <p:nvPicPr>
          <p:cNvPr id="57352" name="Picture 8" descr="http://t3.gstatic.com/images?q=tbn:ANd9GcSObptALuuIhPYSmruf3X54CzzyFIfypEb9LTMVzaGD61PG8Bge"/>
          <p:cNvPicPr>
            <a:picLocks noChangeAspect="1" noChangeArrowheads="1"/>
          </p:cNvPicPr>
          <p:nvPr/>
        </p:nvPicPr>
        <p:blipFill>
          <a:blip r:embed="rId5"/>
          <a:srcRect/>
          <a:stretch>
            <a:fillRect/>
          </a:stretch>
        </p:blipFill>
        <p:spPr bwMode="auto">
          <a:xfrm>
            <a:off x="6429388" y="5786455"/>
            <a:ext cx="2714612" cy="1071546"/>
          </a:xfrm>
          <a:prstGeom prst="rect">
            <a:avLst/>
          </a:prstGeom>
          <a:noFill/>
        </p:spPr>
      </p:pic>
    </p:spTree>
    <p:extLst>
      <p:ext uri="{BB962C8B-B14F-4D97-AF65-F5344CB8AC3E}">
        <p14:creationId xmlns:p14="http://schemas.microsoft.com/office/powerpoint/2010/main" val="2498412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	Textile and Garment Designing</a:t>
            </a:r>
            <a:endParaRPr lang="en-IN" dirty="0">
              <a:solidFill>
                <a:srgbClr val="FF0000"/>
              </a:solidFill>
            </a:endParaRPr>
          </a:p>
        </p:txBody>
      </p:sp>
      <p:sp>
        <p:nvSpPr>
          <p:cNvPr id="3" name="Content Placeholder 2"/>
          <p:cNvSpPr>
            <a:spLocks noGrp="1"/>
          </p:cNvSpPr>
          <p:nvPr>
            <p:ph sz="half" idx="1"/>
          </p:nvPr>
        </p:nvSpPr>
        <p:spPr/>
        <p:txBody>
          <a:bodyPr>
            <a:normAutofit fontScale="85000" lnSpcReduction="20000"/>
          </a:bodyPr>
          <a:lstStyle/>
          <a:p>
            <a:r>
              <a:rPr lang="en-US" dirty="0" smtClean="0">
                <a:solidFill>
                  <a:srgbClr val="008000"/>
                </a:solidFill>
              </a:rPr>
              <a:t>Wage Employment</a:t>
            </a:r>
          </a:p>
          <a:p>
            <a:pPr marL="514350" indent="-514350">
              <a:buAutoNum type="arabicPeriod"/>
            </a:pPr>
            <a:r>
              <a:rPr lang="en-US" dirty="0" smtClean="0">
                <a:solidFill>
                  <a:srgbClr val="660066"/>
                </a:solidFill>
              </a:rPr>
              <a:t>Managers in Mills</a:t>
            </a:r>
          </a:p>
          <a:p>
            <a:pPr marL="514350" indent="-514350">
              <a:buFont typeface="Arial" pitchFamily="34" charset="0"/>
              <a:buAutoNum type="arabicPeriod"/>
            </a:pPr>
            <a:r>
              <a:rPr lang="en-US" dirty="0" smtClean="0">
                <a:solidFill>
                  <a:srgbClr val="660066"/>
                </a:solidFill>
              </a:rPr>
              <a:t>Managers in Mills</a:t>
            </a:r>
          </a:p>
          <a:p>
            <a:pPr marL="514350" indent="-514350">
              <a:buAutoNum type="arabicPeriod"/>
            </a:pPr>
            <a:r>
              <a:rPr lang="en-US" dirty="0" smtClean="0">
                <a:solidFill>
                  <a:srgbClr val="660066"/>
                </a:solidFill>
              </a:rPr>
              <a:t>Dress Designer</a:t>
            </a:r>
          </a:p>
          <a:p>
            <a:pPr marL="514350" indent="-514350">
              <a:buAutoNum type="arabicPeriod"/>
            </a:pPr>
            <a:r>
              <a:rPr lang="en-US" dirty="0" smtClean="0">
                <a:solidFill>
                  <a:srgbClr val="660066"/>
                </a:solidFill>
              </a:rPr>
              <a:t>FINISHERS</a:t>
            </a:r>
          </a:p>
          <a:p>
            <a:pPr marL="514350" indent="-514350">
              <a:buAutoNum type="arabicPeriod"/>
            </a:pPr>
            <a:r>
              <a:rPr lang="en-US" dirty="0" smtClean="0">
                <a:solidFill>
                  <a:srgbClr val="660066"/>
                </a:solidFill>
              </a:rPr>
              <a:t>Cutter</a:t>
            </a:r>
          </a:p>
          <a:p>
            <a:pPr marL="514350" indent="-514350">
              <a:buAutoNum type="arabicPeriod"/>
            </a:pPr>
            <a:r>
              <a:rPr lang="en-US" dirty="0" smtClean="0">
                <a:solidFill>
                  <a:srgbClr val="660066"/>
                </a:solidFill>
              </a:rPr>
              <a:t>Pattern Maker</a:t>
            </a:r>
          </a:p>
          <a:p>
            <a:pPr marL="514350" indent="-514350">
              <a:buAutoNum type="arabicPeriod"/>
            </a:pPr>
            <a:r>
              <a:rPr lang="en-US" dirty="0" smtClean="0">
                <a:solidFill>
                  <a:srgbClr val="660066"/>
                </a:solidFill>
              </a:rPr>
              <a:t>Tailor</a:t>
            </a:r>
            <a:endParaRPr lang="en-IN" dirty="0">
              <a:solidFill>
                <a:srgbClr val="660066"/>
              </a:solidFill>
            </a:endParaRPr>
          </a:p>
        </p:txBody>
      </p:sp>
      <p:sp>
        <p:nvSpPr>
          <p:cNvPr id="4" name="Content Placeholder 3"/>
          <p:cNvSpPr>
            <a:spLocks noGrp="1"/>
          </p:cNvSpPr>
          <p:nvPr>
            <p:ph sz="half" idx="2"/>
          </p:nvPr>
        </p:nvSpPr>
        <p:spPr/>
        <p:txBody>
          <a:bodyPr>
            <a:normAutofit fontScale="85000" lnSpcReduction="20000"/>
          </a:bodyPr>
          <a:lstStyle/>
          <a:p>
            <a:r>
              <a:rPr lang="en-US" dirty="0" smtClean="0">
                <a:solidFill>
                  <a:srgbClr val="008000"/>
                </a:solidFill>
              </a:rPr>
              <a:t>Self Employment</a:t>
            </a:r>
          </a:p>
          <a:p>
            <a:pPr>
              <a:buNone/>
            </a:pPr>
            <a:r>
              <a:rPr lang="en-US" dirty="0" smtClean="0">
                <a:solidFill>
                  <a:srgbClr val="008000"/>
                </a:solidFill>
              </a:rPr>
              <a:t>As a Owner of</a:t>
            </a:r>
          </a:p>
          <a:p>
            <a:pPr marL="514350" indent="-514350">
              <a:buAutoNum type="arabicPeriod"/>
            </a:pPr>
            <a:r>
              <a:rPr lang="en-US" dirty="0" smtClean="0">
                <a:solidFill>
                  <a:srgbClr val="660066"/>
                </a:solidFill>
              </a:rPr>
              <a:t>Designing of Dress</a:t>
            </a:r>
          </a:p>
          <a:p>
            <a:pPr marL="514350" indent="-514350">
              <a:buAutoNum type="arabicPeriod"/>
            </a:pPr>
            <a:r>
              <a:rPr lang="en-US" dirty="0" smtClean="0">
                <a:solidFill>
                  <a:srgbClr val="660066"/>
                </a:solidFill>
              </a:rPr>
              <a:t>Boutique</a:t>
            </a:r>
          </a:p>
          <a:p>
            <a:pPr marL="514350" indent="-514350">
              <a:buAutoNum type="arabicPeriod"/>
            </a:pPr>
            <a:r>
              <a:rPr lang="en-US" dirty="0" smtClean="0">
                <a:solidFill>
                  <a:srgbClr val="660066"/>
                </a:solidFill>
              </a:rPr>
              <a:t>Take a contract of school uniform</a:t>
            </a:r>
          </a:p>
          <a:p>
            <a:pPr marL="514350" indent="-514350">
              <a:buAutoNum type="arabicPeriod"/>
            </a:pPr>
            <a:r>
              <a:rPr lang="en-US" dirty="0" smtClean="0">
                <a:solidFill>
                  <a:srgbClr val="660066"/>
                </a:solidFill>
              </a:rPr>
              <a:t>Manufacturing of garment designing</a:t>
            </a:r>
          </a:p>
          <a:p>
            <a:pPr marL="514350" indent="-514350">
              <a:buAutoNum type="arabicPeriod"/>
            </a:pPr>
            <a:r>
              <a:rPr lang="en-US" dirty="0" smtClean="0">
                <a:solidFill>
                  <a:srgbClr val="660066"/>
                </a:solidFill>
              </a:rPr>
              <a:t>Dress making shop</a:t>
            </a:r>
          </a:p>
          <a:p>
            <a:pPr marL="514350" indent="-514350">
              <a:buAutoNum type="arabicPeriod"/>
            </a:pPr>
            <a:r>
              <a:rPr lang="en-US" dirty="0" smtClean="0">
                <a:solidFill>
                  <a:srgbClr val="660066"/>
                </a:solidFill>
              </a:rPr>
              <a:t>Pattern maker</a:t>
            </a:r>
          </a:p>
          <a:p>
            <a:pPr marL="514350" indent="-514350">
              <a:buAutoNum type="arabicPeriod"/>
            </a:pPr>
            <a:r>
              <a:rPr lang="en-US" dirty="0" err="1" smtClean="0">
                <a:solidFill>
                  <a:srgbClr val="660066"/>
                </a:solidFill>
              </a:rPr>
              <a:t>Organiser</a:t>
            </a:r>
            <a:r>
              <a:rPr lang="en-US" dirty="0" smtClean="0">
                <a:solidFill>
                  <a:srgbClr val="660066"/>
                </a:solidFill>
              </a:rPr>
              <a:t> of Hobby Classes</a:t>
            </a:r>
            <a:endParaRPr lang="en-IN" dirty="0">
              <a:solidFill>
                <a:srgbClr val="660066"/>
              </a:solidFill>
            </a:endParaRPr>
          </a:p>
        </p:txBody>
      </p:sp>
      <p:pic>
        <p:nvPicPr>
          <p:cNvPr id="57346" name="Picture 2" descr="http://t2.gstatic.com/images?q=tbn:ANd9GcR-KegyDY4yyEaxWj7fnxk-aT8gCJvOdVLudE2oaTYi7l4T39TX"/>
          <p:cNvPicPr>
            <a:picLocks noChangeAspect="1" noChangeArrowheads="1"/>
          </p:cNvPicPr>
          <p:nvPr/>
        </p:nvPicPr>
        <p:blipFill>
          <a:blip r:embed="rId2"/>
          <a:srcRect/>
          <a:stretch>
            <a:fillRect/>
          </a:stretch>
        </p:blipFill>
        <p:spPr bwMode="auto">
          <a:xfrm rot="19089416">
            <a:off x="97341" y="472445"/>
            <a:ext cx="1462304" cy="856583"/>
          </a:xfrm>
          <a:prstGeom prst="rect">
            <a:avLst/>
          </a:prstGeom>
          <a:noFill/>
        </p:spPr>
      </p:pic>
      <p:pic>
        <p:nvPicPr>
          <p:cNvPr id="57348" name="Picture 4" descr="http://t2.gstatic.com/images?q=tbn:ANd9GcRMYjz8a6AGQNcC8pJH8M2EXhpnphmRsws-XCuSdTs6W0Kdi0jE"/>
          <p:cNvPicPr>
            <a:picLocks noChangeAspect="1" noChangeArrowheads="1"/>
          </p:cNvPicPr>
          <p:nvPr/>
        </p:nvPicPr>
        <p:blipFill>
          <a:blip r:embed="rId3"/>
          <a:srcRect/>
          <a:stretch>
            <a:fillRect/>
          </a:stretch>
        </p:blipFill>
        <p:spPr bwMode="auto">
          <a:xfrm>
            <a:off x="0" y="4714884"/>
            <a:ext cx="2409825" cy="2143116"/>
          </a:xfrm>
          <a:prstGeom prst="rect">
            <a:avLst/>
          </a:prstGeom>
          <a:noFill/>
        </p:spPr>
      </p:pic>
      <p:pic>
        <p:nvPicPr>
          <p:cNvPr id="57350" name="Picture 6" descr="http://t1.gstatic.com/images?q=tbn:ANd9GcSUoED6DPIS7FzA7tsqngrjOsRGyDjI31zg_lmpSRmxRib5HH-YIQ"/>
          <p:cNvPicPr>
            <a:picLocks noChangeAspect="1" noChangeArrowheads="1"/>
          </p:cNvPicPr>
          <p:nvPr/>
        </p:nvPicPr>
        <p:blipFill>
          <a:blip r:embed="rId4"/>
          <a:srcRect/>
          <a:stretch>
            <a:fillRect/>
          </a:stretch>
        </p:blipFill>
        <p:spPr bwMode="auto">
          <a:xfrm>
            <a:off x="2000232" y="3286124"/>
            <a:ext cx="2557463" cy="1909763"/>
          </a:xfrm>
          <a:prstGeom prst="rect">
            <a:avLst/>
          </a:prstGeom>
          <a:noFill/>
        </p:spPr>
      </p:pic>
      <p:pic>
        <p:nvPicPr>
          <p:cNvPr id="57352" name="Picture 8" descr="http://t3.gstatic.com/images?q=tbn:ANd9GcRbk__eHmkqTj1txDQgwjJKp3_0u2pxiXvohHB48Qdn577fWq2NwA"/>
          <p:cNvPicPr>
            <a:picLocks noChangeAspect="1" noChangeArrowheads="1"/>
          </p:cNvPicPr>
          <p:nvPr/>
        </p:nvPicPr>
        <p:blipFill>
          <a:blip r:embed="rId5"/>
          <a:srcRect/>
          <a:stretch>
            <a:fillRect/>
          </a:stretch>
        </p:blipFill>
        <p:spPr bwMode="auto">
          <a:xfrm>
            <a:off x="2571736" y="5286388"/>
            <a:ext cx="2200275" cy="1571612"/>
          </a:xfrm>
          <a:prstGeom prst="rect">
            <a:avLst/>
          </a:prstGeom>
          <a:noFill/>
        </p:spPr>
      </p:pic>
      <p:pic>
        <p:nvPicPr>
          <p:cNvPr id="57354" name="Picture 10" descr="http://t0.gstatic.com/images?q=tbn:ANd9GcSBuLm-g9RKCL3W6LkIsnCEDpNHRS8XzqcMKDNW85Sg6EROeTGx"/>
          <p:cNvPicPr>
            <a:picLocks noChangeAspect="1" noChangeArrowheads="1"/>
          </p:cNvPicPr>
          <p:nvPr/>
        </p:nvPicPr>
        <p:blipFill>
          <a:blip r:embed="rId6"/>
          <a:srcRect/>
          <a:stretch>
            <a:fillRect/>
          </a:stretch>
        </p:blipFill>
        <p:spPr bwMode="auto">
          <a:xfrm>
            <a:off x="6429388" y="5500702"/>
            <a:ext cx="2714612" cy="1357298"/>
          </a:xfrm>
          <a:prstGeom prst="rect">
            <a:avLst/>
          </a:prstGeom>
          <a:noFill/>
        </p:spPr>
      </p:pic>
      <p:pic>
        <p:nvPicPr>
          <p:cNvPr id="57356" name="Picture 12" descr="http://t0.gstatic.com/images?q=tbn:ANd9GcRzYJt2q1w8_HY1Y2ge9i-zfQqtoWnMJQqeFk_0rABkB6tXkNpw"/>
          <p:cNvPicPr>
            <a:picLocks noChangeAspect="1" noChangeArrowheads="1"/>
          </p:cNvPicPr>
          <p:nvPr/>
        </p:nvPicPr>
        <p:blipFill>
          <a:blip r:embed="rId7"/>
          <a:srcRect/>
          <a:stretch>
            <a:fillRect/>
          </a:stretch>
        </p:blipFill>
        <p:spPr bwMode="auto">
          <a:xfrm rot="19065755">
            <a:off x="7462468" y="1295598"/>
            <a:ext cx="1405780" cy="1363414"/>
          </a:xfrm>
          <a:prstGeom prst="rect">
            <a:avLst/>
          </a:prstGeom>
          <a:noFill/>
        </p:spPr>
      </p:pic>
    </p:spTree>
    <p:extLst>
      <p:ext uri="{BB962C8B-B14F-4D97-AF65-F5344CB8AC3E}">
        <p14:creationId xmlns:p14="http://schemas.microsoft.com/office/powerpoint/2010/main" val="25827730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		Child/Human Development</a:t>
            </a:r>
            <a:endParaRPr lang="en-IN" dirty="0">
              <a:solidFill>
                <a:srgbClr val="FF0000"/>
              </a:solidFill>
            </a:endParaRPr>
          </a:p>
        </p:txBody>
      </p:sp>
      <p:sp>
        <p:nvSpPr>
          <p:cNvPr id="3" name="Content Placeholder 2"/>
          <p:cNvSpPr>
            <a:spLocks noGrp="1"/>
          </p:cNvSpPr>
          <p:nvPr>
            <p:ph sz="half" idx="1"/>
          </p:nvPr>
        </p:nvSpPr>
        <p:spPr/>
        <p:txBody>
          <a:bodyPr>
            <a:normAutofit fontScale="92500" lnSpcReduction="20000"/>
          </a:bodyPr>
          <a:lstStyle/>
          <a:p>
            <a:r>
              <a:rPr lang="en-US" dirty="0" smtClean="0">
                <a:solidFill>
                  <a:srgbClr val="008000"/>
                </a:solidFill>
              </a:rPr>
              <a:t>Wage Employment</a:t>
            </a:r>
          </a:p>
          <a:p>
            <a:pPr marL="514350" indent="-514350">
              <a:buAutoNum type="arabicPeriod"/>
            </a:pPr>
            <a:r>
              <a:rPr lang="en-US" dirty="0" err="1" smtClean="0">
                <a:solidFill>
                  <a:srgbClr val="660066"/>
                </a:solidFill>
              </a:rPr>
              <a:t>Anganwadi</a:t>
            </a:r>
            <a:r>
              <a:rPr lang="en-US" dirty="0" smtClean="0">
                <a:solidFill>
                  <a:srgbClr val="660066"/>
                </a:solidFill>
              </a:rPr>
              <a:t> Worker</a:t>
            </a:r>
          </a:p>
          <a:p>
            <a:pPr marL="514350" indent="-514350">
              <a:buAutoNum type="arabicPeriod"/>
            </a:pPr>
            <a:r>
              <a:rPr lang="en-US" dirty="0" err="1" smtClean="0">
                <a:solidFill>
                  <a:srgbClr val="660066"/>
                </a:solidFill>
              </a:rPr>
              <a:t>Anganwadi</a:t>
            </a:r>
            <a:r>
              <a:rPr lang="en-US" dirty="0" smtClean="0">
                <a:solidFill>
                  <a:srgbClr val="660066"/>
                </a:solidFill>
              </a:rPr>
              <a:t> Supervisor</a:t>
            </a:r>
          </a:p>
          <a:p>
            <a:pPr marL="514350" indent="-514350">
              <a:buAutoNum type="arabicPeriod"/>
            </a:pPr>
            <a:r>
              <a:rPr lang="en-US" dirty="0" err="1" smtClean="0">
                <a:solidFill>
                  <a:srgbClr val="660066"/>
                </a:solidFill>
              </a:rPr>
              <a:t>Balwadi</a:t>
            </a:r>
            <a:r>
              <a:rPr lang="en-US" dirty="0" smtClean="0">
                <a:solidFill>
                  <a:srgbClr val="660066"/>
                </a:solidFill>
              </a:rPr>
              <a:t> Supervisor</a:t>
            </a:r>
          </a:p>
          <a:p>
            <a:pPr marL="514350" indent="-514350">
              <a:buAutoNum type="arabicPeriod"/>
            </a:pPr>
            <a:r>
              <a:rPr lang="en-US" dirty="0" smtClean="0">
                <a:solidFill>
                  <a:srgbClr val="660066"/>
                </a:solidFill>
              </a:rPr>
              <a:t>Nursery Teacher</a:t>
            </a:r>
          </a:p>
          <a:p>
            <a:pPr marL="514350" indent="-514350">
              <a:buAutoNum type="arabicPeriod"/>
            </a:pPr>
            <a:r>
              <a:rPr lang="en-US" dirty="0" smtClean="0">
                <a:solidFill>
                  <a:srgbClr val="660066"/>
                </a:solidFill>
              </a:rPr>
              <a:t>Nursery Instructor</a:t>
            </a:r>
          </a:p>
          <a:p>
            <a:pPr marL="514350" indent="-514350">
              <a:buAutoNum type="arabicPeriod"/>
            </a:pPr>
            <a:r>
              <a:rPr lang="en-US" dirty="0" smtClean="0">
                <a:solidFill>
                  <a:srgbClr val="660066"/>
                </a:solidFill>
              </a:rPr>
              <a:t>Principal of school</a:t>
            </a:r>
          </a:p>
          <a:p>
            <a:pPr marL="514350" indent="-514350">
              <a:buAutoNum type="arabicPeriod"/>
            </a:pPr>
            <a:r>
              <a:rPr lang="en-US" dirty="0" smtClean="0">
                <a:solidFill>
                  <a:srgbClr val="660066"/>
                </a:solidFill>
              </a:rPr>
              <a:t>Counselor in Special School</a:t>
            </a:r>
          </a:p>
          <a:p>
            <a:pPr marL="514350" indent="-514350">
              <a:buNone/>
            </a:pPr>
            <a:endParaRPr lang="en-IN" dirty="0"/>
          </a:p>
        </p:txBody>
      </p:sp>
      <p:sp>
        <p:nvSpPr>
          <p:cNvPr id="4" name="Content Placeholder 3"/>
          <p:cNvSpPr>
            <a:spLocks noGrp="1"/>
          </p:cNvSpPr>
          <p:nvPr>
            <p:ph sz="half" idx="2"/>
          </p:nvPr>
        </p:nvSpPr>
        <p:spPr/>
        <p:txBody>
          <a:bodyPr>
            <a:normAutofit fontScale="92500" lnSpcReduction="20000"/>
          </a:bodyPr>
          <a:lstStyle/>
          <a:p>
            <a:r>
              <a:rPr lang="en-US" dirty="0" smtClean="0">
                <a:solidFill>
                  <a:srgbClr val="008000"/>
                </a:solidFill>
              </a:rPr>
              <a:t>Self Employment</a:t>
            </a:r>
          </a:p>
          <a:p>
            <a:pPr>
              <a:buNone/>
            </a:pPr>
            <a:r>
              <a:rPr lang="en-US" dirty="0" smtClean="0">
                <a:solidFill>
                  <a:srgbClr val="008000"/>
                </a:solidFill>
              </a:rPr>
              <a:t>As a Owner of</a:t>
            </a:r>
          </a:p>
          <a:p>
            <a:pPr marL="514350" indent="-514350">
              <a:buAutoNum type="arabicPeriod"/>
            </a:pPr>
            <a:r>
              <a:rPr lang="en-US" dirty="0" err="1" smtClean="0">
                <a:solidFill>
                  <a:srgbClr val="660066"/>
                </a:solidFill>
              </a:rPr>
              <a:t>Creche</a:t>
            </a:r>
            <a:endParaRPr lang="en-US" dirty="0" smtClean="0">
              <a:solidFill>
                <a:srgbClr val="660066"/>
              </a:solidFill>
            </a:endParaRPr>
          </a:p>
          <a:p>
            <a:pPr marL="514350" indent="-514350">
              <a:buAutoNum type="arabicPeriod"/>
            </a:pPr>
            <a:r>
              <a:rPr lang="en-US" dirty="0" err="1" smtClean="0">
                <a:solidFill>
                  <a:srgbClr val="660066"/>
                </a:solidFill>
              </a:rPr>
              <a:t>Balwadi</a:t>
            </a:r>
            <a:endParaRPr lang="en-US" dirty="0" smtClean="0">
              <a:solidFill>
                <a:srgbClr val="660066"/>
              </a:solidFill>
            </a:endParaRPr>
          </a:p>
          <a:p>
            <a:pPr marL="514350" indent="-514350">
              <a:buAutoNum type="arabicPeriod"/>
            </a:pPr>
            <a:r>
              <a:rPr lang="en-US" dirty="0" smtClean="0">
                <a:solidFill>
                  <a:srgbClr val="660066"/>
                </a:solidFill>
              </a:rPr>
              <a:t>Nursery School</a:t>
            </a:r>
          </a:p>
          <a:p>
            <a:pPr marL="514350" indent="-514350">
              <a:buAutoNum type="arabicPeriod"/>
            </a:pPr>
            <a:r>
              <a:rPr lang="en-US" dirty="0" smtClean="0">
                <a:solidFill>
                  <a:srgbClr val="660066"/>
                </a:solidFill>
              </a:rPr>
              <a:t>School for Special Children</a:t>
            </a:r>
          </a:p>
          <a:p>
            <a:pPr marL="514350" indent="-514350">
              <a:buAutoNum type="arabicPeriod"/>
            </a:pPr>
            <a:r>
              <a:rPr lang="en-US" dirty="0" smtClean="0">
                <a:solidFill>
                  <a:srgbClr val="660066"/>
                </a:solidFill>
              </a:rPr>
              <a:t>Old Age Care Home / Day Care Centre</a:t>
            </a:r>
          </a:p>
          <a:p>
            <a:pPr marL="514350" indent="-514350">
              <a:buAutoNum type="arabicPeriod"/>
            </a:pPr>
            <a:r>
              <a:rPr lang="en-US" dirty="0" err="1" smtClean="0">
                <a:solidFill>
                  <a:srgbClr val="660066"/>
                </a:solidFill>
              </a:rPr>
              <a:t>Organiser</a:t>
            </a:r>
            <a:r>
              <a:rPr lang="en-US" dirty="0" smtClean="0">
                <a:solidFill>
                  <a:srgbClr val="660066"/>
                </a:solidFill>
              </a:rPr>
              <a:t> of Hobby Classes</a:t>
            </a:r>
            <a:endParaRPr lang="en-IN" dirty="0">
              <a:solidFill>
                <a:srgbClr val="660066"/>
              </a:solidFill>
            </a:endParaRPr>
          </a:p>
        </p:txBody>
      </p:sp>
      <p:sp>
        <p:nvSpPr>
          <p:cNvPr id="56322" name="AutoShape 2" descr="data:image/jpeg;base64,/9j/4AAQSkZJRgABAQAAAQABAAD/2wCEAAkGBg8SEA8QEA8QEBAQEA8QFRQUFBYVFhQXFBAVFRUVFBQXHCYfFxkjGRcWHy8hIycqLCwsFx4xNTAqNScrOCkBCQoKDgwOGg8PGiwkHx8wNCwpLCw1LC4pKS0sLCwsKi8sLCwxLCksLCk0KSksLCwqLCwsKSkqLykqLCwsLCwpKf/AABEIALIBGgMBIgACEQEDEQH/xAAcAAEAAQUBAQAAAAAAAAAAAAAAAQIEBQYHAwj/xAA9EAACAgECAwQIBAQFBAMAAAABAgADEQQSBSExBhNBUQciUmFxgZLSFCMykUKhscEzQ2Jy0SSCovAVFlP/xAAbAQEAAgMBAQAAAAAAAAAAAAAAAQQCAwUGB//EAC0RAAICAQMDAgQGAwAAAAAAAAABAgMRBBIxIUFRBaETFDKBFSJxkbHhYdHw/9oADAMBAAIRAxEAPwDssiTImBmJEZiCREjMQCcyZEmATJEpkiCCqTIkiSQVCTIkwCZMiTJIJkyIgExESSCYiIBMREAREQBERAEREAREQBERAEREAszIkyJgZkSJJkQSIiIBMkSJIgCTECCCqSJEkSSCqTKZVAJiJMkgmIEQCYiJJBMREAmIEQBERAERKXtUc2IA95xAKong2vqHW2sf9y/8yuq9GGUZWHmpBH7iCMo9IiIJEREAREQCzxEkyJgZkYkSYgEYiTiMQSRJxEmCBJkCSIBMmRKsSSAJUJEkQCZIkSZJBIkyBJgCIkySBERAJESw4xxqnS1Nde+ytcDOCSSTgBQOZM0HiPptqBIo0ruM8msYID79oBM3V0zs+lENpcnTYmh8I9MGhtyLhZpmC5ywDKceCsvPPxAm76XUpYiWVsGR1V1YdCCMgj5TGdU6/qWAmmVWuApYnAUEn4AZnFuNcXs1NrWucgn1V8FXwAE6p2s0V1uktSlsORkj2lH6kz7xOOytYyhrJPKXYYmW7M8bfTahGDYrZlWweBUnGceY6zEzO9i9HXZrKlsDEDLgAZBZeY3eQ8fkJrXJTrzvWDrgkyBJlk7giIgCIiAWsjEqkTEzKYlWJGJAIiTiMQCMSYkwAIiTJIEqEgSYBMmQJMkgSYkwBJiIAkyJMkgREQDgnpM43ddr76nY91p37tEzyGFGWx5nz+E1Kbn6WdDanEXsdFVLlQoy/wAQVQpLf6gf5YmmT0lGPhxx4NEuQJ9D+j6524Zoi/Xudo/2qxVP/ECfPBn0Dwrj1ek4dpLNdbVUTTWMKCM+r6oVOudu3OBgHPhKmvTcYpeTKBtE5x6SNBTW9LJWFezeWI5KcY6r58+s6Bo9altddtZyliK6nBGQwyOR6TlnbfinfatwDlKfyl+X6j9Wf2nDs6LDNWqaUDCaTSvY611jc7nCjkMn4kzpnYnsydMhstGL7BgjIO1c8hy8TyJnMabijK6nDKwYHyIIIP8AKdR7T9qlo06hSDfdWCoHQBhzfPu8PfNcMclXTbVmcuxj+PekBF7+mkMLVOxLORXII3HHu5iXHZ3t9Vdtr1GKbegb+Bj8f4T8ZzPMRvZj81Pdk7zmTMV2Z0DU6WmtyxYKC24k4Lc9oz0Azj5TKzedVPKyIiIJLfEiVRMTIpkSrEYgFMSrEYgFMmTiBAIxJkxAEnEpZwBkkADxJwP3nlZxCpdmbEHeMEXn1Y9BkQSot8IuMSZAkyTEAScQJMARESQU2WKoyxAA8ScCWq8a05O0XVknljcJqPabiZtuKg/l1naB5nxP9ph5ybfUHGbUV0R26PSlOClN4bOn03q2drBsEqcHOCOonoJoXZrX2JfWin1LGwy+HMdfjN9Eu6a9XR3YOdq9M9PPbnOSw44KBRdZfWlldVb2EMoYYVd3Q/CfN2v1hutsuYKpsdnIUAAZOcKPIdJ9G9qKi2h1qjq2m1AHx7tp81Znf9PSxJnPsN17H8C4Q9aX6vXbXrJsegjaMKeQyRlweX6efPEsu2/G11utDaZrbUwldSFMbTgArWgJyCRnmM88Y5TXdHpWtsrqTG6x1RcnAyxwMk9Bk9Z2b0fejn8Gx1GoKvqCMIF5rUCPW5+LHpnwE3WyjS98nl9kQuvQvtJfxGvhdtmpKDU7CyqiBe6Q4G0heW5Rk+7kOeJzUn+fOd2sKgEnAABJJ6YxzzOK8Z1iW322IoRGc7QAByHIHA88Z+c8/c8vJV1i4eSylT2MQoJJCjaMnoM5wPISmbN2F4PRqbL0uTditWX1iCPWwSMH4TSlnoU4RcntXc1mZvsdwrv9XWCMpX+a/wAFPIfVibXq/RlQf8K6yv3MA4/sf5zJ9k+y/wCEW3cyu9jD1gDyUDkOfvJMzUHks16aamty6GwxETedMREQDxxIlUYkElMYkxIJIxGJMQCMRJk4gEYlNjhVZjyCgk/ADJlcteJ6Z7KbURtrOjKD7yP79PnD4JjhySZy/tBx19TaWJIqBIRPADzI8SevzmNrsZSCpKkEEEeBHQ/GXXEuD36cqLk2lgSOYPQ8+ks5yJN568n0eiNSrSrxt7Y4Oq9kuLvqNMHf9as1bHzIAIPzBEzeJgOw6Y0VfqBclzy/i9b9R8szYJ1a8uKyfP8AWRjG+aisJNiImK4t2hqoO0gu/XaPD4nwkznGC3SeDTXXKyW2CyzKwZqn/wB3Of8AAGP95z/SNX21JGKqsHzc5x8hK3ztGOf5Lf4dqM42+6MHxXTNXdYrFSdxb1enrHP95aT21ere1i9h3Mcc8AdPhLnhfBLbw5TaAuB63LJPgPlOC4/Em1Bc8HplNVVp2PGOS77J6ZW1AJPOsFgPM9OvuzN5ExfAuCihDnnY2Nx8PcB7plZ39JU6q0nyeX116uuco8Lojlfpf7V2IyaGl2TK95cVOCQ36EyOeMZJ+U5VN19LukKcSZyci2mpxz6YBTH/AImaVPWaWKjUsdzly5LrhVZa+hRyJuqHL3uJ9Pzgnov4Ol/EKy7KBQO/Ck83ZSNoHng4J+E70Jz/AFCWZqPgzhwUX0q6sjDKupUjzBGCJyPtdwVdLqDWmdjIrrk5IzkEZ+InYJp3bvsy93/Uo6juamyhB5hSWJBHjOXNZRq1Ne6GUuqObTqvYjhNCaam9UHe2V+s/Mk5bmPcMgftOXaehndUUEs7KoHvJwJ2Ts/wxtPp66WcOU3cwMdWJwB85hWupV0kcybwZKIibjpiIiAIiIB5xESCRiRiVYkQCMRiTEAjEmYbtPr9RVUv4dC9juEBC7tueecfymtdnO1r1PbTqy7MWYhnP6GAOUPkCR8prlaoy2sv06C26l2ww8du5tHF+0+m05C2OS5/gQbmHx8BLUdudF3Zfe2R/llfXPwHT55xOaanUNY72OSWdixJ8yZ5ym9VLPQ9DX6DRsW9vPcveM8Xs1FrWOT5Kvgg8AP/AHnM52U7JVamrvXscbbSu0YwQAD1M1iusscKCxwTgeQGSf2m3+jzjAVm0zZ/MO9D4ZC8x8wMzXViU/zdy5r99Ola0/Tb48G+1VqqhVAAAAAHQAdBK8y31uqFdbuQTtGcDqfITTNR+NtY6grYNnNcDAUf6V6kS3fqFV0Sy/8AHg8dp9M78tySXl+Te5zbiZJutLfq7x8/v/xMvp+2VwxvRHHjjKn/AImM4xrUttaxE2AgZ8yfEmc7WX13QW18Pg62g01tFj3ro1yWURNm4V2WqtqrtNj+sOYG3kc4IzjzlGqmVrxE6V+ohQt0zWZnuAdoa6Kyjoxy5bK48QOuZcdo+AJXUr1LjYcN4kg+J+B/rLTs3waq/f3hb1Cvqg4yD5+PhLEKrablGOM+xUtvov07nLO33Mse2tOcd3Zjz5f0zM9pdQtiK6nKsARLBezml/8AxXpjmSf79Zkq0AAAAAHIATs0q5N/Ea+xwL5UNL4Sa/U0T0r9mqrtK+rxtv06g7h/Gm8Aq3njJI8ufnOLVVMzBVUszHAAGST5AeM7Z6YNe9fD9i5xfclbH/SAXx8yomieijgff68Wn9GlXvT72OVQfvk/9s9BpZuFDlLhcFCSyzU9FrbKLUurJSypgwPTBB6H+hE+meHarvaarcY7ytHx5blBx/OcB9IPD3q4lqgy4FlnergYBVxkEfPI+U6b2U7eaJdFoa7dSpvKU0FACzhs7BuAHIdOcx1kfiQjOKEOjN5mu9vr2XQ27c+syIf9pbn/AMfObFNf7d2qNDcGP6tir/u3gj+hnIlwTb9D/Q0XsHTu11XLOxbH/ZSB/WdanIux/HK9LeXsUkOoryCPVywyx8xOtJap6EHof3mFfBX0jWzBXERNhcEREAREQCnEYiJBIxIxJiARiQZVIxBBz+7hPGLnawuyfqUDvAnq56BVlg3YTXZ5ohJ8e8X+86fiMSu9PF8tnZh6zdDpCMV9v7OYjsFrvZr+sT0q9H2sJw3dIPMvn+QE6XiJHy0DN+uap+P2/swXZ/spVpgT/iWsCGcjwPVVHgP6zE8W9H26wPprFpU8yp3cjn+EjoJucTa6oNYwUYeoaiFjsUur58ftwYjgeg1dQK36hblCjb6pDA+OW8RL3iN1i1k1J3j9AM/zMusScTLb+XCZWla5z3yS/hexojdndZY7M1YBYkkkqBn3ASluy2rH+WD8GX/mb7Eo/h9b5b/77HQXqty4S9/9mhJ2W1ZIHdhfeWXl+xm5cK0Pc1JVnO0HJ8ySSf5mXcmb6NLCl5jyV9TrbNQkpYwvBRZUGBVhkEEEeYM1Ydj7VYmu8IM8sZzjwzibZGJstohbjcuDVTqbKcqD5LfQ12KirY4dx1YDGfLlLiRiTNqWFg0N5eTSPS+oPDW9UsRfSRjPq8zkn3YyPnOd+j7tuugexXqNld+zJQjepXOAoPJuvTlO8sgIwQCD4GWy8I0wYONPSHByGFaZHzxmXKtRGNbrlHOTBx65NP7e9kbeJVaS3ThUsUZItyh2WKGwcA4IPh7zLbsl6Jl011eo1FwueshkRVKqGB5MSTlseHSdDia1qLFDYn0G1ZyTNd7c8Kt1GmVKV3Mtqvt5ZIwy8if92ZsUSu1lYE4qUXFnH17Ha8nH4Z/mVH95tPYrsrqqLjddtQFCm0EMWyQeZHIYxN2xJmKgkV4aaMHkRETMtCIiAIiIBTEmIBEScRiAREnEQDAUUNq3sssssXTpbZVXVW7V7+7Yo9lroQzZYMAudoAyQSeXuNBXpSbVt1Hd+qpraxrUyzqqsBYSVIJ/hIBycgnGLejUNo2srtrtahrbLa7a62sC94xdq7VQFlwxYhsFSCMkGUcT4oupqsrqp1JX8omw1WVL/j1+qu8KzHGTlQQMdYBl9dxFKsb93NLX5DPKtNzfPE87uL1qlz4c9y61kADJZlrZQuSBz7xeZI8ZiuN8K2kGvvnzp9avrPZZ1p5YDE4JM8tXcAuurw+/8Rp7cBHOVWrSZYEDB/S3TyPlAM3puLBnFdlVtDsCVFgQhsddrVsy5HXBIOOeMTy7TuRo9SVYqRU2CCQR8COYM8rtUt9unFSuRXb3rOUdVUKjqAGYDLEtjAzyznHLPp2nUnR6kAEnum5AEk/ADmflAKLOzVYBNVt9Ng5q4utbB/1I7FXX/SwInjoe0bOlY7iyy4i0WLUa9qtTc1NmDbYuR3itjGZXZ2qqIIpq1F9h/Si0XLk+G53QIg/1MQJjKuHrS9I1D2BjTe7tUbVU226k3WAGvw3O2M+EAz54vWEvdgy/h894CBkYrWzAwSD6rDoZTTxYvY1a6e4qr921madgIUE8jZu5ZxyWWOs0LtqNP3YY0XLUbW8vwzd5VnPPLFgCT1CASnQCoai8M1y2HVMVXNwQ+omOQ9QiAZP/AOYq7mu/1ttq1sihSXY2LuVQo6tj9sHwEoq4x66JbTbQbDtQ2d2VY4zt3VuwBx0DYzjlmYjhln/T6B1SxzpK6ltrCMGXdp9hIVgCzKfAc8bsZPI32q1o1Hd11JYfzabGdq3rWsJYHOS6jLcsBRzyeeIBcaDja2lB3VtYtBNbPsw4AzyKO2DjnhsHr5GSvHqDpn1QYmlBaSQDn8tmVgB4nKkAePLzmM0nDzVoxcFue9dMwRWZmKsy42oh5KScDpykrwh0uroVSdM3c3u/IDdp1CbT73YUNjoQlkAyWp4xhkWum28vX3o7s1ABcgA5ssXrnwzPfTcTreyykHFtQQsh6gMoYEeBHPGR4zWaKkR60vN6LTTdQpTvlyqajCc6+vqbOvvmUXhpd9Qyk12JbW9NhBOP+mqBzn9SHGGHj7iAQBcarjoQZWm60d8aDs7oYfcqgHvLFzknkR5HOJklOQCQRkDkcZGfA4yP2mvaau01EvS1bniKuV68hqF9YEdUOCQeXLqB0GxmAa/w7SNq1/EXWWiqwsaaUsatRXkhXc1kF3YANzOFyAACCTcjTLpAzq2psRjWgpNneeszhQUa1srnI5F9vLoJa8P1x0afh767u7rLCq5K3tRq9xKK/dqTW6ghTuABwCCc4EcS4ot9TbatStS26ZjYa7Ks/nKT3akCw4AzuC48iYBkRxtFNK3I9DX2NWgfYcsF3D1q3ZRnoMnmeXiM++r14VggR7HKM4VdoJCsqnBdlGcsPGYhtLVa+nVRZbSTqVfvO8brSBgmzmB0nroqb11SrYGsSuiwJccesGtqIWzysGDk9GGD1yABXV2i3V0WLprydRk1p+TuK92H3nNu0DB6Zz7p6Xcd2EhtPf6lS22Y7o92Du/UBZlj6p/QGmIFQWnhPfd8gSkK23vFKt+FUYbZzHPPWNdod1jWqb3060UK9Yawd9WTZuz/ABM68jjxBZccxgDa0YEAg5BwcyqUoBjl05SqAIiIAiIgEREQBERAEREAxesXXbz3R0nd8sd4LN3TnnacdZ5bOJ+1ofpu+6ZkzA7U/Dm/e3f7C2d7A95j/D2ZwPW5bMfLMA9dvE/a0P03fdG3iftaH6bvunvxhCwpUKrbrgCrMyg/lWHBKgnw8pkKlwqjAGABgHIHLoD4wDEbeJ+1ofpu+6NvE/a0P03fdL/izkUXEEqRW5BBwQdp5g+Blo2pcW0VWH1xY5BHIWIKLfW+IO3I8Dg9CIB57OJ+1ofpu+6NvE/a0P03fdHGNbYtid2trCkC6wJjBBJUI2SM5XvDjzCnyl3xcK2muOcjunYEHyQkEEfIwC028T9rQ/Td90beJ+1ofpu+6XPE69uluCDG2mzAyR/CfHqPjI4Kp2ueSguR3YZmFZXkwywHPOeQ5eXXJAt9nE/a0P03fdGziftaH6bvulCpWaWuexhcAxZt7Ao4z6gXOMA8tuMHA5HMute1hSja5rsayvPlnYxKsPFcjBHl4wDw2cT9rQ/Td90beJ+1ofpu+6e3D9YXutyCrJVQGQnO1t92ceYIwQfEYnh+Pf8AE7sWdzu/DZ5d3nrv65JFn5fTxOekAnbxP2tD9N33Rt4n7Wh+m77pmpY8VblWCxRHsVXYEqcbWIG4c1ywUZ98As9nE/a0P03fdG3intaH6bvul/pNPUhcVnmdpK7ywHXBCknbnn064ljXVU622W2Mrq9gJ7xlNQVyF2jICjbg5x6w5nOYBGzifnofpu+6NvE/a0P03fdPe29/w9LPlXLaMt/Dgm6rcCPDqeU9tDZltRzyBcAOef8AJqyB88/zgFlt4n7Wh+m77o28T9rQ/Td908KdXYtOnFjFu8OjKWE8zusqLIx8+Zx5j3g5v+KUKx0+4Z/OUeI5FWOOR9w/aAW+3iftaH6bvujbxP2tD9N33S74wXFTWIcPUDYM52nCnKtjqCM/A4PhLrTU7EVcltoAyeZPmT8YBXXnAzjOBnHTPjjPhKoiAIiIAiIgCIiAIiIAiIgCeH4Kvdv2Jv67toz0x1+E94gFJQcsgcjkf0lURAIZQRgjIPhIKA46cunu+EqiAUCsc+Q59eXXljn8pJrGMYGMYx4Y8sSqIBSyAgggEHwMBAMkADJyfecYyfkAPlKogHg2irLbyiF+XrbRnl0Oes9Sg5cgccx7vhKogFOwZzyz0/8Af3P7yO6GMYGM5xjlnOf685XEAgCRZWCCCAQRggjIPxEqiAeVOlRAQiKgJydoAz7ziUvoqywYohYYwxUEjHTnPeIBQ1YIIIBBGCCMg+4iRVSqgKoCqOgAwPPp8Z6RAKO6GAMDAxgY5DHTAklAcZGcHI90qiAUsgIIIBB5ESqIgCIiAIiIAiIgCIiAIiIAiIgCIiAIiIAiIgCIiAIiIAiIgCIiAIiIAiIgCIiAIiIAiIgCIiAIiIAiIgH/2Q=="/>
          <p:cNvSpPr>
            <a:spLocks noChangeAspect="1" noChangeArrowheads="1"/>
          </p:cNvSpPr>
          <p:nvPr/>
        </p:nvSpPr>
        <p:spPr bwMode="auto">
          <a:xfrm>
            <a:off x="63500" y="-820738"/>
            <a:ext cx="2686050" cy="169545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56324" name="AutoShape 4" descr="data:image/jpeg;base64,/9j/4AAQSkZJRgABAQAAAQABAAD/2wCEAAkGBg8SEA8QEA8QEBAQEA8QFRQUFBYVFhQXFBAVFRUVFBQXHCYfFxkjGRcWHy8hIycqLCwsFx4xNTAqNScrOCkBCQoKDgwOGg8PGiwkHx8wNCwpLCw1LC4pKS0sLCwsKi8sLCwxLCksLCk0KSksLCwqLCwsKSkqLykqLCwsLCwpKf/AABEIALIBGgMBIgACEQEDEQH/xAAcAAEAAQUBAQAAAAAAAAAAAAAAAQIEBQYHAwj/xAA9EAACAgECAwQIBAQFBAMAAAABAgADEQQSBSExBhNBUQciUmFxgZLSFCMykUKhscEzQ2Jy0SSCovAVFlP/xAAbAQEAAgMBAQAAAAAAAAAAAAAAAQQCAwUGB//EAC0RAAICAQMDAgQGAwAAAAAAAAABAgMRBBIxIUFRBaETFDKBFSJxkbHhYdHw/9oADAMBAAIRAxEAPwDssiTImBmJEZiCREjMQCcyZEmATJEpkiCCqTIkiSQVCTIkwCZMiTJIJkyIgExESSCYiIBMREAREQBERAEREAREQBERAEREAszIkyJgZkSJJkQSIiIBMkSJIgCTECCCqSJEkSSCqTKZVAJiJMkgmIEQCYiJJBMREAmIEQBERAERKXtUc2IA95xAKong2vqHW2sf9y/8yuq9GGUZWHmpBH7iCMo9IiIJEREAREQCzxEkyJgZkYkSYgEYiTiMQSRJxEmCBJkCSIBMmRKsSSAJUJEkQCZIkSZJBIkyBJgCIkySBERAJESw4xxqnS1Nde+ytcDOCSSTgBQOZM0HiPptqBIo0ruM8msYID79oBM3V0zs+lENpcnTYmh8I9MGhtyLhZpmC5ywDKceCsvPPxAm76XUpYiWVsGR1V1YdCCMgj5TGdU6/qWAmmVWuApYnAUEn4AZnFuNcXs1NrWucgn1V8FXwAE6p2s0V1uktSlsORkj2lH6kz7xOOytYyhrJPKXYYmW7M8bfTahGDYrZlWweBUnGceY6zEzO9i9HXZrKlsDEDLgAZBZeY3eQ8fkJrXJTrzvWDrgkyBJlk7giIgCIiAWsjEqkTEzKYlWJGJAIiTiMQCMSYkwAIiTJIEqEgSYBMmQJMkgSYkwBJiIAkyJMkgREQDgnpM43ddr76nY91p37tEzyGFGWx5nz+E1Kbn6WdDanEXsdFVLlQoy/wAQVQpLf6gf5YmmT0lGPhxx4NEuQJ9D+j6524Zoi/Xudo/2qxVP/ECfPBn0Dwrj1ek4dpLNdbVUTTWMKCM+r6oVOudu3OBgHPhKmvTcYpeTKBtE5x6SNBTW9LJWFezeWI5KcY6r58+s6Bo9altddtZyliK6nBGQwyOR6TlnbfinfatwDlKfyl+X6j9Wf2nDs6LDNWqaUDCaTSvY611jc7nCjkMn4kzpnYnsydMhstGL7BgjIO1c8hy8TyJnMabijK6nDKwYHyIIIP8AKdR7T9qlo06hSDfdWCoHQBhzfPu8PfNcMclXTbVmcuxj+PekBF7+mkMLVOxLORXII3HHu5iXHZ3t9Vdtr1GKbegb+Bj8f4T8ZzPMRvZj81Pdk7zmTMV2Z0DU6WmtyxYKC24k4Lc9oz0Azj5TKzedVPKyIiIJLfEiVRMTIpkSrEYgFMSrEYgFMmTiBAIxJkxAEnEpZwBkkADxJwP3nlZxCpdmbEHeMEXn1Y9BkQSot8IuMSZAkyTEAScQJMARESQU2WKoyxAA8ScCWq8a05O0XVknljcJqPabiZtuKg/l1naB5nxP9ph5ybfUHGbUV0R26PSlOClN4bOn03q2drBsEqcHOCOonoJoXZrX2JfWin1LGwy+HMdfjN9Eu6a9XR3YOdq9M9PPbnOSw44KBRdZfWlldVb2EMoYYVd3Q/CfN2v1hutsuYKpsdnIUAAZOcKPIdJ9G9qKi2h1qjq2m1AHx7tp81Znf9PSxJnPsN17H8C4Q9aX6vXbXrJsegjaMKeQyRlweX6efPEsu2/G11utDaZrbUwldSFMbTgArWgJyCRnmM88Y5TXdHpWtsrqTG6x1RcnAyxwMk9Bk9Z2b0fejn8Gx1GoKvqCMIF5rUCPW5+LHpnwE3WyjS98nl9kQuvQvtJfxGvhdtmpKDU7CyqiBe6Q4G0heW5Rk+7kOeJzUn+fOd2sKgEnAABJJ6YxzzOK8Z1iW322IoRGc7QAByHIHA88Z+c8/c8vJV1i4eSylT2MQoJJCjaMnoM5wPISmbN2F4PRqbL0uTditWX1iCPWwSMH4TSlnoU4RcntXc1mZvsdwrv9XWCMpX+a/wAFPIfVibXq/RlQf8K6yv3MA4/sf5zJ9k+y/wCEW3cyu9jD1gDyUDkOfvJMzUHks16aamty6GwxETedMREQDxxIlUYkElMYkxIJIxGJMQCMRJk4gEYlNjhVZjyCgk/ADJlcteJ6Z7KbURtrOjKD7yP79PnD4JjhySZy/tBx19TaWJIqBIRPADzI8SevzmNrsZSCpKkEEEeBHQ/GXXEuD36cqLk2lgSOYPQ8+ks5yJN568n0eiNSrSrxt7Y4Oq9kuLvqNMHf9as1bHzIAIPzBEzeJgOw6Y0VfqBclzy/i9b9R8szYJ1a8uKyfP8AWRjG+aisJNiImK4t2hqoO0gu/XaPD4nwkznGC3SeDTXXKyW2CyzKwZqn/wB3Of8AAGP95z/SNX21JGKqsHzc5x8hK3ztGOf5Lf4dqM42+6MHxXTNXdYrFSdxb1enrHP95aT21ere1i9h3Mcc8AdPhLnhfBLbw5TaAuB63LJPgPlOC4/Em1Bc8HplNVVp2PGOS77J6ZW1AJPOsFgPM9OvuzN5ExfAuCihDnnY2Nx8PcB7plZ39JU6q0nyeX116uuco8Lojlfpf7V2IyaGl2TK95cVOCQ36EyOeMZJ+U5VN19LukKcSZyci2mpxz6YBTH/AImaVPWaWKjUsdzly5LrhVZa+hRyJuqHL3uJ9Pzgnov4Ol/EKy7KBQO/Ck83ZSNoHng4J+E70Jz/AFCWZqPgzhwUX0q6sjDKupUjzBGCJyPtdwVdLqDWmdjIrrk5IzkEZ+InYJp3bvsy93/Uo6juamyhB5hSWJBHjOXNZRq1Ne6GUuqObTqvYjhNCaam9UHe2V+s/Mk5bmPcMgftOXaehndUUEs7KoHvJwJ2Ts/wxtPp66WcOU3cwMdWJwB85hWupV0kcybwZKIibjpiIiAIiIB5xESCRiRiVYkQCMRiTEAjEmYbtPr9RVUv4dC9juEBC7tueecfymtdnO1r1PbTqy7MWYhnP6GAOUPkCR8prlaoy2sv06C26l2ww8du5tHF+0+m05C2OS5/gQbmHx8BLUdudF3Zfe2R/llfXPwHT55xOaanUNY72OSWdixJ8yZ5ym9VLPQ9DX6DRsW9vPcveM8Xs1FrWOT5Kvgg8AP/AHnM52U7JVamrvXscbbSu0YwQAD1M1iusscKCxwTgeQGSf2m3+jzjAVm0zZ/MO9D4ZC8x8wMzXViU/zdy5r99Ola0/Tb48G+1VqqhVAAAAAHQAdBK8y31uqFdbuQTtGcDqfITTNR+NtY6grYNnNcDAUf6V6kS3fqFV0Sy/8AHg8dp9M78tySXl+Te5zbiZJutLfq7x8/v/xMvp+2VwxvRHHjjKn/AImM4xrUttaxE2AgZ8yfEmc7WX13QW18Pg62g01tFj3ro1yWURNm4V2WqtqrtNj+sOYG3kc4IzjzlGqmVrxE6V+ohQt0zWZnuAdoa6Kyjoxy5bK48QOuZcdo+AJXUr1LjYcN4kg+J+B/rLTs3waq/f3hb1Cvqg4yD5+PhLEKrablGOM+xUtvov07nLO33Mse2tOcd3Zjz5f0zM9pdQtiK6nKsARLBezml/8AxXpjmSf79Zkq0AAAAAHIATs0q5N/Ea+xwL5UNL4Sa/U0T0r9mqrtK+rxtv06g7h/Gm8Aq3njJI8ufnOLVVMzBVUszHAAGST5AeM7Z6YNe9fD9i5xfclbH/SAXx8yomieijgff68Wn9GlXvT72OVQfvk/9s9BpZuFDlLhcFCSyzU9FrbKLUurJSypgwPTBB6H+hE+meHarvaarcY7ytHx5blBx/OcB9IPD3q4lqgy4FlnergYBVxkEfPI+U6b2U7eaJdFoa7dSpvKU0FACzhs7BuAHIdOcx1kfiQjOKEOjN5mu9vr2XQ27c+syIf9pbn/AMfObFNf7d2qNDcGP6tir/u3gj+hnIlwTb9D/Q0XsHTu11XLOxbH/ZSB/WdanIux/HK9LeXsUkOoryCPVywyx8xOtJap6EHof3mFfBX0jWzBXERNhcEREAREQCnEYiJBIxIxJiARiQZVIxBBz+7hPGLnawuyfqUDvAnq56BVlg3YTXZ5ohJ8e8X+86fiMSu9PF8tnZh6zdDpCMV9v7OYjsFrvZr+sT0q9H2sJw3dIPMvn+QE6XiJHy0DN+uap+P2/swXZ/spVpgT/iWsCGcjwPVVHgP6zE8W9H26wPprFpU8yp3cjn+EjoJucTa6oNYwUYeoaiFjsUur58ftwYjgeg1dQK36hblCjb6pDA+OW8RL3iN1i1k1J3j9AM/zMusScTLb+XCZWla5z3yS/hexojdndZY7M1YBYkkkqBn3ASluy2rH+WD8GX/mb7Eo/h9b5b/77HQXqty4S9/9mhJ2W1ZIHdhfeWXl+xm5cK0Pc1JVnO0HJ8ySSf5mXcmb6NLCl5jyV9TrbNQkpYwvBRZUGBVhkEEEeYM1Ydj7VYmu8IM8sZzjwzibZGJstohbjcuDVTqbKcqD5LfQ12KirY4dx1YDGfLlLiRiTNqWFg0N5eTSPS+oPDW9UsRfSRjPq8zkn3YyPnOd+j7tuugexXqNld+zJQjepXOAoPJuvTlO8sgIwQCD4GWy8I0wYONPSHByGFaZHzxmXKtRGNbrlHOTBx65NP7e9kbeJVaS3ThUsUZItyh2WKGwcA4IPh7zLbsl6Jl011eo1FwueshkRVKqGB5MSTlseHSdDia1qLFDYn0G1ZyTNd7c8Kt1GmVKV3Mtqvt5ZIwy8if92ZsUSu1lYE4qUXFnH17Ha8nH4Z/mVH95tPYrsrqqLjddtQFCm0EMWyQeZHIYxN2xJmKgkV4aaMHkRETMtCIiAIiIBTEmIBEScRiAREnEQDAUUNq3sssssXTpbZVXVW7V7+7Yo9lroQzZYMAudoAyQSeXuNBXpSbVt1Hd+qpraxrUyzqqsBYSVIJ/hIBycgnGLejUNo2srtrtahrbLa7a62sC94xdq7VQFlwxYhsFSCMkGUcT4oupqsrqp1JX8omw1WVL/j1+qu8KzHGTlQQMdYBl9dxFKsb93NLX5DPKtNzfPE87uL1qlz4c9y61kADJZlrZQuSBz7xeZI8ZiuN8K2kGvvnzp9avrPZZ1p5YDE4JM8tXcAuurw+/8Rp7cBHOVWrSZYEDB/S3TyPlAM3puLBnFdlVtDsCVFgQhsddrVsy5HXBIOOeMTy7TuRo9SVYqRU2CCQR8COYM8rtUt9unFSuRXb3rOUdVUKjqAGYDLEtjAzyznHLPp2nUnR6kAEnum5AEk/ADmflAKLOzVYBNVt9Ng5q4utbB/1I7FXX/SwInjoe0bOlY7iyy4i0WLUa9qtTc1NmDbYuR3itjGZXZ2qqIIpq1F9h/Si0XLk+G53QIg/1MQJjKuHrS9I1D2BjTe7tUbVU226k3WAGvw3O2M+EAz54vWEvdgy/h894CBkYrWzAwSD6rDoZTTxYvY1a6e4qr921madgIUE8jZu5ZxyWWOs0LtqNP3YY0XLUbW8vwzd5VnPPLFgCT1CASnQCoai8M1y2HVMVXNwQ+omOQ9QiAZP/AOYq7mu/1ttq1sihSXY2LuVQo6tj9sHwEoq4x66JbTbQbDtQ2d2VY4zt3VuwBx0DYzjlmYjhln/T6B1SxzpK6ltrCMGXdp9hIVgCzKfAc8bsZPI32q1o1Hd11JYfzabGdq3rWsJYHOS6jLcsBRzyeeIBcaDja2lB3VtYtBNbPsw4AzyKO2DjnhsHr5GSvHqDpn1QYmlBaSQDn8tmVgB4nKkAePLzmM0nDzVoxcFue9dMwRWZmKsy42oh5KScDpykrwh0uroVSdM3c3u/IDdp1CbT73YUNjoQlkAyWp4xhkWum28vX3o7s1ABcgA5ssXrnwzPfTcTreyykHFtQQsh6gMoYEeBHPGR4zWaKkR60vN6LTTdQpTvlyqajCc6+vqbOvvmUXhpd9Qyk12JbW9NhBOP+mqBzn9SHGGHj7iAQBcarjoQZWm60d8aDs7oYfcqgHvLFzknkR5HOJklOQCQRkDkcZGfA4yP2mvaau01EvS1bniKuV68hqF9YEdUOCQeXLqB0GxmAa/w7SNq1/EXWWiqwsaaUsatRXkhXc1kF3YANzOFyAACCTcjTLpAzq2psRjWgpNneeszhQUa1srnI5F9vLoJa8P1x0afh767u7rLCq5K3tRq9xKK/dqTW6ghTuABwCCc4EcS4ot9TbatStS26ZjYa7Ks/nKT3akCw4AzuC48iYBkRxtFNK3I9DX2NWgfYcsF3D1q3ZRnoMnmeXiM++r14VggR7HKM4VdoJCsqnBdlGcsPGYhtLVa+nVRZbSTqVfvO8brSBgmzmB0nroqb11SrYGsSuiwJccesGtqIWzysGDk9GGD1yABXV2i3V0WLprydRk1p+TuK92H3nNu0DB6Zz7p6Xcd2EhtPf6lS22Y7o92Du/UBZlj6p/QGmIFQWnhPfd8gSkK23vFKt+FUYbZzHPPWNdod1jWqb3060UK9Yawd9WTZuz/ABM68jjxBZccxgDa0YEAg5BwcyqUoBjl05SqAIiIAiIgEREQBERAEREAxesXXbz3R0nd8sd4LN3TnnacdZ5bOJ+1ofpu+6ZkzA7U/Dm/e3f7C2d7A95j/D2ZwPW5bMfLMA9dvE/a0P03fdG3iftaH6bvunvxhCwpUKrbrgCrMyg/lWHBKgnw8pkKlwqjAGABgHIHLoD4wDEbeJ+1ofpu+6NvE/a0P03fdL/izkUXEEqRW5BBwQdp5g+Blo2pcW0VWH1xY5BHIWIKLfW+IO3I8Dg9CIB57OJ+1ofpu+6NvE/a0P03fdHGNbYtid2trCkC6wJjBBJUI2SM5XvDjzCnyl3xcK2muOcjunYEHyQkEEfIwC028T9rQ/Td90beJ+1ofpu+6XPE69uluCDG2mzAyR/CfHqPjI4Kp2ueSguR3YZmFZXkwywHPOeQ5eXXJAt9nE/a0P03fdGziftaH6bvulCpWaWuexhcAxZt7Ao4z6gXOMA8tuMHA5HMute1hSja5rsayvPlnYxKsPFcjBHl4wDw2cT9rQ/Td90beJ+1ofpu+6e3D9YXutyCrJVQGQnO1t92ceYIwQfEYnh+Pf8AE7sWdzu/DZ5d3nrv65JFn5fTxOekAnbxP2tD9N33Rt4n7Wh+m77pmpY8VblWCxRHsVXYEqcbWIG4c1ywUZ98As9nE/a0P03fdG3intaH6bvul/pNPUhcVnmdpK7ywHXBCknbnn064ljXVU622W2Mrq9gJ7xlNQVyF2jICjbg5x6w5nOYBGzifnofpu+6NvE/a0P03fdPe29/w9LPlXLaMt/Dgm6rcCPDqeU9tDZltRzyBcAOef8AJqyB88/zgFlt4n7Wh+m77o28T9rQ/Td908KdXYtOnFjFu8OjKWE8zusqLIx8+Zx5j3g5v+KUKx0+4Z/OUeI5FWOOR9w/aAW+3iftaH6bvujbxP2tD9N33S74wXFTWIcPUDYM52nCnKtjqCM/A4PhLrTU7EVcltoAyeZPmT8YBXXnAzjOBnHTPjjPhKoiAIiIAiIgCIiAIiIAiIgCeH4Kvdv2Jv67toz0x1+E94gFJQcsgcjkf0lURAIZQRgjIPhIKA46cunu+EqiAUCsc+Q59eXXljn8pJrGMYGMYx4Y8sSqIBSyAgggEHwMBAMkADJyfecYyfkAPlKogHg2irLbyiF+XrbRnl0Oes9Sg5cgccx7vhKogFOwZzyz0/8Af3P7yO6GMYGM5xjlnOf685XEAgCRZWCCCAQRggjIPxEqiAeVOlRAQiKgJydoAz7ziUvoqywYohYYwxUEjHTnPeIBQ1YIIIBBGCCMg+4iRVSqgKoCqOgAwPPp8Z6RAKO6GAMDAxgY5DHTAklAcZGcHI90qiAUsgIIIBB5ESqIgCIiAIiIAiIgCIiAIiIAiIgCIiAIiIAiIgCIiAIiIAiIgCIiAIiIAiIgCIiAIiIAiIgCIiAIiIAiIgH/2Q=="/>
          <p:cNvSpPr>
            <a:spLocks noChangeAspect="1" noChangeArrowheads="1"/>
          </p:cNvSpPr>
          <p:nvPr/>
        </p:nvSpPr>
        <p:spPr bwMode="auto">
          <a:xfrm>
            <a:off x="63500" y="-820738"/>
            <a:ext cx="2686050" cy="169545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56326" name="AutoShape 6" descr="data:image/jpeg;base64,/9j/4AAQSkZJRgABAQAAAQABAAD/2wCEAAkGBg8SEA8QEA8QEBAQEA8QFRQUFBYVFhQXFBAVFRUVFBQXHCYfFxkjGRcWHy8hIycqLCwsFx4xNTAqNScrOCkBCQoKDgwOGg8PGiwkHx8wNCwpLCw1LC4pKS0sLCwsKi8sLCwxLCksLCk0KSksLCwqLCwsKSkqLykqLCwsLCwpKf/AABEIALIBGgMBIgACEQEDEQH/xAAcAAEAAQUBAQAAAAAAAAAAAAAAAQIEBQYHAwj/xAA9EAACAgECAwQIBAQFBAMAAAABAgADEQQSBSExBhNBUQciUmFxgZLSFCMykUKhscEzQ2Jy0SSCovAVFlP/xAAbAQEAAgMBAQAAAAAAAAAAAAAAAQQCAwUGB//EAC0RAAICAQMDAgQGAwAAAAAAAAABAgMRBBIxIUFRBaETFDKBFSJxkbHhYdHw/9oADAMBAAIRAxEAPwDssiTImBmJEZiCREjMQCcyZEmATJEpkiCCqTIkiSQVCTIkwCZMiTJIJkyIgExESSCYiIBMREAREQBERAEREAREQBERAEREAszIkyJgZkSJJkQSIiIBMkSJIgCTECCCqSJEkSSCqTKZVAJiJMkgmIEQCYiJJBMREAmIEQBERAERKXtUc2IA95xAKong2vqHW2sf9y/8yuq9GGUZWHmpBH7iCMo9IiIJEREAREQCzxEkyJgZkYkSYgEYiTiMQSRJxEmCBJkCSIBMmRKsSSAJUJEkQCZIkSZJBIkyBJgCIkySBERAJESw4xxqnS1Nde+ytcDOCSSTgBQOZM0HiPptqBIo0ruM8msYID79oBM3V0zs+lENpcnTYmh8I9MGhtyLhZpmC5ywDKceCsvPPxAm76XUpYiWVsGR1V1YdCCMgj5TGdU6/qWAmmVWuApYnAUEn4AZnFuNcXs1NrWucgn1V8FXwAE6p2s0V1uktSlsORkj2lH6kz7xOOytYyhrJPKXYYmW7M8bfTahGDYrZlWweBUnGceY6zEzO9i9HXZrKlsDEDLgAZBZeY3eQ8fkJrXJTrzvWDrgkyBJlk7giIgCIiAWsjEqkTEzKYlWJGJAIiTiMQCMSYkwAIiTJIEqEgSYBMmQJMkgSYkwBJiIAkyJMkgREQDgnpM43ddr76nY91p37tEzyGFGWx5nz+E1Kbn6WdDanEXsdFVLlQoy/wAQVQpLf6gf5YmmT0lGPhxx4NEuQJ9D+j6524Zoi/Xudo/2qxVP/ECfPBn0Dwrj1ek4dpLNdbVUTTWMKCM+r6oVOudu3OBgHPhKmvTcYpeTKBtE5x6SNBTW9LJWFezeWI5KcY6r58+s6Bo9altddtZyliK6nBGQwyOR6TlnbfinfatwDlKfyl+X6j9Wf2nDs6LDNWqaUDCaTSvY611jc7nCjkMn4kzpnYnsydMhstGL7BgjIO1c8hy8TyJnMabijK6nDKwYHyIIIP8AKdR7T9qlo06hSDfdWCoHQBhzfPu8PfNcMclXTbVmcuxj+PekBF7+mkMLVOxLORXII3HHu5iXHZ3t9Vdtr1GKbegb+Bj8f4T8ZzPMRvZj81Pdk7zmTMV2Z0DU6WmtyxYKC24k4Lc9oz0Azj5TKzedVPKyIiIJLfEiVRMTIpkSrEYgFMSrEYgFMmTiBAIxJkxAEnEpZwBkkADxJwP3nlZxCpdmbEHeMEXn1Y9BkQSot8IuMSZAkyTEAScQJMARESQU2WKoyxAA8ScCWq8a05O0XVknljcJqPabiZtuKg/l1naB5nxP9ph5ybfUHGbUV0R26PSlOClN4bOn03q2drBsEqcHOCOonoJoXZrX2JfWin1LGwy+HMdfjN9Eu6a9XR3YOdq9M9PPbnOSw44KBRdZfWlldVb2EMoYYVd3Q/CfN2v1hutsuYKpsdnIUAAZOcKPIdJ9G9qKi2h1qjq2m1AHx7tp81Znf9PSxJnPsN17H8C4Q9aX6vXbXrJsegjaMKeQyRlweX6efPEsu2/G11utDaZrbUwldSFMbTgArWgJyCRnmM88Y5TXdHpWtsrqTG6x1RcnAyxwMk9Bk9Z2b0fejn8Gx1GoKvqCMIF5rUCPW5+LHpnwE3WyjS98nl9kQuvQvtJfxGvhdtmpKDU7CyqiBe6Q4G0heW5Rk+7kOeJzUn+fOd2sKgEnAABJJ6YxzzOK8Z1iW322IoRGc7QAByHIHA88Z+c8/c8vJV1i4eSylT2MQoJJCjaMnoM5wPISmbN2F4PRqbL0uTditWX1iCPWwSMH4TSlnoU4RcntXc1mZvsdwrv9XWCMpX+a/wAFPIfVibXq/RlQf8K6yv3MA4/sf5zJ9k+y/wCEW3cyu9jD1gDyUDkOfvJMzUHks16aamty6GwxETedMREQDxxIlUYkElMYkxIJIxGJMQCMRJk4gEYlNjhVZjyCgk/ADJlcteJ6Z7KbURtrOjKD7yP79PnD4JjhySZy/tBx19TaWJIqBIRPADzI8SevzmNrsZSCpKkEEEeBHQ/GXXEuD36cqLk2lgSOYPQ8+ks5yJN568n0eiNSrSrxt7Y4Oq9kuLvqNMHf9as1bHzIAIPzBEzeJgOw6Y0VfqBclzy/i9b9R8szYJ1a8uKyfP8AWRjG+aisJNiImK4t2hqoO0gu/XaPD4nwkznGC3SeDTXXKyW2CyzKwZqn/wB3Of8AAGP95z/SNX21JGKqsHzc5x8hK3ztGOf5Lf4dqM42+6MHxXTNXdYrFSdxb1enrHP95aT21ere1i9h3Mcc8AdPhLnhfBLbw5TaAuB63LJPgPlOC4/Em1Bc8HplNVVp2PGOS77J6ZW1AJPOsFgPM9OvuzN5ExfAuCihDnnY2Nx8PcB7plZ39JU6q0nyeX116uuco8Lojlfpf7V2IyaGl2TK95cVOCQ36EyOeMZJ+U5VN19LukKcSZyci2mpxz6YBTH/AImaVPWaWKjUsdzly5LrhVZa+hRyJuqHL3uJ9Pzgnov4Ol/EKy7KBQO/Ck83ZSNoHng4J+E70Jz/AFCWZqPgzhwUX0q6sjDKupUjzBGCJyPtdwVdLqDWmdjIrrk5IzkEZ+InYJp3bvsy93/Uo6juamyhB5hSWJBHjOXNZRq1Ne6GUuqObTqvYjhNCaam9UHe2V+s/Mk5bmPcMgftOXaehndUUEs7KoHvJwJ2Ts/wxtPp66WcOU3cwMdWJwB85hWupV0kcybwZKIibjpiIiAIiIB5xESCRiRiVYkQCMRiTEAjEmYbtPr9RVUv4dC9juEBC7tueecfymtdnO1r1PbTqy7MWYhnP6GAOUPkCR8prlaoy2sv06C26l2ww8du5tHF+0+m05C2OS5/gQbmHx8BLUdudF3Zfe2R/llfXPwHT55xOaanUNY72OSWdixJ8yZ5ym9VLPQ9DX6DRsW9vPcveM8Xs1FrWOT5Kvgg8AP/AHnM52U7JVamrvXscbbSu0YwQAD1M1iusscKCxwTgeQGSf2m3+jzjAVm0zZ/MO9D4ZC8x8wMzXViU/zdy5r99Ola0/Tb48G+1VqqhVAAAAAHQAdBK8y31uqFdbuQTtGcDqfITTNR+NtY6grYNnNcDAUf6V6kS3fqFV0Sy/8AHg8dp9M78tySXl+Te5zbiZJutLfq7x8/v/xMvp+2VwxvRHHjjKn/AImM4xrUttaxE2AgZ8yfEmc7WX13QW18Pg62g01tFj3ro1yWURNm4V2WqtqrtNj+sOYG3kc4IzjzlGqmVrxE6V+ohQt0zWZnuAdoa6Kyjoxy5bK48QOuZcdo+AJXUr1LjYcN4kg+J+B/rLTs3waq/f3hb1Cvqg4yD5+PhLEKrablGOM+xUtvov07nLO33Mse2tOcd3Zjz5f0zM9pdQtiK6nKsARLBezml/8AxXpjmSf79Zkq0AAAAAHIATs0q5N/Ea+xwL5UNL4Sa/U0T0r9mqrtK+rxtv06g7h/Gm8Aq3njJI8ufnOLVVMzBVUszHAAGST5AeM7Z6YNe9fD9i5xfclbH/SAXx8yomieijgff68Wn9GlXvT72OVQfvk/9s9BpZuFDlLhcFCSyzU9FrbKLUurJSypgwPTBB6H+hE+meHarvaarcY7ytHx5blBx/OcB9IPD3q4lqgy4FlnergYBVxkEfPI+U6b2U7eaJdFoa7dSpvKU0FACzhs7BuAHIdOcx1kfiQjOKEOjN5mu9vr2XQ27c+syIf9pbn/AMfObFNf7d2qNDcGP6tir/u3gj+hnIlwTb9D/Q0XsHTu11XLOxbH/ZSB/WdanIux/HK9LeXsUkOoryCPVywyx8xOtJap6EHof3mFfBX0jWzBXERNhcEREAREQCnEYiJBIxIxJiARiQZVIxBBz+7hPGLnawuyfqUDvAnq56BVlg3YTXZ5ohJ8e8X+86fiMSu9PF8tnZh6zdDpCMV9v7OYjsFrvZr+sT0q9H2sJw3dIPMvn+QE6XiJHy0DN+uap+P2/swXZ/spVpgT/iWsCGcjwPVVHgP6zE8W9H26wPprFpU8yp3cjn+EjoJucTa6oNYwUYeoaiFjsUur58ftwYjgeg1dQK36hblCjb6pDA+OW8RL3iN1i1k1J3j9AM/zMusScTLb+XCZWla5z3yS/hexojdndZY7M1YBYkkkqBn3ASluy2rH+WD8GX/mb7Eo/h9b5b/77HQXqty4S9/9mhJ2W1ZIHdhfeWXl+xm5cK0Pc1JVnO0HJ8ySSf5mXcmb6NLCl5jyV9TrbNQkpYwvBRZUGBVhkEEEeYM1Ydj7VYmu8IM8sZzjwzibZGJstohbjcuDVTqbKcqD5LfQ12KirY4dx1YDGfLlLiRiTNqWFg0N5eTSPS+oPDW9UsRfSRjPq8zkn3YyPnOd+j7tuugexXqNld+zJQjepXOAoPJuvTlO8sgIwQCD4GWy8I0wYONPSHByGFaZHzxmXKtRGNbrlHOTBx65NP7e9kbeJVaS3ThUsUZItyh2WKGwcA4IPh7zLbsl6Jl011eo1FwueshkRVKqGB5MSTlseHSdDia1qLFDYn0G1ZyTNd7c8Kt1GmVKV3Mtqvt5ZIwy8if92ZsUSu1lYE4qUXFnH17Ha8nH4Z/mVH95tPYrsrqqLjddtQFCm0EMWyQeZHIYxN2xJmKgkV4aaMHkRETMtCIiAIiIBTEmIBEScRiAREnEQDAUUNq3sssssXTpbZVXVW7V7+7Yo9lroQzZYMAudoAyQSeXuNBXpSbVt1Hd+qpraxrUyzqqsBYSVIJ/hIBycgnGLejUNo2srtrtahrbLa7a62sC94xdq7VQFlwxYhsFSCMkGUcT4oupqsrqp1JX8omw1WVL/j1+qu8KzHGTlQQMdYBl9dxFKsb93NLX5DPKtNzfPE87uL1qlz4c9y61kADJZlrZQuSBz7xeZI8ZiuN8K2kGvvnzp9avrPZZ1p5YDE4JM8tXcAuurw+/8Rp7cBHOVWrSZYEDB/S3TyPlAM3puLBnFdlVtDsCVFgQhsddrVsy5HXBIOOeMTy7TuRo9SVYqRU2CCQR8COYM8rtUt9unFSuRXb3rOUdVUKjqAGYDLEtjAzyznHLPp2nUnR6kAEnum5AEk/ADmflAKLOzVYBNVt9Ng5q4utbB/1I7FXX/SwInjoe0bOlY7iyy4i0WLUa9qtTc1NmDbYuR3itjGZXZ2qqIIpq1F9h/Si0XLk+G53QIg/1MQJjKuHrS9I1D2BjTe7tUbVU226k3WAGvw3O2M+EAz54vWEvdgy/h894CBkYrWzAwSD6rDoZTTxYvY1a6e4qr921madgIUE8jZu5ZxyWWOs0LtqNP3YY0XLUbW8vwzd5VnPPLFgCT1CASnQCoai8M1y2HVMVXNwQ+omOQ9QiAZP/AOYq7mu/1ttq1sihSXY2LuVQo6tj9sHwEoq4x66JbTbQbDtQ2d2VY4zt3VuwBx0DYzjlmYjhln/T6B1SxzpK6ltrCMGXdp9hIVgCzKfAc8bsZPI32q1o1Hd11JYfzabGdq3rWsJYHOS6jLcsBRzyeeIBcaDja2lB3VtYtBNbPsw4AzyKO2DjnhsHr5GSvHqDpn1QYmlBaSQDn8tmVgB4nKkAePLzmM0nDzVoxcFue9dMwRWZmKsy42oh5KScDpykrwh0uroVSdM3c3u/IDdp1CbT73YUNjoQlkAyWp4xhkWum28vX3o7s1ABcgA5ssXrnwzPfTcTreyykHFtQQsh6gMoYEeBHPGR4zWaKkR60vN6LTTdQpTvlyqajCc6+vqbOvvmUXhpd9Qyk12JbW9NhBOP+mqBzn9SHGGHj7iAQBcarjoQZWm60d8aDs7oYfcqgHvLFzknkR5HOJklOQCQRkDkcZGfA4yP2mvaau01EvS1bniKuV68hqF9YEdUOCQeXLqB0GxmAa/w7SNq1/EXWWiqwsaaUsatRXkhXc1kF3YANzOFyAACCTcjTLpAzq2psRjWgpNneeszhQUa1srnI5F9vLoJa8P1x0afh767u7rLCq5K3tRq9xKK/dqTW6ghTuABwCCc4EcS4ot9TbatStS26ZjYa7Ks/nKT3akCw4AzuC48iYBkRxtFNK3I9DX2NWgfYcsF3D1q3ZRnoMnmeXiM++r14VggR7HKM4VdoJCsqnBdlGcsPGYhtLVa+nVRZbSTqVfvO8brSBgmzmB0nroqb11SrYGsSuiwJccesGtqIWzysGDk9GGD1yABXV2i3V0WLprydRk1p+TuK92H3nNu0DB6Zz7p6Xcd2EhtPf6lS22Y7o92Du/UBZlj6p/QGmIFQWnhPfd8gSkK23vFKt+FUYbZzHPPWNdod1jWqb3060UK9Yawd9WTZuz/ABM68jjxBZccxgDa0YEAg5BwcyqUoBjl05SqAIiIAiIgEREQBERAEREAxesXXbz3R0nd8sd4LN3TnnacdZ5bOJ+1ofpu+6ZkzA7U/Dm/e3f7C2d7A95j/D2ZwPW5bMfLMA9dvE/a0P03fdG3iftaH6bvunvxhCwpUKrbrgCrMyg/lWHBKgnw8pkKlwqjAGABgHIHLoD4wDEbeJ+1ofpu+6NvE/a0P03fdL/izkUXEEqRW5BBwQdp5g+Blo2pcW0VWH1xY5BHIWIKLfW+IO3I8Dg9CIB57OJ+1ofpu+6NvE/a0P03fdHGNbYtid2trCkC6wJjBBJUI2SM5XvDjzCnyl3xcK2muOcjunYEHyQkEEfIwC028T9rQ/Td90beJ+1ofpu+6XPE69uluCDG2mzAyR/CfHqPjI4Kp2ueSguR3YZmFZXkwywHPOeQ5eXXJAt9nE/a0P03fdGziftaH6bvulCpWaWuexhcAxZt7Ao4z6gXOMA8tuMHA5HMute1hSja5rsayvPlnYxKsPFcjBHl4wDw2cT9rQ/Td90beJ+1ofpu+6e3D9YXutyCrJVQGQnO1t92ceYIwQfEYnh+Pf8AE7sWdzu/DZ5d3nrv65JFn5fTxOekAnbxP2tD9N33Rt4n7Wh+m77pmpY8VblWCxRHsVXYEqcbWIG4c1ywUZ98As9nE/a0P03fdG3intaH6bvul/pNPUhcVnmdpK7ywHXBCknbnn064ljXVU622W2Mrq9gJ7xlNQVyF2jICjbg5x6w5nOYBGzifnofpu+6NvE/a0P03fdPe29/w9LPlXLaMt/Dgm6rcCPDqeU9tDZltRzyBcAOef8AJqyB88/zgFlt4n7Wh+m77o28T9rQ/Td908KdXYtOnFjFu8OjKWE8zusqLIx8+Zx5j3g5v+KUKx0+4Z/OUeI5FWOOR9w/aAW+3iftaH6bvujbxP2tD9N33S74wXFTWIcPUDYM52nCnKtjqCM/A4PhLrTU7EVcltoAyeZPmT8YBXXnAzjOBnHTPjjPhKoiAIiIAiIgCIiAIiIAiIgCeH4Kvdv2Jv67toz0x1+E94gFJQcsgcjkf0lURAIZQRgjIPhIKA46cunu+EqiAUCsc+Q59eXXljn8pJrGMYGMYx4Y8sSqIBSyAgggEHwMBAMkADJyfecYyfkAPlKogHg2irLbyiF+XrbRnl0Oes9Sg5cgccx7vhKogFOwZzyz0/8Af3P7yO6GMYGM5xjlnOf685XEAgCRZWCCCAQRggjIPxEqiAeVOlRAQiKgJydoAz7ziUvoqywYohYYwxUEjHTnPeIBQ1YIIIBBGCCMg+4iRVSqgKoCqOgAwPPp8Z6RAKO6GAMDAxgY5DHTAklAcZGcHI90qiAUsgIIIBB5ESqIgCIiAIiIAiIgCIiAIiIAiIgCIiAIiIAiIgCIiAIiIAiIgCIiAIiIAiIgCIiAIiIAiIgCIiAIiIAiIgH/2Q=="/>
          <p:cNvSpPr>
            <a:spLocks noChangeAspect="1" noChangeArrowheads="1"/>
          </p:cNvSpPr>
          <p:nvPr/>
        </p:nvSpPr>
        <p:spPr bwMode="auto">
          <a:xfrm>
            <a:off x="63500" y="-820738"/>
            <a:ext cx="2686050" cy="169545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56328" name="Picture 8" descr="http://t0.gstatic.com/images?q=tbn:ANd9GcS_faky6cqjPQPsktCh6WL8Ff1hENRdq-2proGlgsVvFxsvTeTa"/>
          <p:cNvPicPr>
            <a:picLocks noChangeAspect="1" noChangeArrowheads="1"/>
          </p:cNvPicPr>
          <p:nvPr/>
        </p:nvPicPr>
        <p:blipFill>
          <a:blip r:embed="rId2"/>
          <a:srcRect/>
          <a:stretch>
            <a:fillRect/>
          </a:stretch>
        </p:blipFill>
        <p:spPr bwMode="auto">
          <a:xfrm>
            <a:off x="63500" y="0"/>
            <a:ext cx="2314575" cy="1643050"/>
          </a:xfrm>
          <a:prstGeom prst="rect">
            <a:avLst/>
          </a:prstGeom>
          <a:noFill/>
        </p:spPr>
      </p:pic>
      <p:pic>
        <p:nvPicPr>
          <p:cNvPr id="56330" name="Picture 10" descr="http://t3.gstatic.com/images?q=tbn:ANd9GcQlXC2vY6MSZ19-9uk-9b9QOafDBXd1BSi34H-i5Sros_3ZiYJzgQ"/>
          <p:cNvPicPr>
            <a:picLocks noChangeAspect="1" noChangeArrowheads="1"/>
          </p:cNvPicPr>
          <p:nvPr/>
        </p:nvPicPr>
        <p:blipFill>
          <a:blip r:embed="rId3"/>
          <a:srcRect/>
          <a:stretch>
            <a:fillRect/>
          </a:stretch>
        </p:blipFill>
        <p:spPr bwMode="auto">
          <a:xfrm>
            <a:off x="0" y="5114924"/>
            <a:ext cx="2619375" cy="1743076"/>
          </a:xfrm>
          <a:prstGeom prst="rect">
            <a:avLst/>
          </a:prstGeom>
          <a:noFill/>
        </p:spPr>
      </p:pic>
      <p:pic>
        <p:nvPicPr>
          <p:cNvPr id="56332" name="Picture 12" descr="http://t2.gstatic.com/images?q=tbn:ANd9GcShbsGZO2WMEHmGWuwSnfrtzVVaOqb8ppNiEPuoX23HfwKkYaEZ"/>
          <p:cNvPicPr>
            <a:picLocks noChangeAspect="1" noChangeArrowheads="1"/>
          </p:cNvPicPr>
          <p:nvPr/>
        </p:nvPicPr>
        <p:blipFill>
          <a:blip r:embed="rId4"/>
          <a:srcRect/>
          <a:stretch>
            <a:fillRect/>
          </a:stretch>
        </p:blipFill>
        <p:spPr bwMode="auto">
          <a:xfrm>
            <a:off x="7314955" y="1142984"/>
            <a:ext cx="1829044" cy="2214578"/>
          </a:xfrm>
          <a:prstGeom prst="rect">
            <a:avLst/>
          </a:prstGeom>
          <a:noFill/>
        </p:spPr>
      </p:pic>
      <p:pic>
        <p:nvPicPr>
          <p:cNvPr id="56334" name="Picture 14" descr="http://t2.gstatic.com/images?q=tbn:ANd9GcT8HsttnuVamjLyqpYG-yjstqC0xv2Ku9NnN896CfD-vcivqhDE"/>
          <p:cNvPicPr>
            <a:picLocks noChangeAspect="1" noChangeArrowheads="1"/>
          </p:cNvPicPr>
          <p:nvPr/>
        </p:nvPicPr>
        <p:blipFill>
          <a:blip r:embed="rId5"/>
          <a:srcRect/>
          <a:stretch>
            <a:fillRect/>
          </a:stretch>
        </p:blipFill>
        <p:spPr bwMode="auto">
          <a:xfrm>
            <a:off x="2571736" y="5072074"/>
            <a:ext cx="2214578" cy="1785926"/>
          </a:xfrm>
          <a:prstGeom prst="rect">
            <a:avLst/>
          </a:prstGeom>
          <a:noFill/>
        </p:spPr>
      </p:pic>
      <p:pic>
        <p:nvPicPr>
          <p:cNvPr id="56336" name="Picture 16" descr="http://t2.gstatic.com/images?q=tbn:ANd9GcQuYxUaWt7juGxndNy5PEl2LPMsbInFN8lamCC_veYGrUEf0Y-i"/>
          <p:cNvPicPr>
            <a:picLocks noChangeAspect="1" noChangeArrowheads="1"/>
          </p:cNvPicPr>
          <p:nvPr/>
        </p:nvPicPr>
        <p:blipFill>
          <a:blip r:embed="rId6"/>
          <a:srcRect/>
          <a:stretch>
            <a:fillRect/>
          </a:stretch>
        </p:blipFill>
        <p:spPr bwMode="auto">
          <a:xfrm>
            <a:off x="5429256" y="5643578"/>
            <a:ext cx="3429024" cy="1214422"/>
          </a:xfrm>
          <a:prstGeom prst="rect">
            <a:avLst/>
          </a:prstGeom>
          <a:noFill/>
        </p:spPr>
      </p:pic>
    </p:spTree>
    <p:extLst>
      <p:ext uri="{BB962C8B-B14F-4D97-AF65-F5344CB8AC3E}">
        <p14:creationId xmlns:p14="http://schemas.microsoft.com/office/powerpoint/2010/main" val="17729796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Communication and Extension Education</a:t>
            </a:r>
            <a:endParaRPr lang="en-IN" dirty="0">
              <a:solidFill>
                <a:srgbClr val="FF0000"/>
              </a:solidFill>
            </a:endParaRPr>
          </a:p>
        </p:txBody>
      </p:sp>
      <p:sp>
        <p:nvSpPr>
          <p:cNvPr id="3" name="Content Placeholder 2"/>
          <p:cNvSpPr>
            <a:spLocks noGrp="1"/>
          </p:cNvSpPr>
          <p:nvPr>
            <p:ph sz="half" idx="1"/>
          </p:nvPr>
        </p:nvSpPr>
        <p:spPr/>
        <p:txBody>
          <a:bodyPr>
            <a:normAutofit lnSpcReduction="10000"/>
          </a:bodyPr>
          <a:lstStyle/>
          <a:p>
            <a:r>
              <a:rPr lang="en-US" dirty="0" smtClean="0">
                <a:solidFill>
                  <a:srgbClr val="008000"/>
                </a:solidFill>
              </a:rPr>
              <a:t>Wage Employment</a:t>
            </a:r>
          </a:p>
          <a:p>
            <a:pPr marL="514350" indent="-514350">
              <a:buAutoNum type="arabicPeriod"/>
            </a:pPr>
            <a:r>
              <a:rPr lang="en-US" dirty="0" smtClean="0">
                <a:solidFill>
                  <a:srgbClr val="660066"/>
                </a:solidFill>
              </a:rPr>
              <a:t>Social Worker</a:t>
            </a:r>
          </a:p>
          <a:p>
            <a:pPr marL="514350" indent="-514350">
              <a:buAutoNum type="arabicPeriod"/>
            </a:pPr>
            <a:r>
              <a:rPr lang="en-US" dirty="0" err="1" smtClean="0">
                <a:solidFill>
                  <a:srgbClr val="660066"/>
                </a:solidFill>
              </a:rPr>
              <a:t>Counsellor</a:t>
            </a:r>
            <a:endParaRPr lang="en-US" dirty="0" smtClean="0">
              <a:solidFill>
                <a:srgbClr val="660066"/>
              </a:solidFill>
            </a:endParaRPr>
          </a:p>
          <a:p>
            <a:pPr marL="514350" indent="-514350">
              <a:buAutoNum type="arabicPeriod"/>
            </a:pPr>
            <a:r>
              <a:rPr lang="en-US" dirty="0" smtClean="0">
                <a:solidFill>
                  <a:srgbClr val="660066"/>
                </a:solidFill>
              </a:rPr>
              <a:t>Project officer</a:t>
            </a:r>
          </a:p>
          <a:p>
            <a:pPr marL="514350" indent="-514350">
              <a:buAutoNum type="arabicPeriod"/>
            </a:pPr>
            <a:r>
              <a:rPr lang="en-US" dirty="0" smtClean="0">
                <a:solidFill>
                  <a:srgbClr val="660066"/>
                </a:solidFill>
              </a:rPr>
              <a:t>Researcher in Community</a:t>
            </a:r>
            <a:endParaRPr lang="en-IN" dirty="0">
              <a:solidFill>
                <a:srgbClr val="660066"/>
              </a:solidFill>
            </a:endParaRPr>
          </a:p>
        </p:txBody>
      </p:sp>
      <p:sp>
        <p:nvSpPr>
          <p:cNvPr id="4" name="Content Placeholder 3"/>
          <p:cNvSpPr>
            <a:spLocks noGrp="1"/>
          </p:cNvSpPr>
          <p:nvPr>
            <p:ph sz="half" idx="2"/>
          </p:nvPr>
        </p:nvSpPr>
        <p:spPr/>
        <p:txBody>
          <a:bodyPr>
            <a:normAutofit lnSpcReduction="10000"/>
          </a:bodyPr>
          <a:lstStyle/>
          <a:p>
            <a:r>
              <a:rPr lang="en-US" dirty="0" smtClean="0">
                <a:solidFill>
                  <a:srgbClr val="008000"/>
                </a:solidFill>
              </a:rPr>
              <a:t>Self Employment</a:t>
            </a:r>
          </a:p>
          <a:p>
            <a:pPr>
              <a:buNone/>
            </a:pPr>
            <a:r>
              <a:rPr lang="en-US" dirty="0" smtClean="0">
                <a:solidFill>
                  <a:srgbClr val="008000"/>
                </a:solidFill>
              </a:rPr>
              <a:t>As a Owner of</a:t>
            </a:r>
          </a:p>
          <a:p>
            <a:pPr marL="514350" indent="-514350">
              <a:buAutoNum type="arabicPeriod"/>
            </a:pPr>
            <a:r>
              <a:rPr lang="en-US" dirty="0" smtClean="0">
                <a:solidFill>
                  <a:srgbClr val="660066"/>
                </a:solidFill>
              </a:rPr>
              <a:t>Non Govt.  </a:t>
            </a:r>
            <a:r>
              <a:rPr lang="en-US" dirty="0" err="1" smtClean="0">
                <a:solidFill>
                  <a:srgbClr val="660066"/>
                </a:solidFill>
              </a:rPr>
              <a:t>Organisation</a:t>
            </a:r>
            <a:endParaRPr lang="en-US" dirty="0" smtClean="0">
              <a:solidFill>
                <a:srgbClr val="660066"/>
              </a:solidFill>
            </a:endParaRPr>
          </a:p>
          <a:p>
            <a:pPr marL="514350" indent="-514350">
              <a:buAutoNum type="arabicPeriod"/>
            </a:pPr>
            <a:r>
              <a:rPr lang="en-US" dirty="0" smtClean="0">
                <a:solidFill>
                  <a:srgbClr val="660066"/>
                </a:solidFill>
              </a:rPr>
              <a:t>Develop Enterprise and Generate income</a:t>
            </a:r>
          </a:p>
          <a:p>
            <a:pPr marL="514350" indent="-514350">
              <a:buAutoNum type="arabicPeriod"/>
            </a:pPr>
            <a:r>
              <a:rPr lang="en-US" dirty="0" err="1" smtClean="0">
                <a:solidFill>
                  <a:srgbClr val="660066"/>
                </a:solidFill>
              </a:rPr>
              <a:t>Counselling</a:t>
            </a:r>
            <a:r>
              <a:rPr lang="en-US" dirty="0" smtClean="0">
                <a:solidFill>
                  <a:srgbClr val="660066"/>
                </a:solidFill>
              </a:rPr>
              <a:t> Centre for Vulnerable group</a:t>
            </a:r>
          </a:p>
          <a:p>
            <a:pPr marL="514350" indent="-514350">
              <a:buAutoNum type="arabicPeriod"/>
            </a:pPr>
            <a:r>
              <a:rPr lang="en-US" dirty="0" smtClean="0">
                <a:solidFill>
                  <a:srgbClr val="660066"/>
                </a:solidFill>
              </a:rPr>
              <a:t>Create trust, society for needy population</a:t>
            </a:r>
          </a:p>
          <a:p>
            <a:pPr marL="514350" indent="-514350">
              <a:buAutoNum type="arabicPeriod"/>
            </a:pPr>
            <a:endParaRPr lang="en-US" dirty="0" smtClean="0"/>
          </a:p>
          <a:p>
            <a:endParaRPr lang="en-IN" dirty="0"/>
          </a:p>
        </p:txBody>
      </p:sp>
      <p:pic>
        <p:nvPicPr>
          <p:cNvPr id="55298" name="Picture 2" descr="http://t0.gstatic.com/images?q=tbn:ANd9GcQUXcMBzyg_CSz4EZvS_tlzuqzEvD9dtSU-F8N6kRwaSwRHp9F0HA"/>
          <p:cNvPicPr>
            <a:picLocks noChangeAspect="1" noChangeArrowheads="1"/>
          </p:cNvPicPr>
          <p:nvPr/>
        </p:nvPicPr>
        <p:blipFill>
          <a:blip r:embed="rId2"/>
          <a:srcRect/>
          <a:stretch>
            <a:fillRect/>
          </a:stretch>
        </p:blipFill>
        <p:spPr bwMode="auto">
          <a:xfrm>
            <a:off x="0" y="4357694"/>
            <a:ext cx="2628900" cy="2500306"/>
          </a:xfrm>
          <a:prstGeom prst="rect">
            <a:avLst/>
          </a:prstGeom>
          <a:noFill/>
        </p:spPr>
      </p:pic>
      <p:pic>
        <p:nvPicPr>
          <p:cNvPr id="55300" name="Picture 4" descr="http://www.careersocialworker.com/wp-content/uploads/2012/02/social-work-7.jpg"/>
          <p:cNvPicPr>
            <a:picLocks noChangeAspect="1" noChangeArrowheads="1"/>
          </p:cNvPicPr>
          <p:nvPr/>
        </p:nvPicPr>
        <p:blipFill>
          <a:blip r:embed="rId3" cstate="print"/>
          <a:srcRect/>
          <a:stretch>
            <a:fillRect/>
          </a:stretch>
        </p:blipFill>
        <p:spPr bwMode="auto">
          <a:xfrm>
            <a:off x="1" y="-1"/>
            <a:ext cx="2000231" cy="1428737"/>
          </a:xfrm>
          <a:prstGeom prst="rect">
            <a:avLst/>
          </a:prstGeom>
          <a:noFill/>
        </p:spPr>
      </p:pic>
      <p:pic>
        <p:nvPicPr>
          <p:cNvPr id="55302" name="Picture 6" descr="http://t2.gstatic.com/images?q=tbn:ANd9GcRReoIEd4ldWe9IOq0po9hm0rCzP2DQeXBryop6Ffa0Le3HCQvleA"/>
          <p:cNvPicPr>
            <a:picLocks noChangeAspect="1" noChangeArrowheads="1"/>
          </p:cNvPicPr>
          <p:nvPr/>
        </p:nvPicPr>
        <p:blipFill>
          <a:blip r:embed="rId4"/>
          <a:srcRect/>
          <a:stretch>
            <a:fillRect/>
          </a:stretch>
        </p:blipFill>
        <p:spPr bwMode="auto">
          <a:xfrm>
            <a:off x="2643174" y="5286388"/>
            <a:ext cx="2340806" cy="1571612"/>
          </a:xfrm>
          <a:prstGeom prst="rect">
            <a:avLst/>
          </a:prstGeom>
          <a:noFill/>
        </p:spPr>
      </p:pic>
    </p:spTree>
    <p:extLst>
      <p:ext uri="{BB962C8B-B14F-4D97-AF65-F5344CB8AC3E}">
        <p14:creationId xmlns:p14="http://schemas.microsoft.com/office/powerpoint/2010/main" val="28287922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000108"/>
            <a:ext cx="7772400" cy="4500593"/>
          </a:xfrm>
        </p:spPr>
        <p:txBody>
          <a:bodyPr>
            <a:normAutofit/>
          </a:bodyPr>
          <a:lstStyle/>
          <a:p>
            <a:r>
              <a:rPr lang="en-US" dirty="0" smtClean="0">
                <a:solidFill>
                  <a:srgbClr val="FF0000"/>
                </a:solidFill>
              </a:rPr>
              <a:t>Dietician</a:t>
            </a:r>
            <a:br>
              <a:rPr lang="en-US" dirty="0" smtClean="0">
                <a:solidFill>
                  <a:srgbClr val="FF0000"/>
                </a:solidFill>
              </a:rPr>
            </a:br>
            <a:r>
              <a:rPr lang="en-US" dirty="0" smtClean="0">
                <a:solidFill>
                  <a:srgbClr val="008000"/>
                </a:solidFill>
              </a:rPr>
              <a:t>Lecturer</a:t>
            </a:r>
            <a:br>
              <a:rPr lang="en-US" dirty="0" smtClean="0">
                <a:solidFill>
                  <a:srgbClr val="008000"/>
                </a:solidFill>
              </a:rPr>
            </a:br>
            <a:r>
              <a:rPr lang="en-US" dirty="0" smtClean="0">
                <a:solidFill>
                  <a:srgbClr val="FF0000"/>
                </a:solidFill>
              </a:rPr>
              <a:t>Reader</a:t>
            </a:r>
            <a:br>
              <a:rPr lang="en-US" dirty="0" smtClean="0">
                <a:solidFill>
                  <a:srgbClr val="FF0000"/>
                </a:solidFill>
              </a:rPr>
            </a:br>
            <a:r>
              <a:rPr lang="en-US" dirty="0" smtClean="0">
                <a:solidFill>
                  <a:srgbClr val="008000"/>
                </a:solidFill>
              </a:rPr>
              <a:t>Researcher in National Institutes, Research </a:t>
            </a:r>
            <a:r>
              <a:rPr lang="en-US" dirty="0" err="1" smtClean="0">
                <a:solidFill>
                  <a:srgbClr val="008000"/>
                </a:solidFill>
              </a:rPr>
              <a:t>Centres</a:t>
            </a:r>
            <a:endParaRPr lang="en-IN" dirty="0">
              <a:solidFill>
                <a:srgbClr val="008000"/>
              </a:solidFill>
            </a:endParaRPr>
          </a:p>
        </p:txBody>
      </p:sp>
      <p:pic>
        <p:nvPicPr>
          <p:cNvPr id="54274" name="Picture 2" descr="http://t1.gstatic.com/images?q=tbn:ANd9GcRDIWXc6-rsfFKk6ne6Ci8iTlcEUao6QRQbOTYHUQgeS6zaTlrHRQ"/>
          <p:cNvPicPr>
            <a:picLocks noChangeAspect="1" noChangeArrowheads="1"/>
          </p:cNvPicPr>
          <p:nvPr/>
        </p:nvPicPr>
        <p:blipFill>
          <a:blip r:embed="rId2"/>
          <a:srcRect/>
          <a:stretch>
            <a:fillRect/>
          </a:stretch>
        </p:blipFill>
        <p:spPr bwMode="auto">
          <a:xfrm>
            <a:off x="357158" y="642918"/>
            <a:ext cx="2552700" cy="1790700"/>
          </a:xfrm>
          <a:prstGeom prst="rect">
            <a:avLst/>
          </a:prstGeom>
          <a:noFill/>
        </p:spPr>
      </p:pic>
      <p:pic>
        <p:nvPicPr>
          <p:cNvPr id="54276" name="Picture 4" descr="http://t1.gstatic.com/images?q=tbn:ANd9GcTHrE-T4kSwVGYm09GMk1xxT-FI6bSUE2wGvb-u-GyCPETDn6Uk"/>
          <p:cNvPicPr>
            <a:picLocks noChangeAspect="1" noChangeArrowheads="1"/>
          </p:cNvPicPr>
          <p:nvPr/>
        </p:nvPicPr>
        <p:blipFill>
          <a:blip r:embed="rId3"/>
          <a:srcRect/>
          <a:stretch>
            <a:fillRect/>
          </a:stretch>
        </p:blipFill>
        <p:spPr bwMode="auto">
          <a:xfrm>
            <a:off x="6715140" y="0"/>
            <a:ext cx="1905000" cy="2209801"/>
          </a:xfrm>
          <a:prstGeom prst="rect">
            <a:avLst/>
          </a:prstGeom>
          <a:noFill/>
        </p:spPr>
      </p:pic>
      <p:pic>
        <p:nvPicPr>
          <p:cNvPr id="54278" name="Picture 6" descr="http://t2.gstatic.com/images?q=tbn:ANd9GcQXTqhYIIg7rUUk0sRMuClk3GnjlGiCkj5WJJcnUArBRi4KVtWO"/>
          <p:cNvPicPr>
            <a:picLocks noChangeAspect="1" noChangeArrowheads="1"/>
          </p:cNvPicPr>
          <p:nvPr/>
        </p:nvPicPr>
        <p:blipFill>
          <a:blip r:embed="rId4"/>
          <a:srcRect/>
          <a:stretch>
            <a:fillRect/>
          </a:stretch>
        </p:blipFill>
        <p:spPr bwMode="auto">
          <a:xfrm>
            <a:off x="2928926" y="5072074"/>
            <a:ext cx="3500462" cy="1785926"/>
          </a:xfrm>
          <a:prstGeom prst="rect">
            <a:avLst/>
          </a:prstGeom>
          <a:noFill/>
        </p:spPr>
      </p:pic>
    </p:spTree>
    <p:extLst>
      <p:ext uri="{BB962C8B-B14F-4D97-AF65-F5344CB8AC3E}">
        <p14:creationId xmlns:p14="http://schemas.microsoft.com/office/powerpoint/2010/main" val="2318843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46500" y="428604"/>
            <a:ext cx="4570483" cy="923330"/>
          </a:xfrm>
          <a:prstGeom prst="rect">
            <a:avLst/>
          </a:prstGeom>
          <a:noFill/>
        </p:spPr>
        <p:txBody>
          <a:bodyPr wrap="squar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Home </a:t>
            </a:r>
            <a:r>
              <a:rPr lang="en-US" sz="5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SCIENCe</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Rectangle 4"/>
          <p:cNvSpPr/>
          <p:nvPr/>
        </p:nvSpPr>
        <p:spPr>
          <a:xfrm>
            <a:off x="1162669" y="1357298"/>
            <a:ext cx="6409727" cy="1571636"/>
          </a:xfrm>
          <a:prstGeom prst="rect">
            <a:avLst/>
          </a:prstGeom>
          <a:noFill/>
        </p:spPr>
        <p:txBody>
          <a:bodyPr wrap="none" lIns="91440" tIns="45720" rIns="91440" bIns="45720">
            <a:normAutofit fontScale="92500"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600" b="1" cap="none" spc="50" dirty="0" smtClean="0">
                <a:ln w="11430"/>
                <a:solidFill>
                  <a:srgbClr val="FF0000"/>
                </a:solidFill>
                <a:effectLst>
                  <a:outerShdw blurRad="76200" dist="50800" dir="5400000" algn="tl" rotWithShape="0">
                    <a:srgbClr val="000000">
                      <a:alpha val="65000"/>
                    </a:srgbClr>
                  </a:outerShdw>
                </a:effectLst>
              </a:rPr>
              <a:t>Home Science means art of managing ones</a:t>
            </a:r>
          </a:p>
          <a:p>
            <a:pPr algn="ctr"/>
            <a:r>
              <a:rPr lang="en-US" sz="2600" b="1" cap="none" spc="50" dirty="0" smtClean="0">
                <a:ln w="11430"/>
                <a:solidFill>
                  <a:srgbClr val="FF0000"/>
                </a:solidFill>
                <a:effectLst>
                  <a:outerShdw blurRad="76200" dist="50800" dir="5400000" algn="tl" rotWithShape="0">
                    <a:srgbClr val="000000">
                      <a:alpha val="65000"/>
                    </a:srgbClr>
                  </a:outerShdw>
                </a:effectLst>
              </a:rPr>
              <a:t> resources efficiently  and the science of achieving a </a:t>
            </a:r>
          </a:p>
          <a:p>
            <a:pPr algn="ctr"/>
            <a:r>
              <a:rPr lang="en-US" sz="2600" b="1" cap="none" spc="50" dirty="0" smtClean="0">
                <a:ln w="11430"/>
                <a:solidFill>
                  <a:srgbClr val="FF0000"/>
                </a:solidFill>
                <a:effectLst>
                  <a:outerShdw blurRad="76200" dist="50800" dir="5400000" algn="tl" rotWithShape="0">
                    <a:srgbClr val="000000">
                      <a:alpha val="65000"/>
                    </a:srgbClr>
                  </a:outerShdw>
                </a:effectLst>
              </a:rPr>
              <a:t>healthier, happier home and if need be, a career.</a:t>
            </a:r>
          </a:p>
          <a:p>
            <a:pPr algn="ctr"/>
            <a:endParaRPr lang="en-US" b="1" cap="none" spc="50" dirty="0" smtClean="0">
              <a:ln w="11430"/>
              <a:solidFill>
                <a:srgbClr val="FF0000"/>
              </a:solidFill>
              <a:effectLst>
                <a:outerShdw blurRad="76200" dist="50800" dir="5400000" algn="tl" rotWithShape="0">
                  <a:srgbClr val="000000">
                    <a:alpha val="65000"/>
                  </a:srgbClr>
                </a:outerShdw>
              </a:effectLst>
            </a:endParaRPr>
          </a:p>
          <a:p>
            <a:pPr algn="ctr"/>
            <a:r>
              <a:rPr lang="en-US" b="1" cap="none" spc="50" dirty="0" smtClean="0">
                <a:ln w="11430"/>
                <a:solidFill>
                  <a:srgbClr val="FF0000"/>
                </a:solidFill>
                <a:effectLst>
                  <a:outerShdw blurRad="76200" dist="50800" dir="5400000" algn="tl" rotWithShape="0">
                    <a:srgbClr val="000000">
                      <a:alpha val="65000"/>
                    </a:srgbClr>
                  </a:outerShdw>
                </a:effectLst>
              </a:rPr>
              <a:t>  </a:t>
            </a:r>
            <a:endParaRPr lang="en-IN" b="1" cap="none" spc="50" dirty="0">
              <a:ln w="11430"/>
              <a:solidFill>
                <a:srgbClr val="FF0000"/>
              </a:solidFill>
              <a:effectLst>
                <a:outerShdw blurRad="76200" dist="50800" dir="5400000" algn="tl" rotWithShape="0">
                  <a:srgbClr val="000000">
                    <a:alpha val="65000"/>
                  </a:srgbClr>
                </a:outerShdw>
              </a:effectLst>
            </a:endParaRPr>
          </a:p>
        </p:txBody>
      </p:sp>
      <p:pic>
        <p:nvPicPr>
          <p:cNvPr id="4" name="Picture 2" descr="G:\Ila Photos - 12.06.2011 295.jpg"/>
          <p:cNvPicPr>
            <a:picLocks noChangeAspect="1" noChangeArrowheads="1"/>
          </p:cNvPicPr>
          <p:nvPr/>
        </p:nvPicPr>
        <p:blipFill>
          <a:blip r:embed="rId2"/>
          <a:srcRect/>
          <a:stretch>
            <a:fillRect/>
          </a:stretch>
        </p:blipFill>
        <p:spPr bwMode="auto">
          <a:xfrm>
            <a:off x="0" y="2643182"/>
            <a:ext cx="9144000" cy="4214818"/>
          </a:xfrm>
          <a:prstGeom prst="rect">
            <a:avLst/>
          </a:prstGeom>
          <a:noFill/>
        </p:spPr>
      </p:pic>
    </p:spTree>
    <p:extLst>
      <p:ext uri="{BB962C8B-B14F-4D97-AF65-F5344CB8AC3E}">
        <p14:creationId xmlns:p14="http://schemas.microsoft.com/office/powerpoint/2010/main" val="1024793891"/>
      </p:ext>
    </p:extLst>
  </p:cSld>
  <p:clrMapOvr>
    <a:masterClrMapping/>
  </p:clrMapOvr>
  <p:transition advTm="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2590800"/>
            <a:ext cx="6248399" cy="1323439"/>
          </a:xfrm>
          <a:prstGeom prst="rect">
            <a:avLst/>
          </a:prstGeom>
          <a:noFill/>
          <a:ln w="38100">
            <a:solidFill>
              <a:srgbClr val="0070C0"/>
            </a:solidFill>
          </a:ln>
        </p:spPr>
        <p:txBody>
          <a:bodyPr wrap="square" lIns="91440" tIns="45720" rIns="91440" bIns="45720">
            <a:spAutoFit/>
          </a:bodyPr>
          <a:lstStyle/>
          <a:p>
            <a:pPr algn="ctr"/>
            <a:r>
              <a:rPr lang="en-US" sz="8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Thank you…</a:t>
            </a:r>
            <a:endParaRPr lang="en-US" sz="8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67704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32"/>
            <a:ext cx="8472518" cy="6072230"/>
          </a:xfrm>
        </p:spPr>
        <p:txBody>
          <a:bodyPr>
            <a:noAutofit/>
          </a:bodyPr>
          <a:lstStyle/>
          <a:p>
            <a:pPr algn="l"/>
            <a:r>
              <a:rPr lang="en-US" sz="2800" b="1" dirty="0" smtClean="0">
                <a:solidFill>
                  <a:srgbClr val="FF0000"/>
                </a:solidFill>
                <a:latin typeface="Batang" pitchFamily="18" charset="-127"/>
                <a:ea typeface="Batang" pitchFamily="18" charset="-127"/>
              </a:rPr>
              <a:t>Home Science is the science of the home which is concerned with the maintenance and enrichment of human relationship through development and judicious use of all available human and material sources. </a:t>
            </a:r>
            <a:br>
              <a:rPr lang="en-US" sz="2800" b="1" dirty="0" smtClean="0">
                <a:solidFill>
                  <a:srgbClr val="FF0000"/>
                </a:solidFill>
                <a:latin typeface="Batang" pitchFamily="18" charset="-127"/>
                <a:ea typeface="Batang" pitchFamily="18" charset="-127"/>
              </a:rPr>
            </a:br>
            <a:r>
              <a:rPr lang="en-US" sz="2800" b="1" dirty="0" smtClean="0">
                <a:solidFill>
                  <a:srgbClr val="FF0000"/>
                </a:solidFill>
                <a:latin typeface="Batang" pitchFamily="18" charset="-127"/>
                <a:ea typeface="Batang" pitchFamily="18" charset="-127"/>
              </a:rPr>
              <a:t/>
            </a:r>
            <a:br>
              <a:rPr lang="en-US" sz="2800" b="1" dirty="0" smtClean="0">
                <a:solidFill>
                  <a:srgbClr val="FF0000"/>
                </a:solidFill>
                <a:latin typeface="Batang" pitchFamily="18" charset="-127"/>
                <a:ea typeface="Batang" pitchFamily="18" charset="-127"/>
              </a:rPr>
            </a:br>
            <a:r>
              <a:rPr lang="en-US" sz="2800" b="1" dirty="0" smtClean="0">
                <a:solidFill>
                  <a:srgbClr val="FF0000"/>
                </a:solidFill>
                <a:latin typeface="Batang" pitchFamily="18" charset="-127"/>
                <a:ea typeface="Batang" pitchFamily="18" charset="-127"/>
              </a:rPr>
              <a:t>Home Science aims to develop women personally and professionally.</a:t>
            </a:r>
            <a:br>
              <a:rPr lang="en-US" sz="2800" b="1" dirty="0" smtClean="0">
                <a:solidFill>
                  <a:srgbClr val="FF0000"/>
                </a:solidFill>
                <a:latin typeface="Batang" pitchFamily="18" charset="-127"/>
                <a:ea typeface="Batang" pitchFamily="18" charset="-127"/>
              </a:rPr>
            </a:br>
            <a:r>
              <a:rPr lang="en-US" sz="2800" b="1" dirty="0" smtClean="0">
                <a:solidFill>
                  <a:srgbClr val="FF0000"/>
                </a:solidFill>
                <a:latin typeface="Batang" pitchFamily="18" charset="-127"/>
                <a:ea typeface="Batang" pitchFamily="18" charset="-127"/>
              </a:rPr>
              <a:t/>
            </a:r>
            <a:br>
              <a:rPr lang="en-US" sz="2800" b="1" dirty="0" smtClean="0">
                <a:solidFill>
                  <a:srgbClr val="FF0000"/>
                </a:solidFill>
                <a:latin typeface="Batang" pitchFamily="18" charset="-127"/>
                <a:ea typeface="Batang" pitchFamily="18" charset="-127"/>
              </a:rPr>
            </a:br>
            <a:r>
              <a:rPr lang="en-US" sz="2800" b="1" dirty="0" smtClean="0">
                <a:solidFill>
                  <a:srgbClr val="FF0000"/>
                </a:solidFill>
                <a:latin typeface="Batang" pitchFamily="18" charset="-127"/>
                <a:ea typeface="Batang" pitchFamily="18" charset="-127"/>
              </a:rPr>
              <a:t>Home Science is not just about educating women to be experts of home decoration. The subject is largely scientific in nature and requires analytical mind and scientific temper.</a:t>
            </a:r>
            <a:br>
              <a:rPr lang="en-US" sz="2800" b="1" dirty="0" smtClean="0">
                <a:solidFill>
                  <a:srgbClr val="FF0000"/>
                </a:solidFill>
                <a:latin typeface="Batang" pitchFamily="18" charset="-127"/>
                <a:ea typeface="Batang" pitchFamily="18" charset="-127"/>
              </a:rPr>
            </a:br>
            <a:r>
              <a:rPr lang="en-US" sz="2800" b="1" dirty="0" smtClean="0">
                <a:solidFill>
                  <a:srgbClr val="FF0000"/>
                </a:solidFill>
                <a:latin typeface="Batang" pitchFamily="18" charset="-127"/>
                <a:ea typeface="Batang" pitchFamily="18" charset="-127"/>
              </a:rPr>
              <a:t>   </a:t>
            </a:r>
            <a:endParaRPr lang="en-IN" sz="2800" b="1" dirty="0">
              <a:solidFill>
                <a:srgbClr val="FF0000"/>
              </a:solidFill>
              <a:latin typeface="Batang" pitchFamily="18" charset="-127"/>
              <a:ea typeface="Batang" pitchFamily="18" charset="-127"/>
            </a:endParaRPr>
          </a:p>
        </p:txBody>
      </p:sp>
      <p:sp>
        <p:nvSpPr>
          <p:cNvPr id="3" name="Rectangle 2"/>
          <p:cNvSpPr/>
          <p:nvPr/>
        </p:nvSpPr>
        <p:spPr>
          <a:xfrm>
            <a:off x="2046500" y="142852"/>
            <a:ext cx="4570483" cy="769441"/>
          </a:xfrm>
          <a:prstGeom prst="rect">
            <a:avLst/>
          </a:prstGeom>
          <a:noFill/>
        </p:spPr>
        <p:txBody>
          <a:bodyPr wrap="square" lIns="91440" tIns="45720" rIns="91440" bIns="45720">
            <a:spAutoFit/>
          </a:bodyPr>
          <a:lstStyle/>
          <a:p>
            <a:pPr algn="ctr"/>
            <a:r>
              <a:rPr lang="en-US"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Home Science</a:t>
            </a:r>
            <a:endParaRPr lang="en-US"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1460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G:\Ila Photos - 12.06.2011 1348.jpg"/>
          <p:cNvPicPr>
            <a:picLocks noChangeAspect="1" noChangeArrowheads="1"/>
          </p:cNvPicPr>
          <p:nvPr/>
        </p:nvPicPr>
        <p:blipFill>
          <a:blip r:embed="rId2"/>
          <a:srcRect/>
          <a:stretch>
            <a:fillRect/>
          </a:stretch>
        </p:blipFill>
        <p:spPr bwMode="auto">
          <a:xfrm>
            <a:off x="0" y="0"/>
            <a:ext cx="5072066" cy="6858000"/>
          </a:xfrm>
          <a:prstGeom prst="rect">
            <a:avLst/>
          </a:prstGeom>
          <a:noFill/>
        </p:spPr>
      </p:pic>
      <p:pic>
        <p:nvPicPr>
          <p:cNvPr id="11269" name="Picture 5" descr="G:\Ila Photos - 12.06.2011 1349.jpg"/>
          <p:cNvPicPr>
            <a:picLocks noChangeAspect="1" noChangeArrowheads="1"/>
          </p:cNvPicPr>
          <p:nvPr/>
        </p:nvPicPr>
        <p:blipFill>
          <a:blip r:embed="rId3"/>
          <a:srcRect/>
          <a:stretch>
            <a:fillRect/>
          </a:stretch>
        </p:blipFill>
        <p:spPr bwMode="auto">
          <a:xfrm>
            <a:off x="5143536" y="214290"/>
            <a:ext cx="4071934" cy="5357850"/>
          </a:xfrm>
          <a:prstGeom prst="rect">
            <a:avLst/>
          </a:prstGeom>
          <a:noFill/>
        </p:spPr>
      </p:pic>
    </p:spTree>
    <p:extLst>
      <p:ext uri="{BB962C8B-B14F-4D97-AF65-F5344CB8AC3E}">
        <p14:creationId xmlns:p14="http://schemas.microsoft.com/office/powerpoint/2010/main" val="3876741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540526"/>
          </a:xfrm>
          <a:prstGeom prst="rect">
            <a:avLst/>
          </a:prstGeom>
          <a:solidFill>
            <a:schemeClr val="tx2"/>
          </a:solidFill>
          <a:ln>
            <a:solidFill>
              <a:schemeClr val="tx2"/>
            </a:solid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just"/>
            <a:r>
              <a:rPr lang="en-US" sz="4400" dirty="0" smtClean="0">
                <a:solidFill>
                  <a:srgbClr val="FF0000"/>
                </a:solidFill>
              </a:rPr>
              <a:t>	</a:t>
            </a:r>
          </a:p>
          <a:p>
            <a:pPr algn="just"/>
            <a:r>
              <a:rPr lang="en-US" sz="4400" dirty="0" smtClean="0">
                <a:solidFill>
                  <a:srgbClr val="FF0000"/>
                </a:solidFill>
              </a:rPr>
              <a:t>	It is a holistic field that aims to develop women personally and professionally.</a:t>
            </a:r>
          </a:p>
          <a:p>
            <a:pPr algn="just"/>
            <a:endParaRPr lang="en-US" sz="4400" dirty="0" smtClean="0">
              <a:solidFill>
                <a:srgbClr val="FF0000"/>
              </a:solidFill>
            </a:endParaRPr>
          </a:p>
          <a:p>
            <a:pPr algn="just"/>
            <a:r>
              <a:rPr lang="en-US" sz="4400" dirty="0" smtClean="0">
                <a:solidFill>
                  <a:srgbClr val="FF0000"/>
                </a:solidFill>
              </a:rPr>
              <a:t>	The goal of Home Science is to enable students to be successful homemaker, entrepreneurs and educationist.</a:t>
            </a:r>
          </a:p>
          <a:p>
            <a:pPr algn="just"/>
            <a:endParaRPr lang="en-US" sz="4400" dirty="0" smtClean="0">
              <a:solidFill>
                <a:srgbClr val="FF0000"/>
              </a:solidFill>
            </a:endParaRPr>
          </a:p>
          <a:p>
            <a:pPr algn="just"/>
            <a:endParaRPr lang="en-IN" sz="4400" dirty="0">
              <a:solidFill>
                <a:srgbClr val="FF0000"/>
              </a:solidFill>
            </a:endParaRPr>
          </a:p>
        </p:txBody>
      </p:sp>
    </p:spTree>
    <p:extLst>
      <p:ext uri="{BB962C8B-B14F-4D97-AF65-F5344CB8AC3E}">
        <p14:creationId xmlns:p14="http://schemas.microsoft.com/office/powerpoint/2010/main" val="4149010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Ila Photos - 12.06.2011 1345.jpg"/>
          <p:cNvPicPr>
            <a:picLocks noChangeAspect="1" noChangeArrowheads="1"/>
          </p:cNvPicPr>
          <p:nvPr/>
        </p:nvPicPr>
        <p:blipFill>
          <a:blip r:embed="rId2"/>
          <a:srcRect/>
          <a:stretch>
            <a:fillRect/>
          </a:stretch>
        </p:blipFill>
        <p:spPr bwMode="auto">
          <a:xfrm>
            <a:off x="785785" y="564782"/>
            <a:ext cx="3786215" cy="2649903"/>
          </a:xfrm>
          <a:prstGeom prst="rect">
            <a:avLst/>
          </a:prstGeom>
          <a:noFill/>
        </p:spPr>
      </p:pic>
      <p:pic>
        <p:nvPicPr>
          <p:cNvPr id="10243" name="Picture 3" descr="G:\Ila Photos - 12.06.2011 1346.jpg"/>
          <p:cNvPicPr>
            <a:picLocks noChangeAspect="1" noChangeArrowheads="1"/>
          </p:cNvPicPr>
          <p:nvPr/>
        </p:nvPicPr>
        <p:blipFill>
          <a:blip r:embed="rId3"/>
          <a:srcRect/>
          <a:stretch>
            <a:fillRect/>
          </a:stretch>
        </p:blipFill>
        <p:spPr bwMode="auto">
          <a:xfrm>
            <a:off x="4572000" y="1000108"/>
            <a:ext cx="3938748" cy="5572164"/>
          </a:xfrm>
          <a:prstGeom prst="rect">
            <a:avLst/>
          </a:prstGeom>
          <a:noFill/>
        </p:spPr>
      </p:pic>
      <p:pic>
        <p:nvPicPr>
          <p:cNvPr id="10244" name="Picture 4" descr="G:\Ila Photos - 12.06.2011 1347.jpg"/>
          <p:cNvPicPr>
            <a:picLocks noChangeAspect="1" noChangeArrowheads="1"/>
          </p:cNvPicPr>
          <p:nvPr/>
        </p:nvPicPr>
        <p:blipFill>
          <a:blip r:embed="rId4"/>
          <a:srcRect/>
          <a:stretch>
            <a:fillRect/>
          </a:stretch>
        </p:blipFill>
        <p:spPr bwMode="auto">
          <a:xfrm>
            <a:off x="785786" y="3286124"/>
            <a:ext cx="3786214" cy="3253781"/>
          </a:xfrm>
          <a:prstGeom prst="rect">
            <a:avLst/>
          </a:prstGeom>
          <a:noFill/>
        </p:spPr>
      </p:pic>
      <p:sp>
        <p:nvSpPr>
          <p:cNvPr id="5" name="Rectangle 4"/>
          <p:cNvSpPr/>
          <p:nvPr/>
        </p:nvSpPr>
        <p:spPr>
          <a:xfrm>
            <a:off x="1785918" y="-24"/>
            <a:ext cx="6579781" cy="1446550"/>
          </a:xfrm>
          <a:prstGeom prst="rect">
            <a:avLst/>
          </a:prstGeom>
          <a:noFill/>
        </p:spPr>
        <p:txBody>
          <a:bodyPr wrap="square" lIns="91440" tIns="45720" rIns="91440" bIns="45720">
            <a:spAutoFit/>
          </a:bodyPr>
          <a:lstStyle/>
          <a:p>
            <a:pPr algn="ctr"/>
            <a:r>
              <a:rPr lang="en-US" sz="4400" b="1" cap="none" spc="0" dirty="0" smtClean="0">
                <a:ln w="1905"/>
                <a:solidFill>
                  <a:srgbClr val="FFFF00"/>
                </a:solidFill>
                <a:effectLst>
                  <a:innerShdw blurRad="69850" dist="43180" dir="5400000">
                    <a:srgbClr val="000000">
                      <a:alpha val="65000"/>
                    </a:srgbClr>
                  </a:innerShdw>
                </a:effectLst>
              </a:rPr>
              <a:t>Salad Decoration Competition</a:t>
            </a:r>
            <a:endParaRPr lang="en-US" sz="4400" b="1" cap="none" spc="0" dirty="0">
              <a:ln w="1905"/>
              <a:solidFill>
                <a:srgbClr val="FFFF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950808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8596" y="571480"/>
            <a:ext cx="8258204" cy="5857916"/>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l"/>
            <a:r>
              <a:rPr lang="en-US" sz="2400" dirty="0" smtClean="0">
                <a:solidFill>
                  <a:schemeClr val="tx2">
                    <a:lumMod val="75000"/>
                  </a:schemeClr>
                </a:solidFill>
              </a:rPr>
              <a:t/>
            </a:r>
            <a:br>
              <a:rPr lang="en-US" sz="2400" dirty="0" smtClean="0">
                <a:solidFill>
                  <a:schemeClr val="tx2">
                    <a:lumMod val="75000"/>
                  </a:schemeClr>
                </a:solidFill>
              </a:rPr>
            </a:br>
            <a:r>
              <a:rPr lang="en-US" sz="2400" dirty="0">
                <a:solidFill>
                  <a:schemeClr val="tx2">
                    <a:lumMod val="75000"/>
                  </a:schemeClr>
                </a:solidFill>
              </a:rPr>
              <a:t/>
            </a:r>
            <a:br>
              <a:rPr lang="en-US" sz="2400" dirty="0">
                <a:solidFill>
                  <a:schemeClr val="tx2">
                    <a:lumMod val="75000"/>
                  </a:schemeClr>
                </a:solidFill>
              </a:rPr>
            </a:br>
            <a:r>
              <a:rPr lang="en-US" sz="2400" dirty="0" smtClean="0">
                <a:solidFill>
                  <a:schemeClr val="tx2">
                    <a:lumMod val="75000"/>
                  </a:schemeClr>
                </a:solidFill>
              </a:rPr>
              <a:t/>
            </a:r>
            <a:br>
              <a:rPr lang="en-US" sz="2400" dirty="0" smtClean="0">
                <a:solidFill>
                  <a:schemeClr val="tx2">
                    <a:lumMod val="75000"/>
                  </a:schemeClr>
                </a:solidFill>
              </a:rPr>
            </a:br>
            <a:r>
              <a:rPr lang="en-US" sz="2400" dirty="0">
                <a:solidFill>
                  <a:schemeClr val="tx2">
                    <a:lumMod val="75000"/>
                  </a:schemeClr>
                </a:solidFill>
              </a:rPr>
              <a:t/>
            </a:r>
            <a:br>
              <a:rPr lang="en-US" sz="2400" dirty="0">
                <a:solidFill>
                  <a:schemeClr val="tx2">
                    <a:lumMod val="75000"/>
                  </a:schemeClr>
                </a:solidFill>
              </a:rPr>
            </a:br>
            <a:r>
              <a:rPr lang="en-US" sz="2400" dirty="0" smtClean="0">
                <a:solidFill>
                  <a:schemeClr val="tx2">
                    <a:lumMod val="75000"/>
                  </a:schemeClr>
                </a:solidFill>
              </a:rPr>
              <a:t/>
            </a:r>
            <a:br>
              <a:rPr lang="en-US" sz="2400" dirty="0" smtClean="0">
                <a:solidFill>
                  <a:schemeClr val="tx2">
                    <a:lumMod val="75000"/>
                  </a:schemeClr>
                </a:solidFill>
              </a:rPr>
            </a:br>
            <a:r>
              <a:rPr lang="en-US" sz="2700" b="1" dirty="0" smtClean="0">
                <a:solidFill>
                  <a:schemeClr val="tx2">
                    <a:lumMod val="75000"/>
                  </a:schemeClr>
                </a:solidFill>
                <a:latin typeface="Batang" pitchFamily="18" charset="-127"/>
                <a:ea typeface="Batang" pitchFamily="18" charset="-127"/>
              </a:rPr>
              <a:t>Home Science is the field of knowledge and services primarily concerned with strengthening family life and enhancing potentials of the individual for meaningful living through :</a:t>
            </a:r>
            <a:br>
              <a:rPr lang="en-US" sz="2700" b="1" dirty="0" smtClean="0">
                <a:solidFill>
                  <a:schemeClr val="tx2">
                    <a:lumMod val="75000"/>
                  </a:schemeClr>
                </a:solidFill>
                <a:latin typeface="Batang" pitchFamily="18" charset="-127"/>
                <a:ea typeface="Batang" pitchFamily="18" charset="-127"/>
              </a:rPr>
            </a:br>
            <a:r>
              <a:rPr lang="en-US" sz="2700" b="1" dirty="0" smtClean="0">
                <a:solidFill>
                  <a:srgbClr val="FF0000"/>
                </a:solidFill>
                <a:latin typeface="Batang" pitchFamily="18" charset="-127"/>
                <a:ea typeface="Batang" pitchFamily="18" charset="-127"/>
              </a:rPr>
              <a:t>TEACHING :</a:t>
            </a:r>
            <a:br>
              <a:rPr lang="en-US" sz="2700" b="1" dirty="0" smtClean="0">
                <a:solidFill>
                  <a:srgbClr val="FF0000"/>
                </a:solidFill>
                <a:latin typeface="Batang" pitchFamily="18" charset="-127"/>
                <a:ea typeface="Batang" pitchFamily="18" charset="-127"/>
              </a:rPr>
            </a:br>
            <a:r>
              <a:rPr lang="en-US" sz="2700" b="1" dirty="0" smtClean="0">
                <a:solidFill>
                  <a:schemeClr val="tx2">
                    <a:lumMod val="75000"/>
                  </a:schemeClr>
                </a:solidFill>
                <a:latin typeface="Batang" pitchFamily="18" charset="-127"/>
                <a:ea typeface="Batang" pitchFamily="18" charset="-127"/>
              </a:rPr>
              <a:t>Educating the individual for family living. </a:t>
            </a:r>
            <a:br>
              <a:rPr lang="en-US" sz="2700" b="1" dirty="0" smtClean="0">
                <a:solidFill>
                  <a:schemeClr val="tx2">
                    <a:lumMod val="75000"/>
                  </a:schemeClr>
                </a:solidFill>
                <a:latin typeface="Batang" pitchFamily="18" charset="-127"/>
                <a:ea typeface="Batang" pitchFamily="18" charset="-127"/>
              </a:rPr>
            </a:br>
            <a:r>
              <a:rPr lang="en-US" sz="2700" b="1" dirty="0" smtClean="0">
                <a:solidFill>
                  <a:schemeClr val="tx2">
                    <a:lumMod val="75000"/>
                  </a:schemeClr>
                </a:solidFill>
                <a:latin typeface="Batang" pitchFamily="18" charset="-127"/>
                <a:ea typeface="Batang" pitchFamily="18" charset="-127"/>
              </a:rPr>
              <a:t>Improving the services and goods used by families.</a:t>
            </a:r>
            <a:br>
              <a:rPr lang="en-US" sz="2700" b="1" dirty="0" smtClean="0">
                <a:solidFill>
                  <a:schemeClr val="tx2">
                    <a:lumMod val="75000"/>
                  </a:schemeClr>
                </a:solidFill>
                <a:latin typeface="Batang" pitchFamily="18" charset="-127"/>
                <a:ea typeface="Batang" pitchFamily="18" charset="-127"/>
              </a:rPr>
            </a:br>
            <a:r>
              <a:rPr lang="en-US" sz="2700" b="1" dirty="0" smtClean="0">
                <a:solidFill>
                  <a:srgbClr val="FF0000"/>
                </a:solidFill>
                <a:latin typeface="Batang" pitchFamily="18" charset="-127"/>
                <a:ea typeface="Batang" pitchFamily="18" charset="-127"/>
              </a:rPr>
              <a:t>RESEARCH: </a:t>
            </a:r>
            <a:br>
              <a:rPr lang="en-US" sz="2700" b="1" dirty="0" smtClean="0">
                <a:solidFill>
                  <a:srgbClr val="FF0000"/>
                </a:solidFill>
                <a:latin typeface="Batang" pitchFamily="18" charset="-127"/>
                <a:ea typeface="Batang" pitchFamily="18" charset="-127"/>
              </a:rPr>
            </a:br>
            <a:r>
              <a:rPr lang="en-US" sz="2700" b="1" dirty="0" smtClean="0">
                <a:solidFill>
                  <a:schemeClr val="tx2">
                    <a:lumMod val="75000"/>
                  </a:schemeClr>
                </a:solidFill>
                <a:latin typeface="Batang" pitchFamily="18" charset="-127"/>
                <a:ea typeface="Batang" pitchFamily="18" charset="-127"/>
              </a:rPr>
              <a:t>Conducting the research to discover the changing needs of individual and families and the means of satisfying these needs.</a:t>
            </a:r>
            <a:br>
              <a:rPr lang="en-US" sz="2700" b="1" dirty="0" smtClean="0">
                <a:solidFill>
                  <a:schemeClr val="tx2">
                    <a:lumMod val="75000"/>
                  </a:schemeClr>
                </a:solidFill>
                <a:latin typeface="Batang" pitchFamily="18" charset="-127"/>
                <a:ea typeface="Batang" pitchFamily="18" charset="-127"/>
              </a:rPr>
            </a:br>
            <a:r>
              <a:rPr lang="en-US" sz="2700" b="1" dirty="0" smtClean="0">
                <a:solidFill>
                  <a:srgbClr val="FF0000"/>
                </a:solidFill>
                <a:latin typeface="Batang" pitchFamily="18" charset="-127"/>
                <a:ea typeface="Batang" pitchFamily="18" charset="-127"/>
              </a:rPr>
              <a:t>EXTENSION : </a:t>
            </a:r>
            <a:br>
              <a:rPr lang="en-US" sz="2700" b="1" dirty="0" smtClean="0">
                <a:solidFill>
                  <a:srgbClr val="FF0000"/>
                </a:solidFill>
                <a:latin typeface="Batang" pitchFamily="18" charset="-127"/>
                <a:ea typeface="Batang" pitchFamily="18" charset="-127"/>
              </a:rPr>
            </a:br>
            <a:r>
              <a:rPr lang="en-US" sz="2700" b="1" dirty="0" smtClean="0">
                <a:solidFill>
                  <a:schemeClr val="tx2">
                    <a:lumMod val="75000"/>
                  </a:schemeClr>
                </a:solidFill>
                <a:latin typeface="Batang" pitchFamily="18" charset="-127"/>
                <a:ea typeface="Batang" pitchFamily="18" charset="-127"/>
              </a:rPr>
              <a:t>Furthering community, national and worldwide conditions </a:t>
            </a:r>
            <a:r>
              <a:rPr lang="en-US" sz="2700" b="1" dirty="0" err="1" smtClean="0">
                <a:solidFill>
                  <a:schemeClr val="tx2">
                    <a:lumMod val="75000"/>
                  </a:schemeClr>
                </a:solidFill>
                <a:latin typeface="Batang" pitchFamily="18" charset="-127"/>
                <a:ea typeface="Batang" pitchFamily="18" charset="-127"/>
              </a:rPr>
              <a:t>favourable</a:t>
            </a:r>
            <a:r>
              <a:rPr lang="en-US" sz="2700" b="1" dirty="0" smtClean="0">
                <a:solidFill>
                  <a:schemeClr val="tx2">
                    <a:lumMod val="75000"/>
                  </a:schemeClr>
                </a:solidFill>
                <a:latin typeface="Batang" pitchFamily="18" charset="-127"/>
                <a:ea typeface="Batang" pitchFamily="18" charset="-127"/>
              </a:rPr>
              <a:t> to family living.</a:t>
            </a:r>
            <a:br>
              <a:rPr lang="en-US" sz="2700" b="1" dirty="0" smtClean="0">
                <a:solidFill>
                  <a:schemeClr val="tx2">
                    <a:lumMod val="75000"/>
                  </a:schemeClr>
                </a:solidFill>
                <a:latin typeface="Batang" pitchFamily="18" charset="-127"/>
                <a:ea typeface="Batang" pitchFamily="18" charset="-127"/>
              </a:rPr>
            </a:br>
            <a:r>
              <a:rPr lang="en-US" sz="2400" dirty="0">
                <a:solidFill>
                  <a:schemeClr val="tx2">
                    <a:lumMod val="75000"/>
                  </a:schemeClr>
                </a:solidFill>
              </a:rPr>
              <a:t/>
            </a:r>
            <a:br>
              <a:rPr lang="en-US" sz="2400" dirty="0">
                <a:solidFill>
                  <a:schemeClr val="tx2">
                    <a:lumMod val="75000"/>
                  </a:schemeClr>
                </a:solidFill>
              </a:rPr>
            </a:br>
            <a:r>
              <a:rPr lang="en-US" sz="2400" dirty="0" smtClean="0">
                <a:solidFill>
                  <a:schemeClr val="tx2">
                    <a:lumMod val="75000"/>
                  </a:schemeClr>
                </a:solidFill>
              </a:rPr>
              <a:t/>
            </a:r>
            <a:br>
              <a:rPr lang="en-US" sz="2400" dirty="0" smtClean="0">
                <a:solidFill>
                  <a:schemeClr val="tx2">
                    <a:lumMod val="75000"/>
                  </a:schemeClr>
                </a:solidFill>
              </a:rPr>
            </a:br>
            <a:r>
              <a:rPr lang="en-US" sz="2400" dirty="0" smtClean="0">
                <a:solidFill>
                  <a:schemeClr val="tx2">
                    <a:lumMod val="75000"/>
                  </a:schemeClr>
                </a:solidFill>
              </a:rPr>
              <a:t/>
            </a:r>
            <a:br>
              <a:rPr lang="en-US" sz="2400" dirty="0" smtClean="0">
                <a:solidFill>
                  <a:schemeClr val="tx2">
                    <a:lumMod val="75000"/>
                  </a:schemeClr>
                </a:solidFill>
              </a:rPr>
            </a:br>
            <a:endParaRPr lang="en-IN" sz="2400" dirty="0">
              <a:solidFill>
                <a:schemeClr val="tx2">
                  <a:lumMod val="75000"/>
                </a:schemeClr>
              </a:solidFill>
            </a:endParaRPr>
          </a:p>
        </p:txBody>
      </p:sp>
      <p:sp>
        <p:nvSpPr>
          <p:cNvPr id="5" name="Rectangle 4"/>
          <p:cNvSpPr/>
          <p:nvPr/>
        </p:nvSpPr>
        <p:spPr>
          <a:xfrm>
            <a:off x="2400347" y="214290"/>
            <a:ext cx="4529107"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HOME SCIENCE</a:t>
            </a:r>
            <a:endParaRPr lang="en-U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569946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US" sz="3200" dirty="0" smtClean="0">
                <a:solidFill>
                  <a:srgbClr val="FF0000"/>
                </a:solidFill>
                <a:latin typeface="Batang" pitchFamily="18" charset="-127"/>
                <a:ea typeface="Batang" pitchFamily="18" charset="-127"/>
              </a:rPr>
              <a:t/>
            </a:r>
            <a:br>
              <a:rPr lang="en-US" sz="3200" dirty="0" smtClean="0">
                <a:solidFill>
                  <a:srgbClr val="FF0000"/>
                </a:solidFill>
                <a:latin typeface="Batang" pitchFamily="18" charset="-127"/>
                <a:ea typeface="Batang" pitchFamily="18" charset="-127"/>
              </a:rPr>
            </a:br>
            <a:r>
              <a:rPr lang="en-US" sz="3200" dirty="0">
                <a:solidFill>
                  <a:srgbClr val="FF0000"/>
                </a:solidFill>
                <a:latin typeface="Batang" pitchFamily="18" charset="-127"/>
                <a:ea typeface="Batang" pitchFamily="18" charset="-127"/>
              </a:rPr>
              <a:t/>
            </a:r>
            <a:br>
              <a:rPr lang="en-US" sz="3200" dirty="0">
                <a:solidFill>
                  <a:srgbClr val="FF0000"/>
                </a:solidFill>
                <a:latin typeface="Batang" pitchFamily="18" charset="-127"/>
                <a:ea typeface="Batang" pitchFamily="18" charset="-127"/>
              </a:rPr>
            </a:br>
            <a:r>
              <a:rPr lang="en-US" sz="3200" dirty="0" smtClean="0">
                <a:solidFill>
                  <a:srgbClr val="FF0000"/>
                </a:solidFill>
                <a:latin typeface="Batang" pitchFamily="18" charset="-127"/>
                <a:ea typeface="Batang" pitchFamily="18" charset="-127"/>
              </a:rPr>
              <a:t/>
            </a:r>
            <a:br>
              <a:rPr lang="en-US" sz="3200" dirty="0" smtClean="0">
                <a:solidFill>
                  <a:srgbClr val="FF0000"/>
                </a:solidFill>
                <a:latin typeface="Batang" pitchFamily="18" charset="-127"/>
                <a:ea typeface="Batang" pitchFamily="18" charset="-127"/>
              </a:rPr>
            </a:br>
            <a:r>
              <a:rPr lang="en-US" sz="3200" dirty="0">
                <a:solidFill>
                  <a:srgbClr val="FF0000"/>
                </a:solidFill>
                <a:latin typeface="Batang" pitchFamily="18" charset="-127"/>
                <a:ea typeface="Batang" pitchFamily="18" charset="-127"/>
              </a:rPr>
              <a:t/>
            </a:r>
            <a:br>
              <a:rPr lang="en-US" sz="3200" dirty="0">
                <a:solidFill>
                  <a:srgbClr val="FF0000"/>
                </a:solidFill>
                <a:latin typeface="Batang" pitchFamily="18" charset="-127"/>
                <a:ea typeface="Batang" pitchFamily="18" charset="-127"/>
              </a:rPr>
            </a:br>
            <a:r>
              <a:rPr lang="en-US" sz="3200" dirty="0" smtClean="0">
                <a:solidFill>
                  <a:srgbClr val="FF0000"/>
                </a:solidFill>
                <a:latin typeface="Batang" pitchFamily="18" charset="-127"/>
                <a:ea typeface="Batang" pitchFamily="18" charset="-127"/>
              </a:rPr>
              <a:t>Home Science synthesizes knowledge drawn from its own research, from the physical, biological ,social sciences and the arts  and applies this knowledge to improving the lives of families and individuals.</a:t>
            </a:r>
            <a:endParaRPr lang="en-IN" sz="3200" dirty="0">
              <a:solidFill>
                <a:srgbClr val="FF0000"/>
              </a:solidFill>
              <a:latin typeface="Batang" pitchFamily="18" charset="-127"/>
              <a:ea typeface="Batang" pitchFamily="18" charset="-127"/>
            </a:endParaRPr>
          </a:p>
        </p:txBody>
      </p:sp>
      <p:pic>
        <p:nvPicPr>
          <p:cNvPr id="3" name="Picture 3" descr="G:\Ila Photos - 12.06.2011 1346.jpg"/>
          <p:cNvPicPr>
            <a:picLocks noChangeAspect="1" noChangeArrowheads="1"/>
          </p:cNvPicPr>
          <p:nvPr/>
        </p:nvPicPr>
        <p:blipFill>
          <a:blip r:embed="rId2"/>
          <a:srcRect/>
          <a:stretch>
            <a:fillRect/>
          </a:stretch>
        </p:blipFill>
        <p:spPr bwMode="auto">
          <a:xfrm>
            <a:off x="5500694" y="2786058"/>
            <a:ext cx="3643306" cy="4071942"/>
          </a:xfrm>
          <a:prstGeom prst="rect">
            <a:avLst/>
          </a:prstGeom>
          <a:noFill/>
        </p:spPr>
      </p:pic>
    </p:spTree>
    <p:extLst>
      <p:ext uri="{BB962C8B-B14F-4D97-AF65-F5344CB8AC3E}">
        <p14:creationId xmlns:p14="http://schemas.microsoft.com/office/powerpoint/2010/main" val="1036749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cap="none" spc="0" dirty="0" smtClean="0">
                <a:ln w="24500" cmpd="dbl">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rPr>
              <a:t>Objectives</a:t>
            </a:r>
            <a:r>
              <a:rPr lang="en-US" b="1" cap="none" spc="0" dirty="0" smtClean="0">
                <a:ln w="24500" cmpd="dbl">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rPr>
              <a:t/>
            </a:r>
            <a:br>
              <a:rPr lang="en-US" b="1" cap="none" spc="0" dirty="0" smtClean="0">
                <a:ln w="24500" cmpd="dbl">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rPr>
            </a:br>
            <a:endParaRPr lang="en-IN" dirty="0">
              <a:solidFill>
                <a:srgbClr val="FFFF00"/>
              </a:solidFill>
            </a:endParaRPr>
          </a:p>
        </p:txBody>
      </p:sp>
      <p:sp>
        <p:nvSpPr>
          <p:cNvPr id="3" name="Rectangle 2"/>
          <p:cNvSpPr/>
          <p:nvPr/>
        </p:nvSpPr>
        <p:spPr>
          <a:xfrm>
            <a:off x="500034" y="1000108"/>
            <a:ext cx="8643966" cy="5632311"/>
          </a:xfrm>
          <a:prstGeom prst="rect">
            <a:avLst/>
          </a:prstGeom>
        </p:spPr>
        <p:txBody>
          <a:bodyPr wrap="square">
            <a:spAutoFit/>
          </a:bodyPr>
          <a:lstStyle/>
          <a:p>
            <a:pPr marL="457200" indent="-457200">
              <a:buAutoNum type="arabicPeriod"/>
            </a:pPr>
            <a:r>
              <a:rPr lang="en-US" sz="2400" b="1" dirty="0" smtClean="0">
                <a:solidFill>
                  <a:srgbClr val="FF0000"/>
                </a:solidFill>
                <a:latin typeface="Batang" pitchFamily="18" charset="-127"/>
                <a:ea typeface="Batang" pitchFamily="18" charset="-127"/>
              </a:rPr>
              <a:t>Be efficient homemakers, dutiful mothers and purposeful citizens.</a:t>
            </a:r>
          </a:p>
          <a:p>
            <a:pPr marL="457200" indent="-457200">
              <a:buAutoNum type="arabicPeriod"/>
            </a:pPr>
            <a:endParaRPr lang="en-US" sz="2400" b="1" dirty="0">
              <a:solidFill>
                <a:srgbClr val="FF0000"/>
              </a:solidFill>
              <a:latin typeface="Batang" pitchFamily="18" charset="-127"/>
              <a:ea typeface="Batang" pitchFamily="18" charset="-127"/>
            </a:endParaRPr>
          </a:p>
          <a:p>
            <a:pPr marL="457200" indent="-457200">
              <a:buAutoNum type="arabicPeriod"/>
            </a:pPr>
            <a:r>
              <a:rPr lang="en-US" sz="2400" b="1" dirty="0" smtClean="0">
                <a:solidFill>
                  <a:srgbClr val="FF0000"/>
                </a:solidFill>
                <a:latin typeface="Batang" pitchFamily="18" charset="-127"/>
                <a:ea typeface="Batang" pitchFamily="18" charset="-127"/>
              </a:rPr>
              <a:t> Develop a sense of responsibility in their homes.</a:t>
            </a:r>
          </a:p>
          <a:p>
            <a:pPr marL="457200" indent="-457200">
              <a:buAutoNum type="arabicPeriod"/>
            </a:pPr>
            <a:endParaRPr lang="en-US" sz="2400" b="1" dirty="0">
              <a:solidFill>
                <a:srgbClr val="FF0000"/>
              </a:solidFill>
              <a:latin typeface="Batang" pitchFamily="18" charset="-127"/>
              <a:ea typeface="Batang" pitchFamily="18" charset="-127"/>
            </a:endParaRPr>
          </a:p>
          <a:p>
            <a:pPr marL="457200" indent="-457200">
              <a:buAutoNum type="arabicPeriod"/>
            </a:pPr>
            <a:r>
              <a:rPr lang="en-US" sz="2400" b="1" dirty="0" smtClean="0">
                <a:solidFill>
                  <a:srgbClr val="FF0000"/>
                </a:solidFill>
                <a:latin typeface="Batang" pitchFamily="18" charset="-127"/>
                <a:ea typeface="Batang" pitchFamily="18" charset="-127"/>
              </a:rPr>
              <a:t>Lead happy and contented lives within their means.</a:t>
            </a:r>
          </a:p>
          <a:p>
            <a:pPr marL="457200" indent="-457200">
              <a:buAutoNum type="arabicPeriod"/>
            </a:pPr>
            <a:endParaRPr lang="en-US" sz="2400" b="1" dirty="0" smtClean="0">
              <a:solidFill>
                <a:srgbClr val="FF0000"/>
              </a:solidFill>
              <a:latin typeface="Batang" pitchFamily="18" charset="-127"/>
              <a:ea typeface="Batang" pitchFamily="18" charset="-127"/>
            </a:endParaRPr>
          </a:p>
          <a:p>
            <a:pPr marL="457200" indent="-457200"/>
            <a:r>
              <a:rPr lang="en-US" sz="2400" b="1" dirty="0" smtClean="0">
                <a:solidFill>
                  <a:srgbClr val="FF0000"/>
                </a:solidFill>
                <a:latin typeface="Batang" pitchFamily="18" charset="-127"/>
                <a:ea typeface="Batang" pitchFamily="18" charset="-127"/>
              </a:rPr>
              <a:t>4. Adjust between demands of home and career.</a:t>
            </a:r>
          </a:p>
          <a:p>
            <a:pPr marL="457200" indent="-457200"/>
            <a:endParaRPr lang="en-US" sz="2400" b="1" dirty="0">
              <a:solidFill>
                <a:srgbClr val="FF0000"/>
              </a:solidFill>
              <a:latin typeface="Batang" pitchFamily="18" charset="-127"/>
              <a:ea typeface="Batang" pitchFamily="18" charset="-127"/>
            </a:endParaRPr>
          </a:p>
          <a:p>
            <a:pPr marL="457200" indent="-457200"/>
            <a:r>
              <a:rPr lang="en-US" sz="2400" b="1" dirty="0" smtClean="0">
                <a:solidFill>
                  <a:srgbClr val="FF0000"/>
                </a:solidFill>
                <a:latin typeface="Batang" pitchFamily="18" charset="-127"/>
                <a:ea typeface="Batang" pitchFamily="18" charset="-127"/>
              </a:rPr>
              <a:t>5. Cultivate good responsibilities at home, school and          society.</a:t>
            </a:r>
          </a:p>
          <a:p>
            <a:pPr marL="457200" indent="-457200"/>
            <a:r>
              <a:rPr lang="en-US" sz="2400" b="1" dirty="0" smtClean="0">
                <a:solidFill>
                  <a:srgbClr val="FF0000"/>
                </a:solidFill>
                <a:latin typeface="Batang" pitchFamily="18" charset="-127"/>
                <a:ea typeface="Batang" pitchFamily="18" charset="-127"/>
              </a:rPr>
              <a:t>6. Appreciate dignity of labour.</a:t>
            </a:r>
          </a:p>
          <a:p>
            <a:pPr marL="457200" indent="-457200"/>
            <a:endParaRPr lang="en-US" sz="2400" b="1" dirty="0">
              <a:solidFill>
                <a:srgbClr val="FF0000"/>
              </a:solidFill>
              <a:latin typeface="Batang" pitchFamily="18" charset="-127"/>
              <a:ea typeface="Batang" pitchFamily="18" charset="-127"/>
            </a:endParaRPr>
          </a:p>
          <a:p>
            <a:pPr marL="457200" indent="-457200"/>
            <a:r>
              <a:rPr lang="en-US" sz="2400" b="1" dirty="0" smtClean="0">
                <a:solidFill>
                  <a:srgbClr val="FF0000"/>
                </a:solidFill>
                <a:latin typeface="Batang" pitchFamily="18" charset="-127"/>
                <a:ea typeface="Batang" pitchFamily="18" charset="-127"/>
              </a:rPr>
              <a:t>7. Form good health habits.</a:t>
            </a:r>
            <a:br>
              <a:rPr lang="en-US" sz="2400" b="1" dirty="0" smtClean="0">
                <a:solidFill>
                  <a:srgbClr val="FF0000"/>
                </a:solidFill>
                <a:latin typeface="Batang" pitchFamily="18" charset="-127"/>
                <a:ea typeface="Batang" pitchFamily="18" charset="-127"/>
              </a:rPr>
            </a:br>
            <a:endParaRPr lang="en-IN" sz="2400" b="1" dirty="0">
              <a:solidFill>
                <a:srgbClr val="FF0000"/>
              </a:solidFill>
              <a:latin typeface="Batang" pitchFamily="18" charset="-127"/>
              <a:ea typeface="Batang" pitchFamily="18" charset="-127"/>
            </a:endParaRPr>
          </a:p>
        </p:txBody>
      </p:sp>
      <p:pic>
        <p:nvPicPr>
          <p:cNvPr id="4" name="Picture 4" descr="G:\Ila Photos - 12.06.2011 1347.jpg"/>
          <p:cNvPicPr>
            <a:picLocks noChangeAspect="1" noChangeArrowheads="1"/>
          </p:cNvPicPr>
          <p:nvPr/>
        </p:nvPicPr>
        <p:blipFill>
          <a:blip r:embed="rId2"/>
          <a:srcRect/>
          <a:stretch>
            <a:fillRect/>
          </a:stretch>
        </p:blipFill>
        <p:spPr bwMode="auto">
          <a:xfrm>
            <a:off x="5500694" y="4714884"/>
            <a:ext cx="3429024" cy="2143116"/>
          </a:xfrm>
          <a:prstGeom prst="rect">
            <a:avLst/>
          </a:prstGeom>
          <a:noFill/>
        </p:spPr>
      </p:pic>
    </p:spTree>
    <p:extLst>
      <p:ext uri="{BB962C8B-B14F-4D97-AF65-F5344CB8AC3E}">
        <p14:creationId xmlns:p14="http://schemas.microsoft.com/office/powerpoint/2010/main" val="14553181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494</Words>
  <Application>Microsoft Office PowerPoint</Application>
  <PresentationFormat>On-screen Show (4:3)</PresentationFormat>
  <Paragraphs>145</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Home Science is the science of the home which is concerned with the maintenance and enrichment of human relationship through development and judicious use of all available human and material sources.   Home Science aims to develop women personally and professionally.  Home Science is not just about educating women to be experts of home decoration. The subject is largely scientific in nature and requires analytical mind and scientific temper.    </vt:lpstr>
      <vt:lpstr>PowerPoint Presentation</vt:lpstr>
      <vt:lpstr>PowerPoint Presentation</vt:lpstr>
      <vt:lpstr>PowerPoint Presentation</vt:lpstr>
      <vt:lpstr>     Home Science is the field of knowledge and services primarily concerned with strengthening family life and enhancing potentials of the individual for meaningful living through : TEACHING : Educating the individual for family living.  Improving the services and goods used by families. RESEARCH:  Conducting the research to discover the changing needs of individual and families and the means of satisfying these needs. EXTENSION :  Furthering community, national and worldwide conditions favourable to family living.    </vt:lpstr>
      <vt:lpstr>    Home Science synthesizes knowledge drawn from its own research, from the physical, biological ,social sciences and the arts  and applies this knowledge to improving the lives of families and individuals.</vt:lpstr>
      <vt:lpstr>Objectives </vt:lpstr>
      <vt:lpstr>PowerPoint Presentation</vt:lpstr>
      <vt:lpstr>PowerPoint Presentation</vt:lpstr>
      <vt:lpstr>Food and Nutrition Catering </vt:lpstr>
      <vt:lpstr>Food Preservation</vt:lpstr>
      <vt:lpstr>Baking and Confectionary</vt:lpstr>
      <vt:lpstr>Family Resource Management </vt:lpstr>
      <vt:lpstr> Textile and Garment Designing</vt:lpstr>
      <vt:lpstr>  Child/Human Development</vt:lpstr>
      <vt:lpstr>   Communication and Extension Education</vt:lpstr>
      <vt:lpstr>Dietician Lecturer Reader Researcher in National Institutes, Research Centres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cp:revision>
  <dcterms:created xsi:type="dcterms:W3CDTF">2020-09-04T07:15:10Z</dcterms:created>
  <dcterms:modified xsi:type="dcterms:W3CDTF">2021-08-13T17:20:56Z</dcterms:modified>
</cp:coreProperties>
</file>