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9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D9A394E-18DD-4F1B-9AA7-BA2D43777925}" type="datetimeFigureOut">
              <a:rPr lang="en-US" smtClean="0"/>
              <a:pPr/>
              <a:t>9/3/2021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204000E-13CA-40F1-B6CB-8AA65307280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mr-IN" dirty="0" smtClean="0"/>
          </a:p>
          <a:p>
            <a:pPr algn="ctr">
              <a:buNone/>
            </a:pPr>
            <a:r>
              <a:rPr lang="mr-IN" sz="3200" dirty="0" smtClean="0"/>
              <a:t>बी.ए. भाग-१ सेमिस्टर-२ पेपर क्र.-२ </a:t>
            </a:r>
          </a:p>
          <a:p>
            <a:pPr algn="ctr">
              <a:buNone/>
            </a:pPr>
            <a:endParaRPr lang="mr-IN" sz="4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r>
              <a:rPr lang="mr-IN" sz="4800" dirty="0" smtClean="0">
                <a:solidFill>
                  <a:srgbClr val="C00000"/>
                </a:solidFill>
              </a:rPr>
              <a:t>भारताची राज्यघटना </a:t>
            </a:r>
          </a:p>
          <a:p>
            <a:pPr algn="ctr">
              <a:buNone/>
            </a:pPr>
            <a:endParaRPr lang="mr-IN" sz="4000" dirty="0" smtClean="0">
              <a:solidFill>
                <a:srgbClr val="C00000"/>
              </a:solidFill>
            </a:endParaRPr>
          </a:p>
          <a:p>
            <a:pPr algn="ctr">
              <a:buNone/>
            </a:pPr>
            <a:endParaRPr lang="mr-IN" sz="4000" dirty="0" smtClean="0">
              <a:solidFill>
                <a:srgbClr val="C00000"/>
              </a:solidFill>
            </a:endParaRPr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डॉ मधुरा प्र. मोहिते </a:t>
            </a:r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सहयोगी प्रध्यापक,</a:t>
            </a:r>
          </a:p>
          <a:p>
            <a:pPr algn="r">
              <a:buNone/>
            </a:pPr>
            <a:r>
              <a:rPr lang="mr-IN" sz="2800" dirty="0" smtClean="0">
                <a:solidFill>
                  <a:srgbClr val="00B0F0"/>
                </a:solidFill>
              </a:rPr>
              <a:t>महिला महाविद्यालय,कराड </a:t>
            </a:r>
            <a:endParaRPr lang="en-US" sz="2800" dirty="0" smtClean="0">
              <a:solidFill>
                <a:srgbClr val="00B0F0"/>
              </a:solidFill>
            </a:endParaRPr>
          </a:p>
          <a:p>
            <a:pPr algn="ctr">
              <a:buNone/>
            </a:pPr>
            <a:endParaRPr lang="en-US" sz="40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524FE699-2E5B-4C5C-9188-E328077AE9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mr-IN" b="1" i="1" dirty="0">
                <a:solidFill>
                  <a:schemeClr val="accent1"/>
                </a:solidFill>
              </a:rPr>
              <a:t>निवड: </a:t>
            </a:r>
            <a:r>
              <a:rPr lang="mr-IN" dirty="0">
                <a:solidFill>
                  <a:schemeClr val="tx2"/>
                </a:solidFill>
              </a:rPr>
              <a:t>राज्य घटनेच्या </a:t>
            </a:r>
            <a:r>
              <a:rPr lang="mr-IN" dirty="0">
                <a:solidFill>
                  <a:srgbClr val="FF0000"/>
                </a:solidFill>
              </a:rPr>
              <a:t>कलम ५३व५४ </a:t>
            </a:r>
            <a:r>
              <a:rPr lang="mr-IN" dirty="0">
                <a:solidFill>
                  <a:schemeClr val="tx2"/>
                </a:solidFill>
              </a:rPr>
              <a:t>मध्ये राष्ट्रपतीची निवड कशी करावी,याविषयी तरतूद आहे.राष्ट्रपती </a:t>
            </a:r>
            <a:r>
              <a:rPr lang="mr-IN" dirty="0">
                <a:solidFill>
                  <a:srgbClr val="FF0000"/>
                </a:solidFill>
              </a:rPr>
              <a:t>जनतेकडून अप्रत्यक्षपणे </a:t>
            </a:r>
            <a:r>
              <a:rPr lang="mr-IN" dirty="0">
                <a:solidFill>
                  <a:schemeClr val="tx2"/>
                </a:solidFill>
              </a:rPr>
              <a:t>निवडला जातो.</a:t>
            </a:r>
            <a:endParaRPr lang="en-US" dirty="0">
              <a:solidFill>
                <a:schemeClr val="tx2"/>
              </a:solidFill>
            </a:endParaRPr>
          </a:p>
          <a:p>
            <a:pPr marL="0" indent="0">
              <a:buNone/>
            </a:pPr>
            <a:endParaRPr lang="mr-IN" sz="1800" dirty="0">
              <a:solidFill>
                <a:schemeClr val="tx2"/>
              </a:solidFill>
            </a:endParaRPr>
          </a:p>
          <a:p>
            <a:r>
              <a:rPr lang="mr-IN" b="1" i="1" dirty="0">
                <a:solidFill>
                  <a:schemeClr val="accent1"/>
                </a:solidFill>
              </a:rPr>
              <a:t>पात्रता: </a:t>
            </a:r>
            <a:r>
              <a:rPr lang="mr-IN" sz="2400" dirty="0">
                <a:solidFill>
                  <a:schemeClr val="tx1"/>
                </a:solidFill>
              </a:rPr>
              <a:t>त्या व्यक्तीचे वय </a:t>
            </a:r>
            <a:r>
              <a:rPr lang="en-US" sz="2400" b="1" dirty="0">
                <a:solidFill>
                  <a:srgbClr val="FF0000"/>
                </a:solidFill>
              </a:rPr>
              <a:t>35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mr-IN" sz="2400" dirty="0">
                <a:solidFill>
                  <a:schemeClr val="tx1"/>
                </a:solidFill>
              </a:rPr>
              <a:t>वर्ष पूर्ण असावे.</a:t>
            </a:r>
            <a:endParaRPr lang="en-US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r>
              <a:rPr lang="mr-IN" sz="2400" b="1" i="1" dirty="0">
                <a:solidFill>
                  <a:schemeClr val="accent1"/>
                </a:solidFill>
              </a:rPr>
              <a:t>कार्यकाळ:</a:t>
            </a:r>
            <a:r>
              <a:rPr lang="en-US" sz="2400" b="1" i="1" dirty="0">
                <a:solidFill>
                  <a:schemeClr val="accent1"/>
                </a:solidFill>
              </a:rPr>
              <a:t> </a:t>
            </a:r>
            <a:r>
              <a:rPr lang="en-US" sz="2400" b="1" dirty="0">
                <a:solidFill>
                  <a:srgbClr val="FF0000"/>
                </a:solidFill>
              </a:rPr>
              <a:t>5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mr-IN" sz="2400" dirty="0">
                <a:solidFill>
                  <a:schemeClr val="tx1"/>
                </a:solidFill>
              </a:rPr>
              <a:t>वर्षे </a:t>
            </a:r>
            <a:endParaRPr lang="en-US" sz="24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en-US" sz="2400" dirty="0">
              <a:solidFill>
                <a:schemeClr val="tx1"/>
              </a:solidFill>
            </a:endParaRPr>
          </a:p>
          <a:p>
            <a:r>
              <a:rPr lang="mr-IN" sz="2400" b="1" i="1" dirty="0">
                <a:solidFill>
                  <a:schemeClr val="accent1"/>
                </a:solidFill>
              </a:rPr>
              <a:t>वेतन: </a:t>
            </a:r>
            <a:r>
              <a:rPr lang="mr-IN" sz="2400" dirty="0">
                <a:solidFill>
                  <a:schemeClr val="tx1"/>
                </a:solidFill>
              </a:rPr>
              <a:t>दरमहा</a:t>
            </a:r>
            <a:r>
              <a:rPr lang="en-US" sz="2400" dirty="0">
                <a:solidFill>
                  <a:schemeClr val="tx1"/>
                </a:solidFill>
              </a:rPr>
              <a:t> </a:t>
            </a:r>
            <a:r>
              <a:rPr lang="mr-IN" sz="2400" dirty="0">
                <a:solidFill>
                  <a:schemeClr val="tx1"/>
                </a:solidFill>
              </a:rPr>
              <a:t>रु. </a:t>
            </a:r>
            <a:r>
              <a:rPr lang="en-US" sz="2400" dirty="0">
                <a:solidFill>
                  <a:srgbClr val="FF0000"/>
                </a:solidFill>
              </a:rPr>
              <a:t>1,50,000/- </a:t>
            </a:r>
            <a:r>
              <a:rPr lang="mr-IN" sz="2400" dirty="0">
                <a:solidFill>
                  <a:schemeClr val="tx1"/>
                </a:solidFill>
              </a:rPr>
              <a:t>वेतन असते.</a:t>
            </a:r>
            <a:endParaRPr lang="en-US" sz="2400" dirty="0">
              <a:solidFill>
                <a:schemeClr val="tx1"/>
              </a:solidFill>
            </a:endParaRPr>
          </a:p>
          <a:p>
            <a:endParaRPr lang="mr-IN" sz="2400" dirty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6A7003C0-CF77-40CD-9921-800E3A2ED5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chemeClr val="accent1"/>
                </a:solidFill>
              </a:rPr>
              <a:t>राष्ट्रपती 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74CB83E-EAE8-4425-BA4E-7E3506D4B9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mr-IN" b="1" i="1" dirty="0">
                <a:solidFill>
                  <a:schemeClr val="tx1"/>
                </a:solidFill>
              </a:rPr>
              <a:t>निर्मिती व रचना: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                  </a:t>
            </a:r>
            <a:r>
              <a:rPr lang="mr-IN" sz="1800" dirty="0" smtClean="0">
                <a:solidFill>
                  <a:schemeClr val="tx1"/>
                </a:solidFill>
              </a:rPr>
              <a:t>कबिनेट </a:t>
            </a:r>
            <a:r>
              <a:rPr lang="mr-IN" sz="1800" dirty="0">
                <a:solidFill>
                  <a:schemeClr val="tx1"/>
                </a:solidFill>
              </a:rPr>
              <a:t>मंत्री</a:t>
            </a:r>
          </a:p>
          <a:p>
            <a:endParaRPr lang="mr-IN" sz="1800" dirty="0">
              <a:solidFill>
                <a:schemeClr val="tx1"/>
              </a:solidFill>
            </a:endParaRPr>
          </a:p>
          <a:p>
            <a:pPr lvl="8"/>
            <a:endParaRPr lang="mr-IN" sz="800" dirty="0">
              <a:solidFill>
                <a:schemeClr val="tx1"/>
              </a:solidFill>
            </a:endParaRPr>
          </a:p>
          <a:p>
            <a:pPr lvl="8"/>
            <a:r>
              <a:rPr lang="mr-IN" sz="1800" dirty="0">
                <a:solidFill>
                  <a:schemeClr val="tx1"/>
                </a:solidFill>
              </a:rPr>
              <a:t>    राज्य मंत्री </a:t>
            </a:r>
          </a:p>
          <a:p>
            <a:pPr lvl="5"/>
            <a:endParaRPr lang="mr-IN" sz="800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mr-IN" sz="1800" dirty="0" smtClean="0">
                <a:solidFill>
                  <a:schemeClr val="tx1"/>
                </a:solidFill>
              </a:rPr>
              <a:t>	उपमंत्री  </a:t>
            </a:r>
            <a:endParaRPr lang="mr-IN" sz="1800" dirty="0">
              <a:solidFill>
                <a:schemeClr val="tx1"/>
              </a:solidFill>
            </a:endParaRPr>
          </a:p>
          <a:p>
            <a:pPr marL="3657600" lvl="8" indent="0">
              <a:buNone/>
            </a:pPr>
            <a:r>
              <a:rPr lang="mr-IN" sz="2400" b="1" i="1" dirty="0">
                <a:solidFill>
                  <a:schemeClr val="accent1"/>
                </a:solidFill>
              </a:rPr>
              <a:t>मंत्रीमंडळाची कामे -      </a:t>
            </a:r>
          </a:p>
          <a:p>
            <a:pPr lvl="8">
              <a:buFont typeface="+mj-lt"/>
              <a:buAutoNum type="arabicParenR"/>
            </a:pPr>
            <a:r>
              <a:rPr lang="mr-IN" sz="1800" dirty="0">
                <a:solidFill>
                  <a:schemeClr val="tx1"/>
                </a:solidFill>
              </a:rPr>
              <a:t> धोरण निर्मिती करणे </a:t>
            </a:r>
          </a:p>
          <a:p>
            <a:pPr lvl="8">
              <a:buFont typeface="+mj-lt"/>
              <a:buAutoNum type="arabicParenR"/>
            </a:pPr>
            <a:r>
              <a:rPr lang="mr-IN" sz="1800" dirty="0">
                <a:solidFill>
                  <a:schemeClr val="tx1"/>
                </a:solidFill>
              </a:rPr>
              <a:t>प्रशासकीय कामे </a:t>
            </a:r>
          </a:p>
          <a:p>
            <a:pPr lvl="8">
              <a:buFont typeface="+mj-lt"/>
              <a:buAutoNum type="arabicParenR"/>
            </a:pPr>
            <a:endParaRPr lang="mr-IN" sz="1800" dirty="0">
              <a:solidFill>
                <a:schemeClr val="tx1"/>
              </a:solidFill>
            </a:endParaRPr>
          </a:p>
          <a:p>
            <a:pPr lvl="8">
              <a:buFont typeface="+mj-lt"/>
              <a:buAutoNum type="arabicParenR"/>
            </a:pPr>
            <a:endParaRPr lang="mr-IN" sz="1800" dirty="0">
              <a:solidFill>
                <a:schemeClr val="tx1"/>
              </a:solidFill>
            </a:endParaRPr>
          </a:p>
          <a:p>
            <a:pPr lvl="8">
              <a:buFont typeface="+mj-lt"/>
              <a:buAutoNum type="arabicParenR"/>
            </a:pP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99EAE4A-2BB6-4C9F-8796-FE6E63F8C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chemeClr val="accent1"/>
                </a:solidFill>
              </a:rPr>
              <a:t>मंत्रीमंडळ</a:t>
            </a:r>
            <a:endParaRPr lang="en-US" sz="3600" dirty="0">
              <a:solidFill>
                <a:schemeClr val="accent1"/>
              </a:solidFill>
            </a:endParaRPr>
          </a:p>
        </p:txBody>
      </p:sp>
      <p:sp>
        <p:nvSpPr>
          <p:cNvPr id="6" name="Isosceles Triangle 5">
            <a:extLst>
              <a:ext uri="{FF2B5EF4-FFF2-40B4-BE49-F238E27FC236}">
                <a16:creationId xmlns:a16="http://schemas.microsoft.com/office/drawing/2014/main" xmlns="" id="{71BD15E6-8E4D-4B36-90F4-15F0975899A0}"/>
              </a:ext>
            </a:extLst>
          </p:cNvPr>
          <p:cNvSpPr/>
          <p:nvPr/>
        </p:nvSpPr>
        <p:spPr>
          <a:xfrm>
            <a:off x="3868616" y="2205111"/>
            <a:ext cx="1160584" cy="1705707"/>
          </a:xfrm>
          <a:prstGeom prst="triangle">
            <a:avLst>
              <a:gd name="adj" fmla="val 4936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02168FD-E60A-43F1-B325-8B5FC0501D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b="1" i="1" dirty="0">
                <a:solidFill>
                  <a:schemeClr val="accent1"/>
                </a:solidFill>
              </a:rPr>
              <a:t>रचना:</a:t>
            </a:r>
            <a:r>
              <a:rPr lang="mr-IN" dirty="0"/>
              <a:t> </a:t>
            </a:r>
            <a:r>
              <a:rPr lang="mr-IN" sz="1800" dirty="0"/>
              <a:t>कलम </a:t>
            </a:r>
            <a:r>
              <a:rPr lang="en-US" sz="1800" b="1" dirty="0">
                <a:solidFill>
                  <a:srgbClr val="FF0000"/>
                </a:solidFill>
              </a:rPr>
              <a:t>124</a:t>
            </a:r>
            <a:r>
              <a:rPr lang="mr-IN" sz="1800" dirty="0">
                <a:solidFill>
                  <a:srgbClr val="FF0000"/>
                </a:solidFill>
              </a:rPr>
              <a:t> मध्ये </a:t>
            </a:r>
            <a:r>
              <a:rPr lang="mr-IN" sz="1800" dirty="0">
                <a:solidFill>
                  <a:schemeClr val="tx1"/>
                </a:solidFill>
              </a:rPr>
              <a:t>रचना</a:t>
            </a:r>
            <a:r>
              <a:rPr lang="mr-IN" sz="1800" dirty="0">
                <a:solidFill>
                  <a:srgbClr val="FF0000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दिली आहे. त्यानुसार </a:t>
            </a:r>
            <a:r>
              <a:rPr lang="en-US" sz="1800" b="1" dirty="0">
                <a:solidFill>
                  <a:srgbClr val="FF0000"/>
                </a:solidFill>
              </a:rPr>
              <a:t>1</a:t>
            </a:r>
            <a:r>
              <a:rPr lang="mr-IN" sz="1800" dirty="0">
                <a:solidFill>
                  <a:schemeClr val="tx1"/>
                </a:solidFill>
              </a:rPr>
              <a:t> सर न्यायाधीश व </a:t>
            </a:r>
            <a:r>
              <a:rPr lang="en-US" sz="1800" b="1" dirty="0">
                <a:solidFill>
                  <a:srgbClr val="FF0000"/>
                </a:solidFill>
              </a:rPr>
              <a:t>25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सहाय्यक न्यायाधीश असे एकूण </a:t>
            </a:r>
            <a:r>
              <a:rPr lang="en-US" sz="1800" b="1" dirty="0">
                <a:solidFill>
                  <a:srgbClr val="FF0000"/>
                </a:solidFill>
              </a:rPr>
              <a:t>26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न्यायाधीश असतात.</a:t>
            </a:r>
            <a:endParaRPr lang="en-US" sz="1800" dirty="0">
              <a:solidFill>
                <a:schemeClr val="tx1"/>
              </a:solidFill>
            </a:endParaRPr>
          </a:p>
          <a:p>
            <a:r>
              <a:rPr lang="mr-IN" b="1" i="1" dirty="0">
                <a:solidFill>
                  <a:schemeClr val="accent1"/>
                </a:solidFill>
              </a:rPr>
              <a:t>नियुक्ती:</a:t>
            </a:r>
            <a:r>
              <a:rPr lang="mr-IN" sz="1800" dirty="0">
                <a:solidFill>
                  <a:schemeClr val="tx1"/>
                </a:solidFill>
              </a:rPr>
              <a:t> </a:t>
            </a:r>
            <a:r>
              <a:rPr lang="mr-IN" sz="1800" dirty="0">
                <a:solidFill>
                  <a:srgbClr val="FF0000"/>
                </a:solidFill>
              </a:rPr>
              <a:t>राष्ट्रपतीकडून</a:t>
            </a:r>
            <a:r>
              <a:rPr lang="mr-IN" sz="1800" dirty="0">
                <a:solidFill>
                  <a:schemeClr val="tx1"/>
                </a:solidFill>
              </a:rPr>
              <a:t> होते.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पात्रता:</a:t>
            </a:r>
            <a:r>
              <a:rPr lang="mr-IN" sz="1800" dirty="0">
                <a:solidFill>
                  <a:schemeClr val="tx1"/>
                </a:solidFill>
              </a:rPr>
              <a:t> उच्च न्यायालयात </a:t>
            </a:r>
            <a:r>
              <a:rPr lang="en-US" sz="1800" dirty="0">
                <a:solidFill>
                  <a:srgbClr val="FF0000"/>
                </a:solidFill>
              </a:rPr>
              <a:t>5 </a:t>
            </a:r>
            <a:r>
              <a:rPr lang="mr-IN" sz="1800" dirty="0">
                <a:solidFill>
                  <a:srgbClr val="FF0000"/>
                </a:solidFill>
              </a:rPr>
              <a:t>वर्ष </a:t>
            </a:r>
            <a:r>
              <a:rPr lang="mr-IN" sz="1800" dirty="0">
                <a:solidFill>
                  <a:schemeClr val="tx1"/>
                </a:solidFill>
              </a:rPr>
              <a:t>न्यायाधीश म्हणून किंवा </a:t>
            </a:r>
            <a:r>
              <a:rPr lang="en-US" sz="1800" dirty="0">
                <a:solidFill>
                  <a:srgbClr val="FF0000"/>
                </a:solidFill>
              </a:rPr>
              <a:t>10 </a:t>
            </a:r>
            <a:r>
              <a:rPr lang="mr-IN" sz="1800" dirty="0">
                <a:solidFill>
                  <a:srgbClr val="FF0000"/>
                </a:solidFill>
              </a:rPr>
              <a:t>वर्ष </a:t>
            </a:r>
            <a:r>
              <a:rPr lang="mr-IN" sz="1800" dirty="0">
                <a:solidFill>
                  <a:schemeClr val="tx1"/>
                </a:solidFill>
              </a:rPr>
              <a:t>वकिली केलेली असावी.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कार्यकाळ: </a:t>
            </a:r>
            <a:r>
              <a:rPr lang="mr-IN" sz="1800" dirty="0">
                <a:solidFill>
                  <a:schemeClr val="tx1"/>
                </a:solidFill>
              </a:rPr>
              <a:t>वयाच्या </a:t>
            </a:r>
            <a:r>
              <a:rPr lang="en-US" sz="1800" dirty="0">
                <a:solidFill>
                  <a:srgbClr val="FF0000"/>
                </a:solidFill>
              </a:rPr>
              <a:t>65 </a:t>
            </a:r>
            <a:r>
              <a:rPr lang="mr-IN" sz="1800" dirty="0">
                <a:solidFill>
                  <a:srgbClr val="FF0000"/>
                </a:solidFill>
              </a:rPr>
              <a:t>वर्षापर्यंत </a:t>
            </a:r>
            <a:r>
              <a:rPr lang="mr-IN" sz="1800" dirty="0">
                <a:solidFill>
                  <a:schemeClr val="tx1"/>
                </a:solidFill>
              </a:rPr>
              <a:t>व सद्वर्तन कायम असेपर्यंत 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पदच्युती:</a:t>
            </a:r>
            <a:r>
              <a:rPr lang="mr-IN" sz="1800" dirty="0">
                <a:solidFill>
                  <a:schemeClr val="tx1"/>
                </a:solidFill>
              </a:rPr>
              <a:t> महाभियोगाचा खटला चालवून पदावरून दूर करण्याचा अधिकार </a:t>
            </a:r>
            <a:r>
              <a:rPr lang="mr-IN" sz="1800" dirty="0">
                <a:solidFill>
                  <a:srgbClr val="FF0000"/>
                </a:solidFill>
              </a:rPr>
              <a:t>संसदेला</a:t>
            </a:r>
            <a:r>
              <a:rPr lang="mr-IN" sz="1800" dirty="0">
                <a:solidFill>
                  <a:schemeClr val="tx1"/>
                </a:solidFill>
              </a:rPr>
              <a:t> आहे.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F22049AF-C3BA-4C27-B1B2-7B420CD871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</a:t>
            </a:r>
            <a:r>
              <a:rPr lang="mr-IN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-4 </a:t>
            </a:r>
            <a:b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36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सर्वोच्च न्यायालय </a:t>
            </a:r>
            <a:endParaRPr lang="en-US" sz="3600" dirty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7F9D1B04-8039-4CC9-97F0-10D362E760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r-IN" b="1" i="1" dirty="0">
                <a:solidFill>
                  <a:schemeClr val="accent1"/>
                </a:solidFill>
              </a:rPr>
              <a:t>निवड आणि नियुक्ती: </a:t>
            </a:r>
            <a:r>
              <a:rPr lang="mr-IN" sz="2000" dirty="0">
                <a:solidFill>
                  <a:schemeClr val="tx2"/>
                </a:solidFill>
              </a:rPr>
              <a:t>लोकसभेच्या निवडणुकीत ज्या पक्षाला स्पष्ट बहुमत मिळते त्या पक्षाच्या नेत्याची नियुक्ती पंतप्रधान पदावर </a:t>
            </a:r>
            <a:r>
              <a:rPr lang="mr-IN" sz="2000" dirty="0">
                <a:solidFill>
                  <a:srgbClr val="FF0000"/>
                </a:solidFill>
              </a:rPr>
              <a:t>राष्ट्रपतीकडून</a:t>
            </a:r>
            <a:r>
              <a:rPr lang="mr-IN" sz="2000" dirty="0">
                <a:solidFill>
                  <a:schemeClr val="tx2"/>
                </a:solidFill>
              </a:rPr>
              <a:t> होते. 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अधिकार व कामे: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मंत्रिमंडळाची निर्मिती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खाते वाटप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खात्यांमध्ये समन्वय साधणे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मंत्रिमंडळात बदल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मंत्रिमंडळाचे नेतृत्व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लोकसभेचे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जनतेचे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पक्षाचे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देशाचे करणे 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000" dirty="0">
                <a:solidFill>
                  <a:schemeClr val="tx1"/>
                </a:solidFill>
              </a:rPr>
              <a:t>परराष्ट्र धोरण ठरविणे  </a:t>
            </a:r>
          </a:p>
          <a:p>
            <a:pPr marL="457200" indent="-457200">
              <a:buFont typeface="+mj-lt"/>
              <a:buAutoNum type="arabicParenR"/>
            </a:pPr>
            <a:endParaRPr lang="en-US" sz="20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5F982B3-D3C2-4E98-889B-A95C9B4086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b="1" dirty="0">
                <a:solidFill>
                  <a:schemeClr val="accent1"/>
                </a:solidFill>
              </a:rPr>
              <a:t>पंतप्रधान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2838CB5A-67BA-4BC4-9729-CE38EF6B79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mr-IN" b="1" i="1" dirty="0">
                <a:solidFill>
                  <a:schemeClr val="accent1"/>
                </a:solidFill>
              </a:rPr>
              <a:t>अधिकार क्षेत्र: </a:t>
            </a:r>
          </a:p>
          <a:p>
            <a:pPr marL="0" indent="0">
              <a:buNone/>
            </a:pPr>
            <a:endParaRPr lang="mr-IN" b="1" i="1" dirty="0">
              <a:solidFill>
                <a:schemeClr val="accent1"/>
              </a:solidFill>
            </a:endParaRPr>
          </a:p>
          <a:p>
            <a:r>
              <a:rPr lang="mr-IN" sz="2600" dirty="0">
                <a:solidFill>
                  <a:schemeClr val="tx1"/>
                </a:solidFill>
              </a:rPr>
              <a:t>अ) प्रारंभिक किंवा प्राथमिक चौकशीचे अधिकार क्षेत्र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ब) पुनर्विचार किंवा फेरविचाराचे अधिकार क्षेत्र 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क) सल्लादायी अधिकार क्षेत्र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ड) अभिलेख न्यायालय 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इ) मूलभूत हक्कांच्या संरक्षणाचे अधिकार क्षेत्र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फ) न्यायालयीन पुनर्विलोकनाचे अधिकार क्षेत्र</a:t>
            </a:r>
          </a:p>
          <a:p>
            <a:r>
              <a:rPr lang="mr-IN" sz="2600" dirty="0">
                <a:solidFill>
                  <a:schemeClr val="tx1"/>
                </a:solidFill>
              </a:rPr>
              <a:t>ग) इतर अधिकार क्षेत्र</a:t>
            </a:r>
          </a:p>
          <a:p>
            <a:pPr marL="0" indent="0">
              <a:buNone/>
            </a:pPr>
            <a:r>
              <a:rPr lang="mr-IN" sz="2600" dirty="0">
                <a:solidFill>
                  <a:schemeClr val="tx1"/>
                </a:solidFill>
              </a:rPr>
              <a:t> </a:t>
            </a:r>
            <a:endParaRPr lang="en-US" sz="2600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C13CE213-1723-4196-966C-2B89374D8C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mr-IN" sz="4400" dirty="0">
                <a:solidFill>
                  <a:schemeClr val="accent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सर्वोच्च न्यायालय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702491"/>
          </a:xfrm>
        </p:spPr>
        <p:txBody>
          <a:bodyPr/>
          <a:lstStyle/>
          <a:p>
            <a:pPr>
              <a:buNone/>
            </a:pPr>
            <a:r>
              <a:rPr lang="mr-IN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भारताच्या राज्यघटनेचा परिचय </a:t>
            </a:r>
            <a:r>
              <a:rPr lang="en-US" sz="3200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SYLLABUS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685800" y="1295400"/>
            <a:ext cx="800100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mr-IN" dirty="0" smtClean="0"/>
              <a:t>अ) </a:t>
            </a:r>
            <a:r>
              <a:rPr lang="mr-IN" sz="2800" dirty="0" smtClean="0"/>
              <a:t>भारताच्या राज्यघटनेची ऐतिहासिक पार्श्वभूमी: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800" dirty="0" smtClean="0"/>
              <a:t>इंग्रजांचे भारतातील आगमन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800" dirty="0" smtClean="0"/>
              <a:t>इंग्लंडच्या पार्लमेंटने केलेले कायदे: १९०९, १९१९, १९३५ चा कायदा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mr-IN" sz="2800" dirty="0" smtClean="0"/>
          </a:p>
          <a:p>
            <a:r>
              <a:rPr lang="mr-IN" sz="2800" dirty="0" smtClean="0"/>
              <a:t>ब) भारताच्या राज्यघटनेची निर्मिती: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800" dirty="0" smtClean="0"/>
              <a:t>घटना समितीचे स्वरूप: सदस्य संख्या, कालावधी, कामकाजाचे स्वरूप </a:t>
            </a:r>
            <a:endParaRPr lang="en-US" sz="2800" dirty="0" smtClean="0"/>
          </a:p>
          <a:p>
            <a:pPr marL="342900" indent="-342900">
              <a:buFont typeface="Arial" panose="020B0604020202020204" pitchFamily="34" charset="0"/>
              <a:buChar char="•"/>
            </a:pPr>
            <a:endParaRPr lang="mr-IN" sz="2800" dirty="0" smtClean="0"/>
          </a:p>
          <a:p>
            <a:r>
              <a:rPr lang="mr-IN" sz="2800" dirty="0" smtClean="0"/>
              <a:t>क) राज्यघटनेची वैशिष्ठ्ये: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mr-IN" sz="2800" dirty="0" smtClean="0"/>
              <a:t>लिखित व विस्तृत राज्यघटना, अधिकार विभागणी, प्रबळ केंद्र सरकार </a:t>
            </a:r>
            <a:endParaRPr lang="mr-IN" sz="2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1409471D-9A63-4E43-ADF8-B6EC6CDED2A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mr-IN" sz="2400" dirty="0"/>
              <a:t>अ)</a:t>
            </a:r>
            <a:r>
              <a:rPr lang="mr-IN" dirty="0"/>
              <a:t> राज्यघटनेची उद्देशपत्रिका / सरनामा:</a:t>
            </a:r>
          </a:p>
          <a:p>
            <a:pPr marL="0" indent="0">
              <a:buNone/>
            </a:pPr>
            <a:r>
              <a:rPr lang="mr-IN" i="1" dirty="0"/>
              <a:t>		“</a:t>
            </a:r>
            <a:r>
              <a:rPr lang="mr-IN" sz="1800" b="1" i="1" dirty="0">
                <a:solidFill>
                  <a:srgbClr val="FF0000"/>
                </a:solidFill>
              </a:rPr>
              <a:t>आम्ही भारताचे लोक</a:t>
            </a:r>
            <a:r>
              <a:rPr lang="mr-IN" sz="1800" b="1" dirty="0">
                <a:solidFill>
                  <a:srgbClr val="FF0000"/>
                </a:solidFill>
              </a:rPr>
              <a:t>, </a:t>
            </a:r>
            <a:r>
              <a:rPr lang="mr-IN" sz="1800" dirty="0"/>
              <a:t>भारताचे एक </a:t>
            </a:r>
            <a:r>
              <a:rPr lang="mr-IN" sz="1800" b="1" i="1" dirty="0">
                <a:solidFill>
                  <a:srgbClr val="FF0000"/>
                </a:solidFill>
              </a:rPr>
              <a:t>सार्वभौम, समाजवादी, धर्मनिरपेक्ष, लोकशाही, गणराज्य </a:t>
            </a:r>
            <a:r>
              <a:rPr lang="mr-IN" sz="1800" dirty="0">
                <a:solidFill>
                  <a:schemeClr val="tx1"/>
                </a:solidFill>
              </a:rPr>
              <a:t>निर्माण</a:t>
            </a:r>
            <a:r>
              <a:rPr lang="mr-IN" sz="1800" dirty="0"/>
              <a:t> करण्याचे प्रतिज्ञापूर्वक ठरवत असून भारताच्या सर्व नागरिकांना-</a:t>
            </a:r>
          </a:p>
          <a:p>
            <a:pPr marL="0" indent="0">
              <a:buNone/>
            </a:pPr>
            <a:r>
              <a:rPr lang="mr-IN" sz="1800" b="1" i="1" dirty="0">
                <a:solidFill>
                  <a:srgbClr val="FF0000"/>
                </a:solidFill>
              </a:rPr>
              <a:t>न्याय:</a:t>
            </a:r>
            <a:r>
              <a:rPr lang="mr-IN" sz="1800" dirty="0"/>
              <a:t> </a:t>
            </a:r>
            <a:r>
              <a:rPr lang="mr-IN" dirty="0"/>
              <a:t>   </a:t>
            </a:r>
            <a:r>
              <a:rPr lang="mr-IN" sz="1800" dirty="0"/>
              <a:t>आर्थिक, सामाजिक, राजकीय,</a:t>
            </a:r>
          </a:p>
          <a:p>
            <a:pPr marL="0" indent="0">
              <a:buNone/>
            </a:pPr>
            <a:r>
              <a:rPr lang="mr-IN" sz="1800" b="1" i="1" dirty="0">
                <a:solidFill>
                  <a:srgbClr val="FF0000"/>
                </a:solidFill>
              </a:rPr>
              <a:t>स्वातंत्र्य:</a:t>
            </a:r>
            <a:r>
              <a:rPr lang="mr-IN" sz="1800" dirty="0"/>
              <a:t>   विचार, अभिव्यक्ती, विश्वास, श्रद्धा,व उपासना यांचे,</a:t>
            </a:r>
          </a:p>
          <a:p>
            <a:pPr marL="0" indent="0">
              <a:buNone/>
            </a:pPr>
            <a:r>
              <a:rPr lang="mr-IN" sz="1800" b="1" i="1" dirty="0">
                <a:solidFill>
                  <a:srgbClr val="FF0000"/>
                </a:solidFill>
              </a:rPr>
              <a:t>समता:</a:t>
            </a:r>
            <a:r>
              <a:rPr lang="mr-IN" sz="1800" dirty="0"/>
              <a:t>     दर्जा व संधी याबाबत,</a:t>
            </a:r>
          </a:p>
          <a:p>
            <a:pPr marL="0" indent="0">
              <a:buNone/>
            </a:pPr>
            <a:r>
              <a:rPr lang="mr-IN" sz="1800" b="1" i="1" dirty="0">
                <a:solidFill>
                  <a:srgbClr val="FF0000"/>
                </a:solidFill>
              </a:rPr>
              <a:t>बंधुता:     </a:t>
            </a:r>
            <a:r>
              <a:rPr lang="mr-IN" sz="1800" dirty="0"/>
              <a:t>व्यक्तीची प्रतिष्ठा आणि राष्ट्राची एकात्मता साधणारी,</a:t>
            </a:r>
          </a:p>
          <a:p>
            <a:pPr marL="0" indent="0">
              <a:buNone/>
            </a:pPr>
            <a:r>
              <a:rPr lang="mr-IN" sz="1800" dirty="0"/>
              <a:t>  यांची शाश्वती देण्याचे आमच्या या घटना समितीमध्ये सन १९४९ च्या नोव्हेंबर महिन्याच्या २६ तारखेला विचारपूर्वक ठरवत असून त्यासंबंधी </a:t>
            </a:r>
            <a:r>
              <a:rPr lang="mr-IN" sz="1800" b="1" i="1" dirty="0">
                <a:solidFill>
                  <a:srgbClr val="FF0000"/>
                </a:solidFill>
              </a:rPr>
              <a:t>कायदा करून तिचा आम्ही स्वीकार करीत आहोत</a:t>
            </a:r>
            <a:r>
              <a:rPr lang="mr-IN" sz="1800" dirty="0"/>
              <a:t>.”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897B5D1-1D96-44B4-9343-D4F3EA82A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Topic -2 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mr-IN" sz="3600" dirty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भारताच्या राज्यघटनेचे तत्वज्ञान </a:t>
            </a:r>
            <a:endParaRPr lang="en-US" sz="3600" dirty="0">
              <a:solidFill>
                <a:schemeClr val="accent2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D3D26872-63F3-4978-9954-F821BD6361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mr-IN" sz="1800" dirty="0"/>
              <a:t>कायदे मंडळासाठी उपयुक्त- </a:t>
            </a:r>
          </a:p>
          <a:p>
            <a:pPr marL="457200" indent="-457200">
              <a:buFont typeface="+mj-lt"/>
              <a:buAutoNum type="arabicPeriod"/>
            </a:pPr>
            <a:endParaRPr lang="mr-IN" sz="1800" dirty="0"/>
          </a:p>
          <a:p>
            <a:pPr marL="457200" indent="-457200">
              <a:buFont typeface="+mj-lt"/>
              <a:buAutoNum type="arabicPeriod"/>
            </a:pPr>
            <a:r>
              <a:rPr lang="mr-IN" sz="1800" dirty="0"/>
              <a:t>न्याय मंडळासाठी उपयुक्त- </a:t>
            </a:r>
          </a:p>
          <a:p>
            <a:pPr marL="0" indent="0">
              <a:buNone/>
            </a:pPr>
            <a:endParaRPr lang="mr-IN" sz="1800" dirty="0"/>
          </a:p>
          <a:p>
            <a:pPr marL="457200" indent="-457200">
              <a:buFont typeface="+mj-lt"/>
              <a:buAutoNum type="arabicPeriod"/>
            </a:pPr>
            <a:r>
              <a:rPr lang="mr-IN" sz="1800" dirty="0"/>
              <a:t>राज्यकर्त्यांसाठी उपयुक्त-</a:t>
            </a:r>
          </a:p>
          <a:p>
            <a:pPr marL="457200" indent="-457200">
              <a:buFont typeface="+mj-lt"/>
              <a:buAutoNum type="arabicPeriod"/>
            </a:pPr>
            <a:endParaRPr lang="mr-IN" sz="1800" dirty="0"/>
          </a:p>
          <a:p>
            <a:pPr marL="457200" indent="-457200">
              <a:buFont typeface="+mj-lt"/>
              <a:buAutoNum type="arabicPeriod"/>
            </a:pPr>
            <a:r>
              <a:rPr lang="mr-IN" sz="1800" dirty="0"/>
              <a:t>कल्याणकारी राज्य व्यवस्था निर्माण करण्यासाठी उपयुक्त-</a:t>
            </a:r>
          </a:p>
          <a:p>
            <a:pPr marL="457200" indent="-457200">
              <a:buFont typeface="+mj-lt"/>
              <a:buAutoNum type="arabicPeriod"/>
            </a:pPr>
            <a:endParaRPr lang="mr-IN" sz="1800" dirty="0"/>
          </a:p>
          <a:p>
            <a:pPr marL="457200" indent="-457200">
              <a:buFont typeface="+mj-lt"/>
              <a:buAutoNum type="arabicPeriod"/>
            </a:pPr>
            <a:r>
              <a:rPr lang="mr-IN" sz="1800" dirty="0"/>
              <a:t>विचारवंतांच्या प्रतिक्रिया-</a:t>
            </a:r>
          </a:p>
          <a:p>
            <a:pPr marL="457200" indent="-457200">
              <a:buFont typeface="+mj-lt"/>
              <a:buAutoNum type="arabicPeriod"/>
            </a:pPr>
            <a:endParaRPr lang="mr-IN" sz="1800" dirty="0"/>
          </a:p>
          <a:p>
            <a:pPr marL="457200" indent="-457200">
              <a:buFont typeface="+mj-lt"/>
              <a:buAutoNum type="arabicPeriod"/>
            </a:pPr>
            <a:endParaRPr lang="en-US" sz="1800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FFAD972E-79FC-4E41-A740-18124C555B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chemeClr val="accent1"/>
                </a:solidFill>
                <a:cs typeface="+mn-cs"/>
              </a:rPr>
              <a:t>सरनाम्याचे महत्व / गरज / उपयुक्तता </a:t>
            </a:r>
            <a:endParaRPr lang="en-US" sz="3600" dirty="0">
              <a:solidFill>
                <a:schemeClr val="accent1"/>
              </a:solidFill>
              <a:cs typeface="+mn-cs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8644762F-D749-45E4-93FE-5DC9C07913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sz="1800" dirty="0"/>
              <a:t>राज्यघटनेच्या </a:t>
            </a:r>
            <a:r>
              <a:rPr lang="mr-IN" sz="1800" b="1" i="1" dirty="0">
                <a:solidFill>
                  <a:srgbClr val="FF0000"/>
                </a:solidFill>
              </a:rPr>
              <a:t>तिसऱ्या प्रकरणात कलम १२ते३५ मध्ये नागरिकांना एकूण ६ प्रकारचे मूलभूत अधिकार </a:t>
            </a:r>
            <a:r>
              <a:rPr lang="mr-IN" sz="1800" dirty="0"/>
              <a:t>देले आहेत. ते खालीलप्रमाणे आहेत—</a:t>
            </a:r>
          </a:p>
          <a:p>
            <a:pPr marL="0" indent="0">
              <a:buNone/>
            </a:pPr>
            <a:endParaRPr lang="mr-IN" sz="1800" dirty="0"/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समतेचा अधिकार – कलम १४ ते १८</a:t>
            </a:r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स्वातंत्र्याचा अधिकार – कलम १९ ते २२ </a:t>
            </a:r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शोषण / पिळवणूकीविरुद्धचा अधिकार – कलम २३ व २४ </a:t>
            </a:r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धार्मिक अधिकार – कलम २५ ते २८</a:t>
            </a:r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सांस्कृतिक / शैक्षणिक अधिकार – कलम २९ व ३० </a:t>
            </a:r>
          </a:p>
          <a:p>
            <a:pPr marL="342900" indent="-342900">
              <a:buFont typeface="+mj-lt"/>
              <a:buAutoNum type="arabicParenR"/>
            </a:pPr>
            <a:r>
              <a:rPr lang="mr-IN" sz="1800" dirty="0"/>
              <a:t>न्यायालयात दाद मागण्याचा अधिकार – कलम ३२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B88FE1E-A6A3-498C-A176-C9A50A6254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chemeClr val="accent1"/>
                </a:solidFill>
              </a:rPr>
              <a:t>भारतीय नागरीकांचे मूलभूत अधिकार 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62ECF3D6-1A10-45D3-A9C1-563594A822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mr-IN" sz="2400" dirty="0"/>
              <a:t>राज्यघटनेच्या </a:t>
            </a:r>
            <a:r>
              <a:rPr lang="mr-IN" sz="2400" b="1" i="1" dirty="0">
                <a:solidFill>
                  <a:srgbClr val="FF0000"/>
                </a:solidFill>
              </a:rPr>
              <a:t>चौथ्या</a:t>
            </a:r>
            <a:r>
              <a:rPr lang="mr-IN" sz="2400" dirty="0"/>
              <a:t> </a:t>
            </a:r>
            <a:r>
              <a:rPr lang="mr-IN" sz="2400" b="1" i="1" dirty="0">
                <a:solidFill>
                  <a:srgbClr val="FF0000"/>
                </a:solidFill>
              </a:rPr>
              <a:t>प्रकरणात कलम ३६ ते ५१  मध्ये एकूण पाच प्रकारची मार्गदर्शक तत्वे </a:t>
            </a:r>
            <a:r>
              <a:rPr lang="mr-IN" dirty="0">
                <a:solidFill>
                  <a:schemeClr val="tx1"/>
                </a:solidFill>
              </a:rPr>
              <a:t>दिली </a:t>
            </a:r>
            <a:r>
              <a:rPr lang="mr-IN" sz="2400" dirty="0"/>
              <a:t>आहेत. ती खालीलप्रमाणे आहेत—</a:t>
            </a:r>
          </a:p>
          <a:p>
            <a:pPr marL="457200" indent="-457200">
              <a:buFont typeface="+mj-lt"/>
              <a:buAutoNum type="arabicParenR"/>
            </a:pPr>
            <a:r>
              <a:rPr lang="mr-IN" dirty="0"/>
              <a:t>आर्थिक मार्गदर्शक तत्वे-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400" dirty="0"/>
              <a:t>सामाजिक </a:t>
            </a:r>
            <a:r>
              <a:rPr lang="mr-IN" dirty="0"/>
              <a:t>मार्गदर्शक तत्वे-</a:t>
            </a:r>
            <a:endParaRPr lang="mr-IN" sz="2400" dirty="0"/>
          </a:p>
          <a:p>
            <a:pPr marL="457200" indent="-457200">
              <a:buFont typeface="+mj-lt"/>
              <a:buAutoNum type="arabicParenR"/>
            </a:pPr>
            <a:r>
              <a:rPr lang="mr-IN" dirty="0"/>
              <a:t>राजकीय मार्गदर्शक तत्वे-</a:t>
            </a:r>
          </a:p>
          <a:p>
            <a:pPr marL="457200" indent="-457200">
              <a:buFont typeface="+mj-lt"/>
              <a:buAutoNum type="arabicParenR"/>
            </a:pPr>
            <a:r>
              <a:rPr lang="mr-IN" sz="2400" dirty="0"/>
              <a:t>न्यायविषयक </a:t>
            </a:r>
            <a:r>
              <a:rPr lang="mr-IN" dirty="0"/>
              <a:t>मार्गदर्शक तत्वे-</a:t>
            </a:r>
            <a:endParaRPr lang="mr-IN" sz="2400" dirty="0"/>
          </a:p>
          <a:p>
            <a:pPr marL="457200" indent="-457200">
              <a:buFont typeface="+mj-lt"/>
              <a:buAutoNum type="arabicParenR"/>
            </a:pPr>
            <a:r>
              <a:rPr lang="mr-IN" dirty="0"/>
              <a:t>परराष्ट्र संबंधविषयक मार्गदर्शक तत्वे-</a:t>
            </a:r>
            <a:endParaRPr lang="mr-IN" sz="2400" dirty="0"/>
          </a:p>
          <a:p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A2C07036-EB50-402A-B9CA-C474024FA0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mr-IN" sz="3600" dirty="0">
                <a:solidFill>
                  <a:schemeClr val="accent1"/>
                </a:solidFill>
              </a:rPr>
              <a:t>राज्याच्या धोरणाची मार्गदर्शक तत्वे </a:t>
            </a:r>
            <a:endParaRPr lang="en-US" sz="36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0A653B45-6901-422B-A1BA-C21EA4679D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mr-IN" b="1" i="1" dirty="0">
                <a:solidFill>
                  <a:srgbClr val="7030A0"/>
                </a:solidFill>
              </a:rPr>
              <a:t>संसद (राज्यसभा)</a:t>
            </a:r>
            <a:endParaRPr lang="mr-IN" sz="1900" b="1" i="1" dirty="0">
              <a:solidFill>
                <a:srgbClr val="7030A0"/>
              </a:solidFill>
            </a:endParaRPr>
          </a:p>
          <a:p>
            <a:r>
              <a:rPr lang="mr-IN" b="1" i="1" dirty="0">
                <a:solidFill>
                  <a:schemeClr val="accent1"/>
                </a:solidFill>
              </a:rPr>
              <a:t>रचना: </a:t>
            </a:r>
            <a:r>
              <a:rPr lang="mr-IN" sz="1800" dirty="0">
                <a:solidFill>
                  <a:schemeClr val="tx1"/>
                </a:solidFill>
              </a:rPr>
              <a:t>एकूण </a:t>
            </a:r>
            <a:r>
              <a:rPr lang="en-US" sz="1800" b="1" dirty="0">
                <a:solidFill>
                  <a:srgbClr val="FF0000"/>
                </a:solidFill>
              </a:rPr>
              <a:t>250 </a:t>
            </a:r>
            <a:r>
              <a:rPr lang="mr-IN" sz="1800" dirty="0">
                <a:solidFill>
                  <a:schemeClr val="tx1"/>
                </a:solidFill>
              </a:rPr>
              <a:t> सदस्य, त्यापैकी </a:t>
            </a:r>
            <a:r>
              <a:rPr lang="en-US" sz="1800" b="1" dirty="0">
                <a:solidFill>
                  <a:srgbClr val="FF0000"/>
                </a:solidFill>
              </a:rPr>
              <a:t>238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सदस्य घटकराज्याच्या विधान सभा सदस्यांकडून निवडले जातात. </a:t>
            </a:r>
            <a:r>
              <a:rPr lang="en-US" sz="1800" b="1" dirty="0">
                <a:solidFill>
                  <a:srgbClr val="FF0000"/>
                </a:solidFill>
              </a:rPr>
              <a:t>12</a:t>
            </a:r>
            <a:r>
              <a:rPr lang="en-US" sz="1800" dirty="0">
                <a:solidFill>
                  <a:srgbClr val="FF0000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सदस्य</a:t>
            </a:r>
            <a:r>
              <a:rPr lang="mr-IN" sz="1800" dirty="0">
                <a:solidFill>
                  <a:srgbClr val="FF0000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राष्ट्रपतीकडून नियुक्त केले जातात.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पात्रता: </a:t>
            </a:r>
            <a:r>
              <a:rPr lang="mr-IN" sz="1800" dirty="0">
                <a:solidFill>
                  <a:schemeClr val="tx1"/>
                </a:solidFill>
              </a:rPr>
              <a:t>त्या व्यक्तीचे वय </a:t>
            </a:r>
            <a:r>
              <a:rPr lang="en-US" sz="1800" b="1" dirty="0">
                <a:solidFill>
                  <a:srgbClr val="FF0000"/>
                </a:solidFill>
              </a:rPr>
              <a:t>30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वर्ष पूर्ण असावे.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कार्यकाळ:</a:t>
            </a:r>
            <a:r>
              <a:rPr lang="mr-IN" sz="1800" b="1" i="1" dirty="0">
                <a:solidFill>
                  <a:schemeClr val="accent1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स्थायी सभागृह. </a:t>
            </a:r>
            <a:r>
              <a:rPr lang="mr-IN" sz="1800" b="1" dirty="0">
                <a:solidFill>
                  <a:srgbClr val="FF0000"/>
                </a:solidFill>
              </a:rPr>
              <a:t>दर दोन वर्षांनी १/३ सदस्य </a:t>
            </a:r>
            <a:r>
              <a:rPr lang="mr-IN" sz="1800" dirty="0">
                <a:solidFill>
                  <a:schemeClr val="tx1"/>
                </a:solidFill>
              </a:rPr>
              <a:t>निवृत्त होतात व तितकेच पुन्हा नियुक्त केले जातात. त्यामुळे प्रत्येक सदस्याला </a:t>
            </a:r>
            <a:r>
              <a:rPr lang="mr-IN" sz="1800" dirty="0">
                <a:solidFill>
                  <a:srgbClr val="FF0000"/>
                </a:solidFill>
              </a:rPr>
              <a:t>६ </a:t>
            </a:r>
            <a:r>
              <a:rPr lang="mr-IN" sz="1800" dirty="0">
                <a:solidFill>
                  <a:schemeClr val="tx1"/>
                </a:solidFill>
              </a:rPr>
              <a:t>वर्षांचा कार्यकाळ मिळतो. 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अध्यक्ष: </a:t>
            </a:r>
            <a:r>
              <a:rPr lang="mr-IN" sz="1800" b="1" dirty="0">
                <a:solidFill>
                  <a:srgbClr val="FF0000"/>
                </a:solidFill>
              </a:rPr>
              <a:t>उपराष्ट्रपती</a:t>
            </a:r>
            <a:r>
              <a:rPr lang="mr-IN" sz="1800" dirty="0">
                <a:solidFill>
                  <a:schemeClr val="tx1"/>
                </a:solidFill>
              </a:rPr>
              <a:t> हा पदसिद्ध अध्यक्ष असतो. सध्या </a:t>
            </a:r>
            <a:r>
              <a:rPr lang="mr-IN" sz="1800" b="1" dirty="0">
                <a:solidFill>
                  <a:srgbClr val="FF0000"/>
                </a:solidFill>
              </a:rPr>
              <a:t>वैंकय्या नायडू </a:t>
            </a:r>
            <a:r>
              <a:rPr lang="mr-IN" sz="1800" dirty="0">
                <a:solidFill>
                  <a:schemeClr val="tx1"/>
                </a:solidFill>
              </a:rPr>
              <a:t>हे अध्यक्ष आहेत.</a:t>
            </a:r>
          </a:p>
          <a:p>
            <a:r>
              <a:rPr lang="mr-IN" b="1" i="1" dirty="0">
                <a:solidFill>
                  <a:schemeClr val="accent1"/>
                </a:solidFill>
              </a:rPr>
              <a:t>वेतन: </a:t>
            </a:r>
            <a:r>
              <a:rPr lang="mr-IN" sz="1800" dirty="0">
                <a:solidFill>
                  <a:schemeClr val="tx1"/>
                </a:solidFill>
              </a:rPr>
              <a:t>राज्यसभेच्या अध्यक्षाला/उपराष्ट्रपतीला दरमहा</a:t>
            </a:r>
            <a:r>
              <a:rPr lang="en-US" sz="1800" dirty="0">
                <a:solidFill>
                  <a:schemeClr val="tx1"/>
                </a:solidFill>
              </a:rPr>
              <a:t> </a:t>
            </a:r>
            <a:r>
              <a:rPr lang="mr-IN" sz="1800" dirty="0">
                <a:solidFill>
                  <a:schemeClr val="tx1"/>
                </a:solidFill>
              </a:rPr>
              <a:t>रु. </a:t>
            </a:r>
            <a:r>
              <a:rPr lang="en-US" sz="1800" dirty="0">
                <a:solidFill>
                  <a:srgbClr val="FF0000"/>
                </a:solidFill>
              </a:rPr>
              <a:t>1,25,000/- </a:t>
            </a:r>
            <a:r>
              <a:rPr lang="mr-IN" sz="1800" dirty="0">
                <a:solidFill>
                  <a:schemeClr val="tx1"/>
                </a:solidFill>
              </a:rPr>
              <a:t>वेतन असते.</a:t>
            </a:r>
            <a:endParaRPr lang="en-US" sz="1800" dirty="0">
              <a:solidFill>
                <a:schemeClr val="tx1"/>
              </a:solidFill>
            </a:endParaRPr>
          </a:p>
          <a:p>
            <a:endParaRPr lang="mr-IN" sz="1800" dirty="0">
              <a:solidFill>
                <a:schemeClr val="tx1"/>
              </a:solidFill>
            </a:endParaRPr>
          </a:p>
          <a:p>
            <a:endParaRPr lang="mr-IN" b="1" i="1" dirty="0">
              <a:solidFill>
                <a:schemeClr val="accent1"/>
              </a:solidFill>
            </a:endParaRPr>
          </a:p>
          <a:p>
            <a:endParaRPr lang="en-US" b="1" i="1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EB2013A7-ABF6-4E3A-9E9B-6CE4704758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2400" dirty="0"/>
              <a:t>Topic-3 </a:t>
            </a:r>
            <a:r>
              <a:rPr lang="en-US" dirty="0"/>
              <a:t> </a:t>
            </a:r>
            <a:br>
              <a:rPr lang="en-US" dirty="0"/>
            </a:br>
            <a:r>
              <a:rPr lang="mr-IN" sz="4000" dirty="0">
                <a:solidFill>
                  <a:schemeClr val="accent1"/>
                </a:solidFill>
              </a:rPr>
              <a:t>कायदे मंडळ आणि कार्यकारी मंडळ </a:t>
            </a:r>
            <a:endParaRPr lang="en-US" sz="400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4FEBEC4D-B7CC-4DDB-99D6-8F0B6400114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mr-IN" sz="2600" b="1" i="1" dirty="0">
                <a:solidFill>
                  <a:schemeClr val="accent1"/>
                </a:solidFill>
              </a:rPr>
              <a:t>रचना: </a:t>
            </a:r>
            <a:r>
              <a:rPr lang="mr-IN" sz="2600" dirty="0">
                <a:solidFill>
                  <a:schemeClr val="tx1"/>
                </a:solidFill>
              </a:rPr>
              <a:t>एकूण </a:t>
            </a:r>
            <a:r>
              <a:rPr lang="en-US" sz="2600" b="1" dirty="0">
                <a:solidFill>
                  <a:srgbClr val="FF0000"/>
                </a:solidFill>
              </a:rPr>
              <a:t>552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सदस्य, त्यापैकी </a:t>
            </a:r>
            <a:r>
              <a:rPr lang="en-US" sz="2600" b="1" dirty="0">
                <a:solidFill>
                  <a:srgbClr val="FF0000"/>
                </a:solidFill>
              </a:rPr>
              <a:t>530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सदस्य घटकराज्याच्या जनतेकडून </a:t>
            </a:r>
            <a:r>
              <a:rPr lang="mr-IN" sz="2600" dirty="0">
                <a:solidFill>
                  <a:srgbClr val="FF0000"/>
                </a:solidFill>
              </a:rPr>
              <a:t>प्रत्यक्षपणे </a:t>
            </a:r>
            <a:r>
              <a:rPr lang="mr-IN" sz="2600" dirty="0">
                <a:solidFill>
                  <a:schemeClr val="tx1"/>
                </a:solidFill>
              </a:rPr>
              <a:t>निवडले जातात. केंद्र शासित प्रदेशाचे </a:t>
            </a:r>
            <a:r>
              <a:rPr lang="en-US" sz="2600" b="1" dirty="0">
                <a:solidFill>
                  <a:srgbClr val="FF0000"/>
                </a:solidFill>
              </a:rPr>
              <a:t>20</a:t>
            </a:r>
            <a:r>
              <a:rPr lang="en-US" sz="2600" b="1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सदस्य</a:t>
            </a:r>
            <a:r>
              <a:rPr lang="mr-IN" sz="2600" dirty="0">
                <a:solidFill>
                  <a:srgbClr val="FF0000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आणि राष्ट्रपतीकडून अंग्लो-इंडिअन जमातीचे </a:t>
            </a:r>
            <a:r>
              <a:rPr lang="en-US" sz="2600" b="1" dirty="0">
                <a:solidFill>
                  <a:srgbClr val="FF0000"/>
                </a:solidFill>
              </a:rPr>
              <a:t>2 </a:t>
            </a:r>
            <a:r>
              <a:rPr lang="mr-IN" sz="2600" dirty="0">
                <a:solidFill>
                  <a:schemeClr val="tx1"/>
                </a:solidFill>
              </a:rPr>
              <a:t>सदस्य नियुक्त केले जातात.</a:t>
            </a:r>
          </a:p>
          <a:p>
            <a:endParaRPr lang="mr-IN" sz="2600" dirty="0">
              <a:solidFill>
                <a:schemeClr val="tx1"/>
              </a:solidFill>
            </a:endParaRPr>
          </a:p>
          <a:p>
            <a:r>
              <a:rPr lang="mr-IN" sz="2600" b="1" i="1" dirty="0">
                <a:solidFill>
                  <a:schemeClr val="accent1"/>
                </a:solidFill>
              </a:rPr>
              <a:t>पात्रता: </a:t>
            </a:r>
            <a:r>
              <a:rPr lang="mr-IN" sz="2600" dirty="0">
                <a:solidFill>
                  <a:schemeClr val="tx1"/>
                </a:solidFill>
              </a:rPr>
              <a:t>त्या व्यक्तीचे वय </a:t>
            </a:r>
            <a:r>
              <a:rPr lang="en-US" sz="2600" b="1" dirty="0">
                <a:solidFill>
                  <a:srgbClr val="FF0000"/>
                </a:solidFill>
              </a:rPr>
              <a:t>25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वर्ष पूर्ण असावे.</a:t>
            </a:r>
          </a:p>
          <a:p>
            <a:r>
              <a:rPr lang="mr-IN" sz="2600" b="1" i="1" dirty="0">
                <a:solidFill>
                  <a:schemeClr val="accent1"/>
                </a:solidFill>
              </a:rPr>
              <a:t>कार्यकाळ:</a:t>
            </a:r>
            <a:r>
              <a:rPr lang="en-US" sz="2600" b="1" i="1" dirty="0">
                <a:solidFill>
                  <a:schemeClr val="accent1"/>
                </a:solidFill>
              </a:rPr>
              <a:t> </a:t>
            </a:r>
            <a:r>
              <a:rPr lang="en-US" sz="2600" b="1" dirty="0">
                <a:solidFill>
                  <a:srgbClr val="FF0000"/>
                </a:solidFill>
              </a:rPr>
              <a:t>5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वर्षे </a:t>
            </a:r>
          </a:p>
          <a:p>
            <a:r>
              <a:rPr lang="mr-IN" sz="2600" b="1" i="1" dirty="0">
                <a:solidFill>
                  <a:schemeClr val="accent1"/>
                </a:solidFill>
              </a:rPr>
              <a:t>सभापती: </a:t>
            </a:r>
            <a:r>
              <a:rPr lang="mr-IN" sz="2600" dirty="0">
                <a:solidFill>
                  <a:srgbClr val="FF0000"/>
                </a:solidFill>
              </a:rPr>
              <a:t>सध्या ओम बिर्ला </a:t>
            </a:r>
            <a:r>
              <a:rPr lang="mr-IN" sz="2600" dirty="0">
                <a:solidFill>
                  <a:schemeClr val="tx1"/>
                </a:solidFill>
              </a:rPr>
              <a:t>हे सभापती आहेत.</a:t>
            </a:r>
          </a:p>
          <a:p>
            <a:r>
              <a:rPr lang="mr-IN" sz="2600" b="1" i="1" dirty="0">
                <a:solidFill>
                  <a:schemeClr val="accent1"/>
                </a:solidFill>
              </a:rPr>
              <a:t>वेतन: </a:t>
            </a:r>
            <a:r>
              <a:rPr lang="mr-IN" sz="2600" dirty="0">
                <a:solidFill>
                  <a:schemeClr val="tx1"/>
                </a:solidFill>
              </a:rPr>
              <a:t>लोकसभेच्या सभापतीला दरमहा</a:t>
            </a:r>
            <a:r>
              <a:rPr lang="en-US" sz="2600" dirty="0">
                <a:solidFill>
                  <a:schemeClr val="tx1"/>
                </a:solidFill>
              </a:rPr>
              <a:t> </a:t>
            </a:r>
            <a:r>
              <a:rPr lang="mr-IN" sz="2600" dirty="0">
                <a:solidFill>
                  <a:schemeClr val="tx1"/>
                </a:solidFill>
              </a:rPr>
              <a:t>रु. </a:t>
            </a:r>
            <a:r>
              <a:rPr lang="en-US" sz="2600" dirty="0">
                <a:solidFill>
                  <a:srgbClr val="FF0000"/>
                </a:solidFill>
              </a:rPr>
              <a:t>1,25,000/- </a:t>
            </a:r>
            <a:r>
              <a:rPr lang="mr-IN" sz="2600" dirty="0">
                <a:solidFill>
                  <a:schemeClr val="tx1"/>
                </a:solidFill>
              </a:rPr>
              <a:t>वेतन असते.</a:t>
            </a:r>
            <a:endParaRPr lang="en-US" sz="2600" dirty="0">
              <a:solidFill>
                <a:schemeClr val="tx1"/>
              </a:solidFill>
            </a:endParaRPr>
          </a:p>
          <a:p>
            <a:endParaRPr lang="mr-IN" sz="26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mr-IN" dirty="0">
                <a:solidFill>
                  <a:schemeClr val="tx1"/>
                </a:solidFill>
              </a:rPr>
              <a:t> 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B58F46FF-B9AF-44FC-8E69-5D92BDF9E8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r-IN" sz="3600" b="1" i="1" dirty="0">
                <a:solidFill>
                  <a:srgbClr val="7030A0"/>
                </a:solidFill>
              </a:rPr>
              <a:t>संसद  </a:t>
            </a:r>
            <a:r>
              <a:rPr lang="mr-IN" sz="3600" dirty="0">
                <a:solidFill>
                  <a:srgbClr val="7030A0"/>
                </a:solidFill>
              </a:rPr>
              <a:t>( </a:t>
            </a:r>
            <a:r>
              <a:rPr lang="mr-IN" sz="3600" b="1" dirty="0">
                <a:solidFill>
                  <a:srgbClr val="7030A0"/>
                </a:solidFill>
              </a:rPr>
              <a:t>लोकसभा )</a:t>
            </a:r>
            <a:endParaRPr lang="en-US" sz="3600" b="1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2">
            <a:extLst>
              <a:ext uri="{FF2B5EF4-FFF2-40B4-BE49-F238E27FC236}">
                <a16:creationId xmlns:a16="http://schemas.microsoft.com/office/drawing/2014/main" xmlns="" id="{AAD289C1-B3E5-4C7B-B6EC-80FFE3987A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कायदेविषयक अधिकार व कामे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आर्थिक अधिकार व कामे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शासनविषयक अधिकार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लोकमत प्रदर्शनाचा अधिकार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घटना दुरुस्तीचा अधिकार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महत्वाच्या व्यक्तींना पदावरून दूर करण्याचा अधिकार </a:t>
            </a:r>
          </a:p>
          <a:p>
            <a:pPr marL="457200" indent="-457200">
              <a:lnSpc>
                <a:spcPct val="160000"/>
              </a:lnSpc>
              <a:buFont typeface="+mj-lt"/>
              <a:buAutoNum type="arabicParenR"/>
            </a:pPr>
            <a:r>
              <a:rPr lang="mr-IN" dirty="0"/>
              <a:t>इतर अधिकार </a:t>
            </a:r>
            <a:endParaRPr lang="en-US" dirty="0"/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xmlns="" id="{13F38520-6373-4DD4-9A60-4A130BFF68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mr-IN" sz="3600" b="1" dirty="0">
                <a:solidFill>
                  <a:schemeClr val="accent1"/>
                </a:solidFill>
              </a:rPr>
              <a:t>संसदेचे अधिकार व कामे </a:t>
            </a:r>
            <a:endParaRPr lang="en-US" sz="3600" b="1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20</TotalTime>
  <Words>628</Words>
  <Application>Microsoft Office PowerPoint</Application>
  <PresentationFormat>On-screen Show (4:3)</PresentationFormat>
  <Paragraphs>129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Concourse</vt:lpstr>
      <vt:lpstr>PowerPoint Presentation</vt:lpstr>
      <vt:lpstr>PowerPoint Presentation</vt:lpstr>
      <vt:lpstr>Topic -2  भारताच्या राज्यघटनेचे तत्वज्ञान </vt:lpstr>
      <vt:lpstr>सरनाम्याचे महत्व / गरज / उपयुक्तता </vt:lpstr>
      <vt:lpstr>भारतीय नागरीकांचे मूलभूत अधिकार </vt:lpstr>
      <vt:lpstr>राज्याच्या धोरणाची मार्गदर्शक तत्वे </vt:lpstr>
      <vt:lpstr>Topic-3   कायदे मंडळ आणि कार्यकारी मंडळ </vt:lpstr>
      <vt:lpstr>संसद  ( लोकसभा )</vt:lpstr>
      <vt:lpstr>संसदेचे अधिकार व कामे </vt:lpstr>
      <vt:lpstr>राष्ट्रपती </vt:lpstr>
      <vt:lpstr>मंत्रीमंडळ</vt:lpstr>
      <vt:lpstr>Topic -4  सर्वोच्च न्यायालय </vt:lpstr>
      <vt:lpstr>पंतप्रधान</vt:lpstr>
      <vt:lpstr>सर्वोच्च न्यायालय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Topic- 1   भारताच्या राज्यघटनेचा परिचय  SYLLABUS</dc:title>
  <dc:creator>Vostro</dc:creator>
  <cp:lastModifiedBy>Admin</cp:lastModifiedBy>
  <cp:revision>5</cp:revision>
  <dcterms:created xsi:type="dcterms:W3CDTF">2021-06-19T14:49:24Z</dcterms:created>
  <dcterms:modified xsi:type="dcterms:W3CDTF">2021-09-03T04:39:46Z</dcterms:modified>
</cp:coreProperties>
</file>