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87353-1DBC-4452-978F-DF2D426523BA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1029A-CE8C-4A70-9027-6D8B53BA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mr-IN" b="1" dirty="0" smtClean="0"/>
              <a:t>काव्य-गुण(</a:t>
            </a:r>
            <a:r>
              <a:rPr lang="en-US" b="1" dirty="0" err="1" smtClean="0"/>
              <a:t>kavya</a:t>
            </a:r>
            <a:r>
              <a:rPr lang="en-US" b="1" dirty="0" smtClean="0"/>
              <a:t>-Gun) 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mr-IN" dirty="0" smtClean="0"/>
              <a:t>काव्य में आंतरिक सौन्दर्य तथा रस के प्रभाव एवं उत्कर्ष के लिए स्थायी रूप से विद्यमान मानवोचित भाव और धर्म या तत्व को काव्य गुण या शब्द गुण कहते हैं । यह काव्य में उसी प्रकार विद्यमान होता है , जैसे फूल में सुगन्ध।</a:t>
            </a:r>
            <a:br>
              <a:rPr lang="mr-IN" dirty="0" smtClean="0"/>
            </a:br>
            <a:r>
              <a:rPr lang="mr-IN" dirty="0" smtClean="0"/>
              <a:t>अर्थात काव्य की शोभा करने वाले और या रस को प्रकाशित करने वाले तत्व या विशेषता का नाम ही गुण है |</a:t>
            </a:r>
            <a:br>
              <a:rPr lang="mr-IN" dirty="0" smtClean="0"/>
            </a:br>
            <a:r>
              <a:rPr lang="mr-IN" dirty="0" smtClean="0"/>
              <a:t> काव्य गुण मुख्य रूप से तीन प्रकार के होते हैं -</a:t>
            </a:r>
            <a:br>
              <a:rPr lang="mr-IN" dirty="0" smtClean="0"/>
            </a:br>
            <a:r>
              <a:rPr lang="mr-IN" dirty="0" smtClean="0"/>
              <a:t>1. माधुर्य</a:t>
            </a:r>
            <a:br>
              <a:rPr lang="mr-IN" dirty="0" smtClean="0"/>
            </a:br>
            <a:r>
              <a:rPr lang="mr-IN" dirty="0" smtClean="0"/>
              <a:t> 2. ओज</a:t>
            </a:r>
            <a:br>
              <a:rPr lang="mr-IN" dirty="0" smtClean="0"/>
            </a:br>
            <a:r>
              <a:rPr lang="mr-IN" dirty="0" smtClean="0"/>
              <a:t> 3. प्रसाद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mr-IN" b="1" dirty="0" smtClean="0"/>
              <a:t>1. माधुर्य गुण - </a:t>
            </a:r>
          </a:p>
          <a:p>
            <a:r>
              <a:rPr lang="mr-IN" dirty="0" smtClean="0"/>
              <a:t>किसी काव्य को पढने या सुनने से ह्रदय में मधुरता का संचार होता है , वहाँ माधुर्य गुण होता है । यह गुण विशेष रूप से श्रृंगार, शांत, एवं करुण रस में पाया जाता है ।</a:t>
            </a:r>
            <a:br>
              <a:rPr lang="mr-IN" dirty="0" smtClean="0"/>
            </a:br>
            <a:r>
              <a:rPr lang="mr-IN" dirty="0" smtClean="0"/>
              <a:t>(अ) माधुर्य गुण युक्त काव्य में कानों को प्रिय लगने वाले मृदु वर्णों का प्रयोग होता है जैसे - क,ख, ग, च, छ, ज, झ, त, द, न, .... आदि ।(ट वर्ग को छोडकर)</a:t>
            </a:r>
            <a:br>
              <a:rPr lang="mr-IN" dirty="0" smtClean="0"/>
            </a:br>
            <a:r>
              <a:rPr lang="mr-IN" dirty="0" smtClean="0"/>
              <a:t>(ब)  इसमें कठोर एवं संयुक्ताक्षर वाले वर्णों का प्रयोग नहीं किया जाता ।</a:t>
            </a:r>
            <a:br>
              <a:rPr lang="mr-IN" dirty="0" smtClean="0"/>
            </a:br>
            <a:r>
              <a:rPr lang="mr-IN" dirty="0" smtClean="0"/>
              <a:t>(स) आनुनासिक वर्णों की अधिकता |</a:t>
            </a:r>
            <a:br>
              <a:rPr lang="mr-IN" dirty="0" smtClean="0"/>
            </a:br>
            <a:r>
              <a:rPr lang="mr-IN" dirty="0" smtClean="0"/>
              <a:t>(द) अल्प समास या समास का अभाव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5668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mr-IN" dirty="0" smtClean="0"/>
              <a:t>इस प्रकार कर्ण प्रिय, आर्द्रता, समासरहितता, चित की द्रवणशीलता और प्रसन्नताकारक काव्य माधुर्य गुण युक्त काव्य होता है |</a:t>
            </a:r>
            <a:br>
              <a:rPr lang="mr-IN" dirty="0" smtClean="0"/>
            </a:br>
            <a:r>
              <a:rPr lang="mr-IN" dirty="0" smtClean="0"/>
              <a:t>उदाहरण 1.</a:t>
            </a:r>
            <a:br>
              <a:rPr lang="mr-IN" dirty="0" smtClean="0"/>
            </a:br>
            <a:r>
              <a:rPr lang="mr-IN" dirty="0" smtClean="0"/>
              <a:t>बसों मोरे नैनन में नंदलाल</a:t>
            </a:r>
            <a:br>
              <a:rPr lang="mr-IN" dirty="0" smtClean="0"/>
            </a:br>
            <a:r>
              <a:rPr lang="mr-IN" dirty="0" smtClean="0"/>
              <a:t>मोहनी मूरत सांवरी सूरत नैना बने बिसाल ।</a:t>
            </a:r>
            <a:br>
              <a:rPr lang="mr-IN" dirty="0" smtClean="0"/>
            </a:br>
            <a:r>
              <a:rPr lang="mr-IN" dirty="0" smtClean="0"/>
              <a:t>उदाहरण 2.</a:t>
            </a:r>
            <a:br>
              <a:rPr lang="mr-IN" dirty="0" smtClean="0"/>
            </a:br>
            <a:r>
              <a:rPr lang="mr-IN" dirty="0" smtClean="0"/>
              <a:t>कंकन किंकिन नूपुर धुनि सुनि।</a:t>
            </a:r>
            <a:br>
              <a:rPr lang="mr-IN" dirty="0" smtClean="0"/>
            </a:br>
            <a:r>
              <a:rPr lang="mr-IN" dirty="0" smtClean="0"/>
              <a:t>कहत लखन सन राम हृदय गुनि ॥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5927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mr-IN" b="1" dirty="0" smtClean="0"/>
              <a:t>2. ओज गुण -</a:t>
            </a:r>
          </a:p>
          <a:p>
            <a:r>
              <a:rPr lang="mr-IN" dirty="0" smtClean="0"/>
              <a:t>ओज का शाब्दिक अर्थ है तेज, प्रताप और दीप्ति </a:t>
            </a:r>
          </a:p>
          <a:p>
            <a:r>
              <a:rPr lang="mr-IN" dirty="0" smtClean="0"/>
              <a:t> जिस काव्य को पढने या सुनने से ह्रदय में ओज, उमंग और उत्साह का संचार होता है, उसे ओज गुण प्रधान काव्य कहा जाता हैं ।</a:t>
            </a:r>
            <a:br>
              <a:rPr lang="mr-IN" dirty="0" smtClean="0"/>
            </a:br>
            <a:r>
              <a:rPr lang="mr-IN" dirty="0" smtClean="0"/>
              <a:t>यह गुण मुख्य रूप से वीर, वीभत्स, रौद्र और भयानक रस में पाया जाता है </a:t>
            </a:r>
            <a:r>
              <a:rPr lang="mr-IN" dirty="0" smtClean="0"/>
              <a:t>।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(अ</a:t>
            </a:r>
            <a:r>
              <a:rPr lang="mr-IN" dirty="0" smtClean="0"/>
              <a:t>)  इस प्रकार के काव्य में कठोर संयुक्ताक्षर वाले वर्णों का प्रयोग होता है ।</a:t>
            </a:r>
            <a:br>
              <a:rPr lang="mr-IN" dirty="0" smtClean="0"/>
            </a:br>
            <a:r>
              <a:rPr lang="mr-IN" dirty="0" smtClean="0"/>
              <a:t>(ब)   इसमें संयुक्त वर्ण र के संयोगयुक्त ट, ठ, ड, ढ, ण का प्राचुर्य होता है |</a:t>
            </a:r>
            <a:br>
              <a:rPr lang="mr-IN" dirty="0" smtClean="0"/>
            </a:br>
            <a:r>
              <a:rPr lang="mr-IN" dirty="0" smtClean="0"/>
              <a:t>(स)  समासाधिक्य और कठोर वर्णों की प्रधानता होती है।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r-IN" dirty="0" smtClean="0"/>
              <a:t>उदाहरण 1.</a:t>
            </a:r>
            <a:endParaRPr lang="en-US" dirty="0"/>
          </a:p>
          <a:p>
            <a:pPr>
              <a:buNone/>
            </a:pPr>
            <a:r>
              <a:rPr lang="mr-IN" sz="2800" dirty="0" smtClean="0"/>
              <a:t>बुंदेले हर बोलों के मुख से हमने सुनी कहानी थी                                       </a:t>
            </a:r>
            <a:endParaRPr lang="en-US" sz="2800" dirty="0"/>
          </a:p>
          <a:p>
            <a:pPr>
              <a:buNone/>
            </a:pPr>
            <a:r>
              <a:rPr lang="mr-IN" sz="2800" dirty="0" smtClean="0"/>
              <a:t>खूब लड़ी मर्दानी वह तो झांसी वाली रानी थी ।</a:t>
            </a:r>
            <a:r>
              <a:rPr lang="mr-IN" dirty="0" smtClean="0"/>
              <a:t/>
            </a:r>
            <a:br>
              <a:rPr lang="mr-IN" dirty="0" smtClean="0"/>
            </a:br>
            <a:endParaRPr lang="en-US" dirty="0" smtClean="0"/>
          </a:p>
          <a:p>
            <a:pPr>
              <a:buNone/>
            </a:pPr>
            <a:r>
              <a:rPr lang="mr-IN" dirty="0" smtClean="0"/>
              <a:t>उदाहरण 2.</a:t>
            </a:r>
            <a:br>
              <a:rPr lang="mr-IN" dirty="0" smtClean="0"/>
            </a:br>
            <a:r>
              <a:rPr lang="mr-IN" dirty="0" smtClean="0"/>
              <a:t>    हिमाद्रि तुंग श्रृंग से प्रबुध्द शुध्द भारती ।</a:t>
            </a:r>
            <a:br>
              <a:rPr lang="mr-IN" dirty="0" smtClean="0"/>
            </a:br>
            <a:r>
              <a:rPr lang="mr-IN" dirty="0" smtClean="0"/>
              <a:t>                                       स्वयं प्रभा, समुज्जवला स्वतंत्रता पुकारती ।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153400" cy="55927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mr-IN" b="1" dirty="0" smtClean="0"/>
              <a:t>3. प्रसाद गुण - </a:t>
            </a:r>
          </a:p>
          <a:p>
            <a:r>
              <a:rPr lang="mr-IN" dirty="0" smtClean="0"/>
              <a:t> प्रसाद का शाब्दिकार्थ है - निर्मलता , प्रसन्नता ।</a:t>
            </a:r>
            <a:br>
              <a:rPr lang="mr-IN" dirty="0" smtClean="0"/>
            </a:br>
            <a:r>
              <a:rPr lang="mr-IN" dirty="0" smtClean="0"/>
              <a:t> जिस काव्य को पढ़ने या सुनने से हृदय या मन खिल जाए , हृदयगत शांति का बोध हो, उसे प्रसाद गुण कहते हैं । इस गुण से युक्त काव्य सरल, सुबोध एवं सुग्राह्य होता है । जैसे अग्नि सूखे ईंधन में तत्काल व्याप्त हो जाती है, वैसे ही प्रसाद गुण युक्त रचना भी चित्त में तुरन्त समा जाती है |</a:t>
            </a:r>
            <a:br>
              <a:rPr lang="mr-IN" dirty="0" smtClean="0"/>
            </a:br>
            <a:r>
              <a:rPr lang="mr-IN" dirty="0" smtClean="0"/>
              <a:t>यह सभी रसों में पाया जा सकता है ।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r-IN" sz="3000" dirty="0" smtClean="0"/>
              <a:t>उदाहरण </a:t>
            </a:r>
            <a:r>
              <a:rPr lang="mr-IN" sz="3000" dirty="0" smtClean="0"/>
              <a:t>2. </a:t>
            </a:r>
            <a:endParaRPr lang="en-US" sz="3000" dirty="0" smtClean="0"/>
          </a:p>
          <a:p>
            <a:r>
              <a:rPr lang="mr-IN" sz="3000" dirty="0" smtClean="0"/>
              <a:t> </a:t>
            </a:r>
            <a:r>
              <a:rPr lang="mr-IN" dirty="0" smtClean="0"/>
              <a:t>हे प्रभो ज्ञान दाता ! </a:t>
            </a:r>
            <a:endParaRPr lang="en-US" dirty="0" smtClean="0"/>
          </a:p>
          <a:p>
            <a:r>
              <a:rPr lang="mr-IN" dirty="0" smtClean="0"/>
              <a:t>ज्ञान </a:t>
            </a:r>
            <a:r>
              <a:rPr lang="mr-IN" dirty="0" smtClean="0"/>
              <a:t>हमको दीजिए </a:t>
            </a:r>
            <a:r>
              <a:rPr lang="mr-IN" dirty="0" smtClean="0"/>
              <a:t>।</a:t>
            </a:r>
            <a:endParaRPr lang="en-US" smtClean="0"/>
          </a:p>
          <a:p>
            <a:r>
              <a:rPr lang="mr-IN" smtClean="0"/>
              <a:t>शीघ्र </a:t>
            </a:r>
            <a:r>
              <a:rPr lang="mr-IN" dirty="0" smtClean="0"/>
              <a:t>सारे दुर्गुणों को दूर हमसे कीजिए ।</a:t>
            </a:r>
            <a:br>
              <a:rPr lang="mr-IN" dirty="0" smtClean="0"/>
            </a:br>
            <a:r>
              <a:rPr lang="mr-IN" dirty="0" smtClean="0"/>
              <a:t>उदाहरण 3.</a:t>
            </a:r>
            <a:br>
              <a:rPr lang="mr-IN" dirty="0" smtClean="0"/>
            </a:br>
            <a:r>
              <a:rPr lang="mr-IN" sz="3600" dirty="0" smtClean="0"/>
              <a:t>विस्तृत नभ का कोई कोना, </a:t>
            </a:r>
            <a:endParaRPr lang="en-US" sz="3600" dirty="0" smtClean="0"/>
          </a:p>
          <a:p>
            <a:r>
              <a:rPr lang="mr-IN" sz="3600" dirty="0" smtClean="0"/>
              <a:t>मेरा </a:t>
            </a:r>
            <a:r>
              <a:rPr lang="mr-IN" sz="3600" dirty="0" smtClean="0"/>
              <a:t>न कभी अपना होना |</a:t>
            </a:r>
            <a:br>
              <a:rPr lang="mr-IN" sz="3600" dirty="0" smtClean="0"/>
            </a:br>
            <a:r>
              <a:rPr lang="mr-IN" sz="3600" dirty="0" smtClean="0"/>
              <a:t>परिचय इतना इतिहास यही , </a:t>
            </a:r>
            <a:endParaRPr lang="en-US" sz="3600" dirty="0" smtClean="0"/>
          </a:p>
          <a:p>
            <a:r>
              <a:rPr lang="mr-IN" sz="3600" dirty="0" smtClean="0"/>
              <a:t>उमड़ी </a:t>
            </a:r>
            <a:r>
              <a:rPr lang="mr-IN" sz="3600" dirty="0" smtClean="0"/>
              <a:t>कल थी मिट आज चली ||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media1.picsearch.com/is?TUGECIwaHFeGQCGjFzgKg5ulpQOof2tcQn1Xocygs2g&amp;height=28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609600"/>
            <a:ext cx="8534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108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काव्य-गुण(kavya-Gun)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काव्य-गुण(kavya-Gun)</dc:title>
  <dc:creator>dell</dc:creator>
  <cp:lastModifiedBy>dell</cp:lastModifiedBy>
  <cp:revision>5</cp:revision>
  <dcterms:created xsi:type="dcterms:W3CDTF">2018-10-21T06:19:54Z</dcterms:created>
  <dcterms:modified xsi:type="dcterms:W3CDTF">2018-10-22T03:51:40Z</dcterms:modified>
</cp:coreProperties>
</file>