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1" r:id="rId2"/>
    <p:sldId id="258" r:id="rId3"/>
    <p:sldId id="263" r:id="rId4"/>
    <p:sldId id="264" r:id="rId5"/>
    <p:sldId id="265" r:id="rId6"/>
    <p:sldId id="266" r:id="rId7"/>
    <p:sldId id="267" r:id="rId8"/>
    <p:sldId id="268" r:id="rId9"/>
    <p:sldId id="269" r:id="rId10"/>
    <p:sldId id="270" r:id="rId11"/>
    <p:sldId id="27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718" autoAdjust="0"/>
  </p:normalViewPr>
  <p:slideViewPr>
    <p:cSldViewPr>
      <p:cViewPr varScale="1">
        <p:scale>
          <a:sx n="66" d="100"/>
          <a:sy n="66" d="100"/>
        </p:scale>
        <p:origin x="-1422"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C1A077-0191-4FE0-9278-8D8C72A0DA57}" type="datetimeFigureOut">
              <a:rPr lang="en-US" smtClean="0"/>
              <a:pPr/>
              <a:t>12/13/2019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99A83B-DB2E-4772-AF1B-7052F4B2248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B99A83B-DB2E-4772-AF1B-7052F4B2248E}"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05336"/>
            <a:ext cx="8153400" cy="6247864"/>
          </a:xfrm>
          <a:prstGeom prst="rect">
            <a:avLst/>
          </a:prstGeom>
        </p:spPr>
        <p:txBody>
          <a:bodyPr wrap="square">
            <a:spAutoFit/>
          </a:bodyPr>
          <a:lstStyle/>
          <a:p>
            <a:pPr lvl="0" algn="ctr" fontAlgn="base">
              <a:spcBef>
                <a:spcPct val="0"/>
              </a:spcBef>
              <a:spcAft>
                <a:spcPct val="0"/>
              </a:spcAft>
            </a:pPr>
            <a:r>
              <a:rPr lang="en-US" sz="3200" b="1" dirty="0" smtClean="0">
                <a:solidFill>
                  <a:schemeClr val="tx2">
                    <a:lumMod val="75000"/>
                  </a:schemeClr>
                </a:solidFill>
                <a:latin typeface="Andalus" pitchFamily="18" charset="-78"/>
                <a:ea typeface="Franklin Gothic Book" pitchFamily="34" charset="0"/>
                <a:cs typeface="Andalus" pitchFamily="18" charset="-78"/>
              </a:rPr>
              <a:t>B.COM – III SEM – VI</a:t>
            </a:r>
          </a:p>
          <a:p>
            <a:pPr lvl="0" algn="ctr" fontAlgn="base">
              <a:spcBef>
                <a:spcPct val="0"/>
              </a:spcBef>
              <a:spcAft>
                <a:spcPct val="0"/>
              </a:spcAft>
            </a:pPr>
            <a:r>
              <a:rPr lang="en-US" sz="3200" b="1" dirty="0" smtClean="0">
                <a:solidFill>
                  <a:srgbClr val="7030A0"/>
                </a:solidFill>
                <a:latin typeface="Andalus" pitchFamily="18" charset="-78"/>
                <a:cs typeface="Andalus" pitchFamily="18" charset="-78"/>
              </a:rPr>
              <a:t>Modern Management </a:t>
            </a:r>
            <a:r>
              <a:rPr lang="en-US" sz="3200" b="1" dirty="0" smtClean="0">
                <a:solidFill>
                  <a:srgbClr val="7030A0"/>
                </a:solidFill>
                <a:latin typeface="Andalus" pitchFamily="18" charset="-78"/>
                <a:cs typeface="Andalus" pitchFamily="18" charset="-78"/>
              </a:rPr>
              <a:t>Practices - Paper II</a:t>
            </a:r>
            <a:endParaRPr lang="en-US" sz="3200" b="1" dirty="0" smtClean="0">
              <a:latin typeface="Andalus" pitchFamily="18" charset="-78"/>
              <a:ea typeface="Franklin Gothic Book" pitchFamily="34" charset="0"/>
              <a:cs typeface="Andalus" pitchFamily="18" charset="-78"/>
            </a:endParaRPr>
          </a:p>
          <a:p>
            <a:pPr lvl="0" algn="ctr" fontAlgn="base">
              <a:spcBef>
                <a:spcPct val="0"/>
              </a:spcBef>
              <a:spcAft>
                <a:spcPct val="0"/>
              </a:spcAft>
            </a:pPr>
            <a:endParaRPr lang="en-US" sz="4000" b="1" dirty="0" smtClean="0">
              <a:solidFill>
                <a:srgbClr val="FF33CC"/>
              </a:solidFill>
              <a:latin typeface="Andalus" pitchFamily="18" charset="-78"/>
              <a:ea typeface="Franklin Gothic Book" pitchFamily="34" charset="0"/>
              <a:cs typeface="Andalus" pitchFamily="18" charset="-78"/>
            </a:endParaRPr>
          </a:p>
          <a:p>
            <a:pPr lvl="0" algn="ctr" fontAlgn="base">
              <a:spcBef>
                <a:spcPct val="0"/>
              </a:spcBef>
              <a:spcAft>
                <a:spcPct val="0"/>
              </a:spcAft>
            </a:pPr>
            <a:r>
              <a:rPr lang="en-US" sz="4000" b="1" dirty="0" smtClean="0">
                <a:solidFill>
                  <a:srgbClr val="FF33CC"/>
                </a:solidFill>
                <a:latin typeface="Andalus" pitchFamily="18" charset="-78"/>
                <a:ea typeface="Franklin Gothic Book" pitchFamily="34" charset="0"/>
                <a:cs typeface="Andalus" pitchFamily="18" charset="-78"/>
              </a:rPr>
              <a:t>PPT </a:t>
            </a:r>
            <a:r>
              <a:rPr lang="en-US" sz="4000" b="1" dirty="0" smtClean="0">
                <a:solidFill>
                  <a:srgbClr val="FF33CC"/>
                </a:solidFill>
                <a:latin typeface="Andalus" pitchFamily="18" charset="-78"/>
                <a:ea typeface="Franklin Gothic Book" pitchFamily="34" charset="0"/>
                <a:cs typeface="Andalus" pitchFamily="18" charset="-78"/>
              </a:rPr>
              <a:t>on </a:t>
            </a:r>
            <a:r>
              <a:rPr lang="en-US" sz="4000" b="1" dirty="0" smtClean="0">
                <a:solidFill>
                  <a:srgbClr val="FF33CC"/>
                </a:solidFill>
                <a:latin typeface="Andalus" pitchFamily="18" charset="-78"/>
                <a:ea typeface="Franklin Gothic Book" pitchFamily="34" charset="0"/>
                <a:cs typeface="Andalus" pitchFamily="18" charset="-78"/>
              </a:rPr>
              <a:t>Management</a:t>
            </a:r>
            <a:endParaRPr lang="en-US" sz="4000" b="1" dirty="0" smtClean="0">
              <a:solidFill>
                <a:srgbClr val="FF33CC"/>
              </a:solidFill>
              <a:latin typeface="Andalus" pitchFamily="18" charset="-78"/>
              <a:ea typeface="Franklin Gothic Book" pitchFamily="34" charset="0"/>
              <a:cs typeface="Andalus" pitchFamily="18" charset="-78"/>
            </a:endParaRPr>
          </a:p>
          <a:p>
            <a:pPr lvl="0" algn="ctr" fontAlgn="base">
              <a:spcBef>
                <a:spcPct val="0"/>
              </a:spcBef>
              <a:spcAft>
                <a:spcPct val="0"/>
              </a:spcAft>
            </a:pPr>
            <a:endParaRPr lang="en-US" sz="3200" b="1" dirty="0" smtClean="0">
              <a:latin typeface="Andalus" pitchFamily="18" charset="-78"/>
              <a:ea typeface="Franklin Gothic Book" pitchFamily="34" charset="0"/>
              <a:cs typeface="Andalus" pitchFamily="18" charset="-78"/>
            </a:endParaRPr>
          </a:p>
          <a:p>
            <a:pPr lvl="0" algn="ctr" fontAlgn="base">
              <a:spcBef>
                <a:spcPct val="0"/>
              </a:spcBef>
              <a:spcAft>
                <a:spcPct val="0"/>
              </a:spcAft>
            </a:pPr>
            <a:r>
              <a:rPr lang="en-US" sz="3200" b="1" dirty="0" smtClean="0">
                <a:latin typeface="Andalus" pitchFamily="18" charset="-78"/>
                <a:ea typeface="Franklin Gothic Book" pitchFamily="34" charset="0"/>
                <a:cs typeface="Andalus" pitchFamily="18" charset="-78"/>
              </a:rPr>
              <a:t>by</a:t>
            </a:r>
          </a:p>
          <a:p>
            <a:pPr lvl="0" algn="ctr" fontAlgn="base">
              <a:spcBef>
                <a:spcPct val="0"/>
              </a:spcBef>
              <a:spcAft>
                <a:spcPct val="0"/>
              </a:spcAft>
            </a:pPr>
            <a:r>
              <a:rPr lang="en-US" sz="3200" b="1" dirty="0" err="1" smtClean="0">
                <a:solidFill>
                  <a:srgbClr val="7030A0"/>
                </a:solidFill>
                <a:latin typeface="Andalus" pitchFamily="18" charset="-78"/>
                <a:ea typeface="Franklin Gothic Book" pitchFamily="34" charset="0"/>
                <a:cs typeface="Andalus" pitchFamily="18" charset="-78"/>
              </a:rPr>
              <a:t>Kishor</a:t>
            </a:r>
            <a:r>
              <a:rPr lang="en-US" sz="3200" b="1" dirty="0" smtClean="0">
                <a:solidFill>
                  <a:srgbClr val="7030A0"/>
                </a:solidFill>
                <a:latin typeface="Andalus" pitchFamily="18" charset="-78"/>
                <a:ea typeface="Franklin Gothic Book" pitchFamily="34" charset="0"/>
                <a:cs typeface="Andalus" pitchFamily="18" charset="-78"/>
              </a:rPr>
              <a:t> </a:t>
            </a:r>
            <a:r>
              <a:rPr lang="en-US" sz="3200" b="1" dirty="0" err="1" smtClean="0">
                <a:solidFill>
                  <a:srgbClr val="7030A0"/>
                </a:solidFill>
                <a:latin typeface="Andalus" pitchFamily="18" charset="-78"/>
                <a:ea typeface="Franklin Gothic Book" pitchFamily="34" charset="0"/>
                <a:cs typeface="Andalus" pitchFamily="18" charset="-78"/>
              </a:rPr>
              <a:t>Shivaji</a:t>
            </a:r>
            <a:r>
              <a:rPr lang="en-US" sz="3200" b="1" dirty="0" smtClean="0">
                <a:solidFill>
                  <a:srgbClr val="7030A0"/>
                </a:solidFill>
                <a:latin typeface="Andalus" pitchFamily="18" charset="-78"/>
                <a:ea typeface="Franklin Gothic Book" pitchFamily="34" charset="0"/>
                <a:cs typeface="Andalus" pitchFamily="18" charset="-78"/>
              </a:rPr>
              <a:t> </a:t>
            </a:r>
            <a:r>
              <a:rPr lang="en-US" sz="3200" b="1" dirty="0" err="1" smtClean="0">
                <a:solidFill>
                  <a:srgbClr val="7030A0"/>
                </a:solidFill>
                <a:latin typeface="Andalus" pitchFamily="18" charset="-78"/>
                <a:ea typeface="Franklin Gothic Book" pitchFamily="34" charset="0"/>
                <a:cs typeface="Andalus" pitchFamily="18" charset="-78"/>
              </a:rPr>
              <a:t>Gujar</a:t>
            </a:r>
            <a:endParaRPr lang="en-US" sz="3200" b="1" dirty="0" smtClean="0">
              <a:solidFill>
                <a:srgbClr val="7030A0"/>
              </a:solidFill>
              <a:latin typeface="Andalus" pitchFamily="18" charset="-78"/>
              <a:ea typeface="Franklin Gothic Book" pitchFamily="34" charset="0"/>
              <a:cs typeface="Andalus" pitchFamily="18" charset="-78"/>
            </a:endParaRPr>
          </a:p>
          <a:p>
            <a:pPr lvl="0" fontAlgn="base">
              <a:spcBef>
                <a:spcPct val="0"/>
              </a:spcBef>
              <a:spcAft>
                <a:spcPct val="0"/>
              </a:spcAft>
            </a:pPr>
            <a:r>
              <a:rPr lang="en-US" sz="2400" b="1" dirty="0" smtClean="0">
                <a:solidFill>
                  <a:srgbClr val="7030A0"/>
                </a:solidFill>
                <a:latin typeface="Andalus" pitchFamily="18" charset="-78"/>
                <a:cs typeface="Andalus" pitchFamily="18" charset="-78"/>
              </a:rPr>
              <a:t>				</a:t>
            </a:r>
            <a:r>
              <a:rPr lang="en-US" sz="2000" b="1" dirty="0" smtClean="0">
                <a:solidFill>
                  <a:srgbClr val="7030A0"/>
                </a:solidFill>
                <a:latin typeface="Andalus" pitchFamily="18" charset="-78"/>
                <a:cs typeface="Andalus" pitchFamily="18" charset="-78"/>
              </a:rPr>
              <a:t>M.COM. (BUSS. </a:t>
            </a:r>
            <a:r>
              <a:rPr lang="en-US" sz="2000" b="1" dirty="0" err="1" smtClean="0">
                <a:solidFill>
                  <a:srgbClr val="7030A0"/>
                </a:solidFill>
                <a:latin typeface="Andalus" pitchFamily="18" charset="-78"/>
                <a:cs typeface="Andalus" pitchFamily="18" charset="-78"/>
              </a:rPr>
              <a:t>Admn</a:t>
            </a:r>
            <a:r>
              <a:rPr lang="en-US" sz="2000" b="1" dirty="0" smtClean="0">
                <a:solidFill>
                  <a:srgbClr val="7030A0"/>
                </a:solidFill>
                <a:latin typeface="Andalus" pitchFamily="18" charset="-78"/>
                <a:cs typeface="Andalus" pitchFamily="18" charset="-78"/>
              </a:rPr>
              <a:t>. &amp; Adv. A/C)</a:t>
            </a:r>
          </a:p>
          <a:p>
            <a:pPr lvl="0" fontAlgn="base">
              <a:spcBef>
                <a:spcPct val="0"/>
              </a:spcBef>
              <a:spcAft>
                <a:spcPct val="0"/>
              </a:spcAft>
            </a:pPr>
            <a:r>
              <a:rPr lang="en-US" sz="2000" b="1" dirty="0" smtClean="0">
                <a:solidFill>
                  <a:srgbClr val="7030A0"/>
                </a:solidFill>
                <a:latin typeface="Andalus" pitchFamily="18" charset="-78"/>
                <a:cs typeface="Andalus" pitchFamily="18" charset="-78"/>
              </a:rPr>
              <a:t>				M.ED. SET (</a:t>
            </a:r>
            <a:r>
              <a:rPr lang="en-US" sz="2000" b="1" dirty="0" err="1" smtClean="0">
                <a:solidFill>
                  <a:srgbClr val="7030A0"/>
                </a:solidFill>
                <a:latin typeface="Andalus" pitchFamily="18" charset="-78"/>
                <a:cs typeface="Andalus" pitchFamily="18" charset="-78"/>
              </a:rPr>
              <a:t>Edu</a:t>
            </a:r>
            <a:r>
              <a:rPr lang="en-US" sz="2000" b="1" dirty="0" smtClean="0">
                <a:solidFill>
                  <a:srgbClr val="7030A0"/>
                </a:solidFill>
                <a:latin typeface="Andalus" pitchFamily="18" charset="-78"/>
                <a:cs typeface="Andalus" pitchFamily="18" charset="-78"/>
              </a:rPr>
              <a:t>. &amp; Com.) NET. 						GDC&amp;A. DMOA&amp;FA</a:t>
            </a:r>
            <a:endParaRPr lang="en-US" sz="2800" b="1" dirty="0" smtClean="0">
              <a:solidFill>
                <a:srgbClr val="7030A0"/>
              </a:solidFill>
              <a:latin typeface="Andalus" pitchFamily="18" charset="-78"/>
              <a:ea typeface="Franklin Gothic Book" pitchFamily="34" charset="0"/>
              <a:cs typeface="Andalus" pitchFamily="18" charset="-78"/>
            </a:endParaRPr>
          </a:p>
          <a:p>
            <a:pPr lvl="0" algn="ctr" fontAlgn="base">
              <a:spcBef>
                <a:spcPct val="0"/>
              </a:spcBef>
              <a:spcAft>
                <a:spcPct val="0"/>
              </a:spcAft>
            </a:pPr>
            <a:endParaRPr lang="en-US" sz="3200" b="1" dirty="0" smtClean="0">
              <a:latin typeface="Andalus" pitchFamily="18" charset="-78"/>
              <a:ea typeface="Franklin Gothic Book" pitchFamily="34" charset="0"/>
              <a:cs typeface="Andalus" pitchFamily="18" charset="-78"/>
            </a:endParaRPr>
          </a:p>
          <a:p>
            <a:pPr lvl="0" algn="ctr" fontAlgn="base">
              <a:spcBef>
                <a:spcPct val="0"/>
              </a:spcBef>
              <a:spcAft>
                <a:spcPct val="0"/>
              </a:spcAft>
            </a:pPr>
            <a:r>
              <a:rPr lang="en-US" sz="3200" b="1" dirty="0" smtClean="0">
                <a:solidFill>
                  <a:srgbClr val="0070C0"/>
                </a:solidFill>
                <a:latin typeface="Andalus" pitchFamily="18" charset="-78"/>
                <a:ea typeface="Franklin Gothic Book" pitchFamily="34" charset="0"/>
                <a:cs typeface="Andalus" pitchFamily="18" charset="-78"/>
              </a:rPr>
              <a:t>Assistant Professor</a:t>
            </a:r>
          </a:p>
          <a:p>
            <a:pPr lvl="0" algn="ctr" fontAlgn="base">
              <a:spcBef>
                <a:spcPct val="0"/>
              </a:spcBef>
              <a:spcAft>
                <a:spcPct val="0"/>
              </a:spcAft>
            </a:pPr>
            <a:r>
              <a:rPr lang="en-US" sz="3200" b="1" dirty="0" err="1" smtClean="0">
                <a:solidFill>
                  <a:srgbClr val="0070C0"/>
                </a:solidFill>
                <a:latin typeface="Andalus" pitchFamily="18" charset="-78"/>
                <a:ea typeface="Franklin Gothic Book" pitchFamily="34" charset="0"/>
                <a:cs typeface="Andalus" pitchFamily="18" charset="-78"/>
              </a:rPr>
              <a:t>Mahila</a:t>
            </a:r>
            <a:r>
              <a:rPr lang="en-US" sz="3200" b="1" dirty="0" smtClean="0">
                <a:solidFill>
                  <a:srgbClr val="0070C0"/>
                </a:solidFill>
                <a:latin typeface="Andalus" pitchFamily="18" charset="-78"/>
                <a:ea typeface="Franklin Gothic Book" pitchFamily="34" charset="0"/>
                <a:cs typeface="Andalus" pitchFamily="18" charset="-78"/>
              </a:rPr>
              <a:t> </a:t>
            </a:r>
            <a:r>
              <a:rPr lang="en-US" sz="3200" b="1" dirty="0" err="1" smtClean="0">
                <a:solidFill>
                  <a:srgbClr val="0070C0"/>
                </a:solidFill>
                <a:latin typeface="Andalus" pitchFamily="18" charset="-78"/>
                <a:ea typeface="Franklin Gothic Book" pitchFamily="34" charset="0"/>
                <a:cs typeface="Andalus" pitchFamily="18" charset="-78"/>
              </a:rPr>
              <a:t>Mahavidyalay</a:t>
            </a:r>
            <a:r>
              <a:rPr lang="en-US" sz="3200" b="1" dirty="0" smtClean="0">
                <a:solidFill>
                  <a:srgbClr val="0070C0"/>
                </a:solidFill>
                <a:latin typeface="Andalus" pitchFamily="18" charset="-78"/>
                <a:ea typeface="Franklin Gothic Book" pitchFamily="34" charset="0"/>
                <a:cs typeface="Andalus" pitchFamily="18" charset="-78"/>
              </a:rPr>
              <a:t>, </a:t>
            </a:r>
            <a:r>
              <a:rPr lang="en-US" sz="3200" b="1" dirty="0" err="1" smtClean="0">
                <a:solidFill>
                  <a:srgbClr val="0070C0"/>
                </a:solidFill>
                <a:latin typeface="Andalus" pitchFamily="18" charset="-78"/>
                <a:ea typeface="Franklin Gothic Book" pitchFamily="34" charset="0"/>
                <a:cs typeface="Andalus" pitchFamily="18" charset="-78"/>
              </a:rPr>
              <a:t>Karad</a:t>
            </a:r>
            <a:endParaRPr lang="en-US" sz="800" b="1" dirty="0" smtClean="0">
              <a:solidFill>
                <a:srgbClr val="0070C0"/>
              </a:solidFill>
              <a:latin typeface="Andalus" pitchFamily="18" charset="-78"/>
              <a:cs typeface="Andalus" pitchFamily="18"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142999"/>
          </a:xfrm>
        </p:spPr>
        <p:txBody>
          <a:bodyPr/>
          <a:lstStyle/>
          <a:p>
            <a:r>
              <a:rPr lang="mr-IN" dirty="0" smtClean="0"/>
              <a:t>बेंचमार्किंगचे प्रकार</a:t>
            </a:r>
            <a:endParaRPr lang="en-US" dirty="0"/>
          </a:p>
        </p:txBody>
      </p:sp>
      <p:sp>
        <p:nvSpPr>
          <p:cNvPr id="3" name="Subtitle 2"/>
          <p:cNvSpPr>
            <a:spLocks noGrp="1"/>
          </p:cNvSpPr>
          <p:nvPr>
            <p:ph type="subTitle" idx="1"/>
          </p:nvPr>
        </p:nvSpPr>
        <p:spPr>
          <a:xfrm>
            <a:off x="609600" y="1524000"/>
            <a:ext cx="8001000" cy="4876800"/>
          </a:xfrm>
        </p:spPr>
        <p:txBody>
          <a:bodyPr>
            <a:normAutofit fontScale="92500" lnSpcReduction="20000"/>
          </a:bodyPr>
          <a:lstStyle/>
          <a:p>
            <a:pPr marL="514350" indent="-514350" algn="l">
              <a:buAutoNum type="hindiNumPeriod"/>
            </a:pPr>
            <a:r>
              <a:rPr lang="mr-IN" dirty="0" smtClean="0">
                <a:solidFill>
                  <a:schemeClr val="tx1"/>
                </a:solidFill>
              </a:rPr>
              <a:t>प्रक्रिया बेंचमार्किंग</a:t>
            </a:r>
          </a:p>
          <a:p>
            <a:pPr marL="514350" indent="-514350" algn="l">
              <a:buAutoNum type="hindiNumPeriod"/>
            </a:pPr>
            <a:r>
              <a:rPr lang="mr-IN" dirty="0" smtClean="0">
                <a:solidFill>
                  <a:schemeClr val="tx1"/>
                </a:solidFill>
              </a:rPr>
              <a:t>सर्वसाधारण बेंचमार्किंग</a:t>
            </a:r>
          </a:p>
          <a:p>
            <a:pPr marL="514350" indent="-514350" algn="l">
              <a:buAutoNum type="hindiNumPeriod"/>
            </a:pPr>
            <a:r>
              <a:rPr lang="mr-IN" dirty="0" smtClean="0">
                <a:solidFill>
                  <a:schemeClr val="tx1"/>
                </a:solidFill>
              </a:rPr>
              <a:t>वस्तू बेंचमार्किंग</a:t>
            </a:r>
          </a:p>
          <a:p>
            <a:pPr marL="514350" indent="-514350" algn="l">
              <a:buAutoNum type="hindiNumPeriod"/>
            </a:pPr>
            <a:r>
              <a:rPr lang="mr-IN" dirty="0" smtClean="0">
                <a:solidFill>
                  <a:schemeClr val="tx1"/>
                </a:solidFill>
              </a:rPr>
              <a:t>स्पर्धात्मक बेंचमार्किंग</a:t>
            </a:r>
          </a:p>
          <a:p>
            <a:pPr marL="514350" indent="-514350" algn="l">
              <a:buAutoNum type="hindiNumPeriod"/>
            </a:pPr>
            <a:r>
              <a:rPr lang="mr-IN" dirty="0" smtClean="0">
                <a:solidFill>
                  <a:schemeClr val="tx1"/>
                </a:solidFill>
              </a:rPr>
              <a:t>कार्यात्मक बेंचमार्किंग</a:t>
            </a:r>
          </a:p>
          <a:p>
            <a:pPr marL="514350" indent="-514350" algn="l">
              <a:buAutoNum type="hindiNumPeriod"/>
            </a:pPr>
            <a:r>
              <a:rPr lang="mr-IN" dirty="0" smtClean="0">
                <a:solidFill>
                  <a:schemeClr val="tx1"/>
                </a:solidFill>
              </a:rPr>
              <a:t>अंतर्गत बेंचमार्किंग</a:t>
            </a:r>
          </a:p>
          <a:p>
            <a:pPr marL="514350" indent="-514350" algn="l">
              <a:buAutoNum type="hindiNumPeriod"/>
            </a:pPr>
            <a:r>
              <a:rPr lang="mr-IN" dirty="0" smtClean="0">
                <a:solidFill>
                  <a:schemeClr val="tx1"/>
                </a:solidFill>
              </a:rPr>
              <a:t>वित्तीय बेंचमार्किंग</a:t>
            </a:r>
          </a:p>
          <a:p>
            <a:pPr marL="514350" indent="-514350" algn="l">
              <a:buAutoNum type="hindiNumPeriod"/>
            </a:pPr>
            <a:r>
              <a:rPr lang="mr-IN" dirty="0" smtClean="0">
                <a:solidFill>
                  <a:schemeClr val="tx1"/>
                </a:solidFill>
              </a:rPr>
              <a:t>कामगिरी बेंचमार्किंग</a:t>
            </a:r>
          </a:p>
          <a:p>
            <a:pPr marL="514350" indent="-514350" algn="l">
              <a:buAutoNum type="hindiNumPeriod"/>
            </a:pPr>
            <a:r>
              <a:rPr lang="mr-IN" dirty="0" smtClean="0">
                <a:solidFill>
                  <a:schemeClr val="tx1"/>
                </a:solidFill>
              </a:rPr>
              <a:t>व्यूहरचनात्मक बेंचमार्किंग</a:t>
            </a:r>
          </a:p>
          <a:p>
            <a:pPr marL="514350" indent="-514350" algn="l">
              <a:buAutoNum type="hindiNumPeriod"/>
            </a:pPr>
            <a:r>
              <a:rPr lang="mr-IN" dirty="0" smtClean="0">
                <a:solidFill>
                  <a:schemeClr val="tx1"/>
                </a:solidFill>
              </a:rPr>
              <a:t>सहयोगी बेंचमार्किंग</a:t>
            </a:r>
          </a:p>
          <a:p>
            <a:pPr algn="l"/>
            <a:endParaRPr lang="en-US"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2210812"/>
            <a:ext cx="8153400" cy="3046988"/>
          </a:xfrm>
          <a:prstGeom prst="rect">
            <a:avLst/>
          </a:prstGeom>
        </p:spPr>
        <p:txBody>
          <a:bodyPr wrap="square">
            <a:spAutoFit/>
          </a:bodyPr>
          <a:lstStyle/>
          <a:p>
            <a:pPr algn="ctr"/>
            <a:r>
              <a:rPr lang="en-US" sz="9600" b="1" cap="all" dirty="0" smtClean="0">
                <a:ln w="9000" cmpd="sng">
                  <a:solidFill>
                    <a:schemeClr val="accent4">
                      <a:shade val="50000"/>
                      <a:satMod val="120000"/>
                    </a:schemeClr>
                  </a:solidFill>
                  <a:prstDash val="solid"/>
                </a:ln>
                <a:solidFill>
                  <a:srgbClr val="CC00FF"/>
                </a:solidFill>
                <a:effectLst>
                  <a:reflection blurRad="12700" stA="28000" endPos="45000" dist="1000" dir="5400000" sy="-100000" algn="bl" rotWithShape="0"/>
                </a:effectLst>
                <a:latin typeface="Times New Roman" pitchFamily="18" charset="0"/>
                <a:cs typeface="Times New Roman" pitchFamily="18" charset="0"/>
              </a:rPr>
              <a:t>THANK  YOU</a:t>
            </a:r>
            <a:r>
              <a:rPr lang="en-US" sz="9600" b="1" i="1" dirty="0" smtClean="0">
                <a:solidFill>
                  <a:srgbClr val="CC00FF"/>
                </a:solidFill>
                <a:latin typeface="Times New Roman" pitchFamily="18" charset="0"/>
                <a:cs typeface="Times New Roman" pitchFamily="18" charset="0"/>
              </a:rPr>
              <a:t/>
            </a:r>
            <a:br>
              <a:rPr lang="en-US" sz="9600" b="1" i="1" dirty="0" smtClean="0">
                <a:solidFill>
                  <a:srgbClr val="CC00FF"/>
                </a:solidFill>
                <a:latin typeface="Times New Roman" pitchFamily="18" charset="0"/>
                <a:cs typeface="Times New Roman" pitchFamily="18" charset="0"/>
              </a:rPr>
            </a:br>
            <a:endParaRPr lang="en-US" sz="9600" dirty="0">
              <a:solidFill>
                <a:srgbClr val="CC00FF"/>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09600" y="76201"/>
            <a:ext cx="7772400" cy="609599"/>
          </a:xfrm>
        </p:spPr>
        <p:txBody>
          <a:bodyPr>
            <a:noAutofit/>
          </a:bodyPr>
          <a:lstStyle/>
          <a:p>
            <a:r>
              <a:rPr lang="en-US" sz="4000" b="1" dirty="0" smtClean="0">
                <a:latin typeface="Andalus" pitchFamily="18" charset="-78"/>
                <a:cs typeface="Andalus" pitchFamily="18" charset="-78"/>
              </a:rPr>
              <a:t>Syllabus</a:t>
            </a:r>
            <a:endParaRPr lang="en-US" sz="4000" b="1" dirty="0">
              <a:latin typeface="Andalus" pitchFamily="18" charset="-78"/>
              <a:cs typeface="Andalus" pitchFamily="18" charset="-78"/>
            </a:endParaRPr>
          </a:p>
        </p:txBody>
      </p:sp>
      <p:sp>
        <p:nvSpPr>
          <p:cNvPr id="4" name="Subtitle 3"/>
          <p:cNvSpPr>
            <a:spLocks noGrp="1"/>
          </p:cNvSpPr>
          <p:nvPr>
            <p:ph type="subTitle" idx="1"/>
          </p:nvPr>
        </p:nvSpPr>
        <p:spPr>
          <a:xfrm>
            <a:off x="76200" y="685800"/>
            <a:ext cx="8991600" cy="6324600"/>
          </a:xfrm>
        </p:spPr>
        <p:txBody>
          <a:bodyPr>
            <a:noAutofit/>
          </a:bodyPr>
          <a:lstStyle/>
          <a:p>
            <a:r>
              <a:rPr lang="en-US" sz="1800" b="1" u="sng" dirty="0" smtClean="0">
                <a:solidFill>
                  <a:schemeClr val="tx1"/>
                </a:solidFill>
                <a:latin typeface="Andalus" pitchFamily="18" charset="-78"/>
                <a:cs typeface="Andalus" pitchFamily="18" charset="-78"/>
              </a:rPr>
              <a:t>Unit </a:t>
            </a:r>
            <a:r>
              <a:rPr lang="en-US" sz="1800" b="1" u="sng" dirty="0" smtClean="0">
                <a:solidFill>
                  <a:schemeClr val="tx1"/>
                </a:solidFill>
                <a:latin typeface="Andalus" pitchFamily="18" charset="-78"/>
                <a:cs typeface="Andalus" pitchFamily="18" charset="-78"/>
              </a:rPr>
              <a:t>I - Total  </a:t>
            </a:r>
            <a:r>
              <a:rPr lang="en-US" sz="1800" b="1" u="sng" dirty="0" smtClean="0">
                <a:solidFill>
                  <a:schemeClr val="tx1"/>
                </a:solidFill>
                <a:latin typeface="Andalus" pitchFamily="18" charset="-78"/>
                <a:cs typeface="Andalus" pitchFamily="18" charset="-78"/>
              </a:rPr>
              <a:t>Quality Management (TQM)</a:t>
            </a:r>
          </a:p>
          <a:p>
            <a:pPr algn="just"/>
            <a:r>
              <a:rPr lang="en-US" sz="1800" dirty="0" smtClean="0">
                <a:solidFill>
                  <a:schemeClr val="tx1"/>
                </a:solidFill>
                <a:latin typeface="Andalus" pitchFamily="18" charset="-78"/>
                <a:cs typeface="Andalus" pitchFamily="18" charset="-78"/>
              </a:rPr>
              <a:t>Concept of quality, Meaning of TQM, Elements of TQM, Contribution of Deming and </a:t>
            </a:r>
            <a:r>
              <a:rPr lang="en-US" sz="1800" dirty="0" err="1" smtClean="0">
                <a:solidFill>
                  <a:schemeClr val="tx1"/>
                </a:solidFill>
                <a:latin typeface="Andalus" pitchFamily="18" charset="-78"/>
                <a:cs typeface="Andalus" pitchFamily="18" charset="-78"/>
              </a:rPr>
              <a:t>Juran</a:t>
            </a:r>
            <a:r>
              <a:rPr lang="en-US" sz="1800" dirty="0" smtClean="0">
                <a:solidFill>
                  <a:schemeClr val="tx1"/>
                </a:solidFill>
                <a:latin typeface="Andalus" pitchFamily="18" charset="-78"/>
                <a:cs typeface="Andalus" pitchFamily="18" charset="-78"/>
              </a:rPr>
              <a:t>.</a:t>
            </a:r>
          </a:p>
          <a:p>
            <a:endParaRPr lang="en-US" sz="1800" b="1" u="sng" dirty="0" smtClean="0">
              <a:solidFill>
                <a:schemeClr val="tx1"/>
              </a:solidFill>
              <a:latin typeface="Andalus" pitchFamily="18" charset="-78"/>
              <a:cs typeface="Andalus" pitchFamily="18" charset="-78"/>
            </a:endParaRPr>
          </a:p>
          <a:p>
            <a:r>
              <a:rPr lang="en-US" sz="1800" b="1" u="sng" dirty="0" smtClean="0">
                <a:solidFill>
                  <a:schemeClr val="tx1"/>
                </a:solidFill>
                <a:latin typeface="Andalus" pitchFamily="18" charset="-78"/>
                <a:cs typeface="Andalus" pitchFamily="18" charset="-78"/>
              </a:rPr>
              <a:t>Unit II - Quality </a:t>
            </a:r>
            <a:r>
              <a:rPr lang="en-US" sz="1800" b="1" u="sng" dirty="0" smtClean="0">
                <a:solidFill>
                  <a:schemeClr val="tx1"/>
                </a:solidFill>
                <a:latin typeface="Andalus" pitchFamily="18" charset="-78"/>
                <a:cs typeface="Andalus" pitchFamily="18" charset="-78"/>
              </a:rPr>
              <a:t>Standards</a:t>
            </a:r>
          </a:p>
          <a:p>
            <a:pPr algn="just"/>
            <a:r>
              <a:rPr lang="en-US" sz="1800" b="1" dirty="0" smtClean="0">
                <a:solidFill>
                  <a:schemeClr val="tx1"/>
                </a:solidFill>
                <a:latin typeface="Andalus" pitchFamily="18" charset="-78"/>
                <a:cs typeface="Andalus" pitchFamily="18" charset="-78"/>
              </a:rPr>
              <a:t>a) Benchmarking – </a:t>
            </a:r>
            <a:r>
              <a:rPr lang="en-US" sz="1800" dirty="0" smtClean="0">
                <a:solidFill>
                  <a:schemeClr val="tx1"/>
                </a:solidFill>
                <a:latin typeface="Andalus" pitchFamily="18" charset="-78"/>
                <a:cs typeface="Andalus" pitchFamily="18" charset="-78"/>
              </a:rPr>
              <a:t>Concept and Types of Benchmarking, Advantages and Limitations.</a:t>
            </a:r>
          </a:p>
          <a:p>
            <a:pPr algn="just"/>
            <a:r>
              <a:rPr lang="en-US" sz="1800" b="1" dirty="0" smtClean="0">
                <a:solidFill>
                  <a:schemeClr val="tx1"/>
                </a:solidFill>
                <a:latin typeface="Andalus" pitchFamily="18" charset="-78"/>
                <a:cs typeface="Andalus" pitchFamily="18" charset="-78"/>
              </a:rPr>
              <a:t>b) Six Sigma – </a:t>
            </a:r>
            <a:r>
              <a:rPr lang="en-US" sz="1800" dirty="0" smtClean="0">
                <a:solidFill>
                  <a:schemeClr val="tx1"/>
                </a:solidFill>
                <a:latin typeface="Andalus" pitchFamily="18" charset="-78"/>
                <a:cs typeface="Andalus" pitchFamily="18" charset="-78"/>
              </a:rPr>
              <a:t>Meaning, characteristics and importance of Six Sigma, Levels of Six Sigma, Steps in implementing Six Sigma.</a:t>
            </a:r>
          </a:p>
          <a:p>
            <a:pPr algn="just"/>
            <a:r>
              <a:rPr lang="en-US" sz="1800" b="1" dirty="0" smtClean="0">
                <a:solidFill>
                  <a:schemeClr val="tx1"/>
                </a:solidFill>
                <a:latin typeface="Andalus" pitchFamily="18" charset="-78"/>
                <a:cs typeface="Andalus" pitchFamily="18" charset="-78"/>
              </a:rPr>
              <a:t>c) ISO-9000 – </a:t>
            </a:r>
            <a:r>
              <a:rPr lang="en-US" sz="1800" dirty="0" smtClean="0">
                <a:solidFill>
                  <a:schemeClr val="tx1"/>
                </a:solidFill>
                <a:latin typeface="Andalus" pitchFamily="18" charset="-78"/>
                <a:cs typeface="Andalus" pitchFamily="18" charset="-78"/>
              </a:rPr>
              <a:t>Meaning and Importance of ISO quality standards, 20 elements of ISO </a:t>
            </a:r>
            <a:r>
              <a:rPr lang="en-US" sz="1800" dirty="0" smtClean="0">
                <a:solidFill>
                  <a:schemeClr val="tx1"/>
                </a:solidFill>
                <a:latin typeface="Andalus" pitchFamily="18" charset="-78"/>
                <a:cs typeface="Andalus" pitchFamily="18" charset="-78"/>
              </a:rPr>
              <a:t>– 9000</a:t>
            </a:r>
          </a:p>
          <a:p>
            <a:pPr algn="just"/>
            <a:endParaRPr lang="en-US" sz="1800" dirty="0" smtClean="0">
              <a:solidFill>
                <a:schemeClr val="tx1"/>
              </a:solidFill>
              <a:latin typeface="Andalus" pitchFamily="18" charset="-78"/>
              <a:cs typeface="Andalus" pitchFamily="18" charset="-78"/>
            </a:endParaRPr>
          </a:p>
          <a:p>
            <a:r>
              <a:rPr lang="en-US" sz="1800" b="1" u="sng" dirty="0" smtClean="0">
                <a:solidFill>
                  <a:schemeClr val="tx1"/>
                </a:solidFill>
                <a:latin typeface="Andalus" pitchFamily="18" charset="-78"/>
                <a:cs typeface="Andalus" pitchFamily="18" charset="-78"/>
              </a:rPr>
              <a:t>Unit </a:t>
            </a:r>
            <a:r>
              <a:rPr lang="en-US" sz="1800" b="1" u="sng" dirty="0" smtClean="0">
                <a:solidFill>
                  <a:schemeClr val="tx1"/>
                </a:solidFill>
                <a:latin typeface="Andalus" pitchFamily="18" charset="-78"/>
                <a:cs typeface="Andalus" pitchFamily="18" charset="-78"/>
              </a:rPr>
              <a:t>III - Time</a:t>
            </a:r>
            <a:r>
              <a:rPr lang="en-US" sz="1800" b="1" u="sng" dirty="0" smtClean="0">
                <a:solidFill>
                  <a:schemeClr val="tx1"/>
                </a:solidFill>
                <a:latin typeface="Andalus" pitchFamily="18" charset="-78"/>
                <a:cs typeface="Andalus" pitchFamily="18" charset="-78"/>
              </a:rPr>
              <a:t>, Event and Stress Management</a:t>
            </a:r>
          </a:p>
          <a:p>
            <a:pPr marL="514350" indent="-514350" algn="just">
              <a:buAutoNum type="alphaLcParenR"/>
            </a:pPr>
            <a:r>
              <a:rPr lang="en-US" sz="1800" b="1" dirty="0" smtClean="0">
                <a:solidFill>
                  <a:schemeClr val="tx1"/>
                </a:solidFill>
                <a:latin typeface="Andalus" pitchFamily="18" charset="-78"/>
                <a:cs typeface="Andalus" pitchFamily="18" charset="-78"/>
              </a:rPr>
              <a:t>Time Management – </a:t>
            </a:r>
            <a:r>
              <a:rPr lang="en-US" sz="1800" dirty="0" smtClean="0">
                <a:solidFill>
                  <a:schemeClr val="tx1"/>
                </a:solidFill>
                <a:latin typeface="Andalus" pitchFamily="18" charset="-78"/>
                <a:cs typeface="Andalus" pitchFamily="18" charset="-78"/>
              </a:rPr>
              <a:t>Meaning, importance and techniques of Time Management.</a:t>
            </a:r>
          </a:p>
          <a:p>
            <a:pPr marL="514350" indent="-514350" algn="just"/>
            <a:r>
              <a:rPr lang="en-US" sz="1800" b="1" dirty="0" smtClean="0">
                <a:solidFill>
                  <a:schemeClr val="tx1"/>
                </a:solidFill>
                <a:latin typeface="Andalus" pitchFamily="18" charset="-78"/>
                <a:cs typeface="Andalus" pitchFamily="18" charset="-78"/>
              </a:rPr>
              <a:t>b) Event Management – </a:t>
            </a:r>
            <a:r>
              <a:rPr lang="en-US" sz="1800" dirty="0" smtClean="0">
                <a:solidFill>
                  <a:schemeClr val="tx1"/>
                </a:solidFill>
                <a:latin typeface="Andalus" pitchFamily="18" charset="-78"/>
                <a:cs typeface="Andalus" pitchFamily="18" charset="-78"/>
              </a:rPr>
              <a:t>Concept and importance of Event Management, Procedure of Event Management, Types of Events.</a:t>
            </a:r>
          </a:p>
          <a:p>
            <a:pPr marL="514350" indent="-514350" algn="just"/>
            <a:r>
              <a:rPr lang="en-US" sz="1800" b="1" dirty="0" smtClean="0">
                <a:solidFill>
                  <a:schemeClr val="tx1"/>
                </a:solidFill>
                <a:latin typeface="Andalus" pitchFamily="18" charset="-78"/>
                <a:cs typeface="Andalus" pitchFamily="18" charset="-78"/>
              </a:rPr>
              <a:t>c) Stress Management – </a:t>
            </a:r>
            <a:r>
              <a:rPr lang="en-US" sz="1800" dirty="0" smtClean="0">
                <a:solidFill>
                  <a:schemeClr val="tx1"/>
                </a:solidFill>
                <a:latin typeface="Andalus" pitchFamily="18" charset="-78"/>
                <a:cs typeface="Andalus" pitchFamily="18" charset="-78"/>
              </a:rPr>
              <a:t>Meaning of stress, Causes of stress, Effects of stress, Coping strategies for </a:t>
            </a:r>
            <a:r>
              <a:rPr lang="en-US" sz="1800" dirty="0" smtClean="0">
                <a:solidFill>
                  <a:schemeClr val="tx1"/>
                </a:solidFill>
                <a:latin typeface="Andalus" pitchFamily="18" charset="-78"/>
                <a:cs typeface="Andalus" pitchFamily="18" charset="-78"/>
              </a:rPr>
              <a:t>stress</a:t>
            </a:r>
          </a:p>
          <a:p>
            <a:pPr marL="514350" indent="-514350" algn="just"/>
            <a:endParaRPr lang="en-US" sz="700" b="1" dirty="0" smtClean="0">
              <a:solidFill>
                <a:schemeClr val="tx1"/>
              </a:solidFill>
              <a:latin typeface="Andalus" pitchFamily="18" charset="-78"/>
              <a:cs typeface="Andalus" pitchFamily="18" charset="-78"/>
            </a:endParaRPr>
          </a:p>
          <a:p>
            <a:r>
              <a:rPr lang="en-US" sz="1800" b="1" u="sng" dirty="0" smtClean="0">
                <a:solidFill>
                  <a:schemeClr val="tx1"/>
                </a:solidFill>
                <a:latin typeface="Andalus" pitchFamily="18" charset="-78"/>
                <a:cs typeface="Andalus" pitchFamily="18" charset="-78"/>
              </a:rPr>
              <a:t>Unit </a:t>
            </a:r>
            <a:r>
              <a:rPr lang="en-US" sz="1800" b="1" u="sng" dirty="0" smtClean="0">
                <a:solidFill>
                  <a:schemeClr val="tx1"/>
                </a:solidFill>
                <a:latin typeface="Andalus" pitchFamily="18" charset="-78"/>
                <a:cs typeface="Andalus" pitchFamily="18" charset="-78"/>
              </a:rPr>
              <a:t>IV - International </a:t>
            </a:r>
            <a:r>
              <a:rPr lang="en-US" sz="1800" b="1" u="sng" dirty="0" smtClean="0">
                <a:solidFill>
                  <a:schemeClr val="tx1"/>
                </a:solidFill>
                <a:latin typeface="Andalus" pitchFamily="18" charset="-78"/>
                <a:cs typeface="Andalus" pitchFamily="18" charset="-78"/>
              </a:rPr>
              <a:t>Management</a:t>
            </a:r>
          </a:p>
          <a:p>
            <a:pPr algn="just"/>
            <a:r>
              <a:rPr lang="en-US" sz="1800" dirty="0" smtClean="0">
                <a:solidFill>
                  <a:schemeClr val="tx1"/>
                </a:solidFill>
                <a:latin typeface="Andalus" pitchFamily="18" charset="-78"/>
                <a:cs typeface="Andalus" pitchFamily="18" charset="-78"/>
              </a:rPr>
              <a:t>	International </a:t>
            </a:r>
            <a:r>
              <a:rPr lang="en-US" sz="1800" dirty="0" smtClean="0">
                <a:solidFill>
                  <a:schemeClr val="tx1"/>
                </a:solidFill>
                <a:latin typeface="Andalus" pitchFamily="18" charset="-78"/>
                <a:cs typeface="Andalus" pitchFamily="18" charset="-78"/>
              </a:rPr>
              <a:t>Management and Multinational Corporations – Nature and purpose of International Business, Multinational Companies (MNCs)- Advantages and challenges, Japanese Management and Theory ‘Z’ , Role of Global Managers.</a:t>
            </a:r>
          </a:p>
          <a:p>
            <a:pPr marL="514350" indent="-514350" algn="just"/>
            <a:endParaRPr lang="en-US" sz="1800" b="1" dirty="0" smtClean="0">
              <a:solidFill>
                <a:schemeClr val="tx1"/>
              </a:solidFill>
              <a:latin typeface="Andalus" pitchFamily="18" charset="-78"/>
              <a:cs typeface="Andalus" pitchFamily="18" charset="-78"/>
            </a:endParaRPr>
          </a:p>
          <a:p>
            <a:pPr algn="just"/>
            <a:endParaRPr lang="en-US" sz="1800" dirty="0" smtClean="0">
              <a:solidFill>
                <a:schemeClr val="tx1"/>
              </a:solidFill>
              <a:latin typeface="Andalus" pitchFamily="18" charset="-78"/>
              <a:cs typeface="Andalus" pitchFamily="18" charset="-78"/>
            </a:endParaRPr>
          </a:p>
          <a:p>
            <a:pPr algn="just"/>
            <a:endParaRPr lang="en-US" sz="1800" b="1" dirty="0" smtClean="0">
              <a:solidFill>
                <a:schemeClr val="tx1"/>
              </a:solidFill>
              <a:latin typeface="Andalus" pitchFamily="18" charset="-78"/>
              <a:cs typeface="Andalus" pitchFamily="18" charset="-78"/>
            </a:endParaRPr>
          </a:p>
          <a:p>
            <a:pPr algn="just"/>
            <a:endParaRPr lang="en-US" sz="1800" dirty="0" smtClean="0">
              <a:solidFill>
                <a:schemeClr val="tx1"/>
              </a:solidFill>
              <a:latin typeface="Andalus" pitchFamily="18" charset="-78"/>
              <a:cs typeface="Andalus" pitchFamily="18" charset="-78"/>
            </a:endParaRPr>
          </a:p>
          <a:p>
            <a:pPr algn="just"/>
            <a:endParaRPr lang="en-US" sz="1800" dirty="0" smtClean="0">
              <a:solidFill>
                <a:schemeClr val="tx1"/>
              </a:solidFill>
              <a:latin typeface="Andalus" pitchFamily="18" charset="-78"/>
              <a:cs typeface="Andalus" pitchFamily="18" charset="-78"/>
            </a:endParaRPr>
          </a:p>
          <a:p>
            <a:pPr algn="just"/>
            <a:endParaRPr lang="en-US" sz="1800" dirty="0">
              <a:solidFill>
                <a:schemeClr val="tx1"/>
              </a:solidFill>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838200"/>
            <a:ext cx="8305800" cy="5486400"/>
          </a:xfrm>
        </p:spPr>
        <p:txBody>
          <a:bodyPr>
            <a:normAutofit fontScale="90000"/>
          </a:bodyPr>
          <a:lstStyle/>
          <a:p>
            <a:pPr algn="just"/>
            <a:r>
              <a:rPr lang="en-US" dirty="0" smtClean="0"/>
              <a:t/>
            </a:r>
            <a:br>
              <a:rPr lang="en-US" dirty="0" smtClean="0"/>
            </a:br>
            <a:r>
              <a:rPr lang="mr-IN" dirty="0" smtClean="0"/>
              <a:t>१. संपूर्ण गुणवत्ता व्यवस्थापन</a:t>
            </a:r>
            <a:r>
              <a:rPr lang="en-US" dirty="0" smtClean="0"/>
              <a:t/>
            </a:r>
            <a:br>
              <a:rPr lang="en-US" dirty="0" smtClean="0"/>
            </a:br>
            <a:r>
              <a:rPr lang="en-US" dirty="0" smtClean="0"/>
              <a:t/>
            </a:r>
            <a:br>
              <a:rPr lang="en-US" dirty="0" smtClean="0"/>
            </a:br>
            <a:r>
              <a:rPr lang="mr-IN" dirty="0" smtClean="0"/>
              <a:t>व्याख्या</a:t>
            </a:r>
            <a:r>
              <a:rPr lang="mr-IN" dirty="0" smtClean="0"/>
              <a:t>:-</a:t>
            </a:r>
            <a:br>
              <a:rPr lang="mr-IN" dirty="0" smtClean="0"/>
            </a:br>
            <a:r>
              <a:rPr lang="mr-IN" dirty="0" smtClean="0"/>
              <a:t>संपूर्ण गुणवत्ता व्यवस्थापन हे व्यवसाय व्यवस्थापनाचे तत्वज्ञान होय, जे ग्राहकांना गरज व व्यवसाय उद्दिष्टे यांचे अतूट संबंध असल्याने मान्य करते. उद्योग व वाणिज्य अशा दोन्ही क्षेत्रात ते योग्य आहे.</a:t>
            </a:r>
            <a:br>
              <a:rPr lang="mr-IN" dirty="0" smtClean="0"/>
            </a:br>
            <a:endParaRPr lang="en-US" dirty="0"/>
          </a:p>
        </p:txBody>
      </p:sp>
      <p:sp>
        <p:nvSpPr>
          <p:cNvPr id="3" name="Subtitle 2"/>
          <p:cNvSpPr>
            <a:spLocks noGrp="1"/>
          </p:cNvSpPr>
          <p:nvPr>
            <p:ph type="subTitle" idx="1"/>
          </p:nvPr>
        </p:nvSpPr>
        <p:spPr/>
        <p:txBody>
          <a:bodyPr/>
          <a:lstStyle/>
          <a:p>
            <a:r>
              <a:rPr lang="mr-IN" dirty="0" smtClean="0"/>
              <a:t>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1981199"/>
          </a:xfrm>
        </p:spPr>
        <p:txBody>
          <a:bodyPr/>
          <a:lstStyle/>
          <a:p>
            <a:r>
              <a:rPr lang="mr-IN" dirty="0" smtClean="0"/>
              <a:t>संपूर्ण गुणवत्ता व्यवस्थापनाची मुलतत्वे</a:t>
            </a:r>
            <a:endParaRPr lang="en-US" dirty="0"/>
          </a:p>
        </p:txBody>
      </p:sp>
      <p:sp>
        <p:nvSpPr>
          <p:cNvPr id="3" name="Subtitle 2"/>
          <p:cNvSpPr>
            <a:spLocks noGrp="1"/>
          </p:cNvSpPr>
          <p:nvPr>
            <p:ph type="subTitle" idx="1"/>
          </p:nvPr>
        </p:nvSpPr>
        <p:spPr>
          <a:xfrm>
            <a:off x="762000" y="2438400"/>
            <a:ext cx="7696200" cy="3962400"/>
          </a:xfrm>
        </p:spPr>
        <p:txBody>
          <a:bodyPr>
            <a:normAutofit fontScale="77500" lnSpcReduction="20000"/>
          </a:bodyPr>
          <a:lstStyle/>
          <a:p>
            <a:pPr marL="514350" indent="-514350" algn="l">
              <a:buAutoNum type="hindiNumPeriod"/>
            </a:pPr>
            <a:r>
              <a:rPr lang="mr-IN" dirty="0" smtClean="0">
                <a:solidFill>
                  <a:schemeClr val="tx1"/>
                </a:solidFill>
              </a:rPr>
              <a:t>जीवनध्येय व उद्दिष्टे संदेशवहन</a:t>
            </a:r>
          </a:p>
          <a:p>
            <a:pPr marL="514350" indent="-514350" algn="l">
              <a:buAutoNum type="hindiNumPeriod"/>
            </a:pPr>
            <a:r>
              <a:rPr lang="mr-IN" dirty="0" smtClean="0">
                <a:solidFill>
                  <a:schemeClr val="tx1"/>
                </a:solidFill>
              </a:rPr>
              <a:t>सुधार संधीचा शोध</a:t>
            </a:r>
          </a:p>
          <a:p>
            <a:pPr marL="514350" indent="-514350" algn="l">
              <a:buAutoNum type="hindiNumPeriod"/>
            </a:pPr>
            <a:r>
              <a:rPr lang="mr-IN" dirty="0" smtClean="0">
                <a:solidFill>
                  <a:schemeClr val="tx1"/>
                </a:solidFill>
              </a:rPr>
              <a:t>बदलांची अंमलबजावणी</a:t>
            </a:r>
          </a:p>
          <a:p>
            <a:pPr marL="514350" indent="-514350" algn="l">
              <a:buAutoNum type="hindiNumPeriod"/>
            </a:pPr>
            <a:r>
              <a:rPr lang="mr-IN" dirty="0" smtClean="0">
                <a:solidFill>
                  <a:schemeClr val="tx1"/>
                </a:solidFill>
              </a:rPr>
              <a:t>कामगिरीचे मूल्यमापन</a:t>
            </a:r>
          </a:p>
          <a:p>
            <a:pPr marL="514350" indent="-514350" algn="l">
              <a:buAutoNum type="hindiNumPeriod"/>
            </a:pPr>
            <a:r>
              <a:rPr lang="mr-IN" dirty="0" smtClean="0">
                <a:solidFill>
                  <a:schemeClr val="tx1"/>
                </a:solidFill>
              </a:rPr>
              <a:t>संपूर्ण सहभाग</a:t>
            </a:r>
          </a:p>
          <a:p>
            <a:pPr marL="514350" indent="-514350" algn="l">
              <a:buAutoNum type="hindiNumPeriod"/>
            </a:pPr>
            <a:r>
              <a:rPr lang="mr-IN" dirty="0" smtClean="0">
                <a:solidFill>
                  <a:schemeClr val="tx1"/>
                </a:solidFill>
              </a:rPr>
              <a:t>व्यवस्थापन वचनबद्धता</a:t>
            </a:r>
          </a:p>
          <a:p>
            <a:pPr marL="514350" indent="-514350" algn="l">
              <a:buAutoNum type="hindiNumPeriod"/>
            </a:pPr>
            <a:r>
              <a:rPr lang="mr-IN" dirty="0" smtClean="0">
                <a:solidFill>
                  <a:schemeClr val="tx1"/>
                </a:solidFill>
              </a:rPr>
              <a:t>ग्राहक अभिमुखता</a:t>
            </a:r>
          </a:p>
          <a:p>
            <a:pPr marL="514350" indent="-514350" algn="l">
              <a:buAutoNum type="hindiNumPeriod"/>
            </a:pPr>
            <a:r>
              <a:rPr lang="mr-IN" dirty="0" smtClean="0">
                <a:solidFill>
                  <a:schemeClr val="tx1"/>
                </a:solidFill>
              </a:rPr>
              <a:t>संपूर्ण गुणवत्ता कार्यक्रमात समन्वय</a:t>
            </a:r>
          </a:p>
          <a:p>
            <a:pPr marL="514350" indent="-514350" algn="l">
              <a:buAutoNum type="hindiNumPeriod"/>
            </a:pPr>
            <a:r>
              <a:rPr lang="mr-IN" dirty="0" smtClean="0">
                <a:solidFill>
                  <a:schemeClr val="tx1"/>
                </a:solidFill>
              </a:rPr>
              <a:t>सांख्यिकीय गुण नियंत्रण</a:t>
            </a:r>
          </a:p>
          <a:p>
            <a:pPr marL="514350" indent="-514350" algn="l">
              <a:buAutoNum type="hindiNumPeriod"/>
            </a:pPr>
            <a:r>
              <a:rPr lang="mr-IN" dirty="0" smtClean="0">
                <a:solidFill>
                  <a:schemeClr val="tx1"/>
                </a:solidFill>
              </a:rPr>
              <a:t>प्रश्न सोडवणूक प्रक्रिया</a:t>
            </a:r>
            <a:endParaRPr lang="en-US"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1447799"/>
          </a:xfrm>
        </p:spPr>
        <p:txBody>
          <a:bodyPr/>
          <a:lstStyle/>
          <a:p>
            <a:r>
              <a:rPr lang="mr-IN" dirty="0" smtClean="0"/>
              <a:t>डॉ. डब्लू. एडवर्डस डेमिंग</a:t>
            </a:r>
            <a:endParaRPr lang="en-US" dirty="0"/>
          </a:p>
        </p:txBody>
      </p:sp>
      <p:sp>
        <p:nvSpPr>
          <p:cNvPr id="3" name="Subtitle 2"/>
          <p:cNvSpPr>
            <a:spLocks noGrp="1"/>
          </p:cNvSpPr>
          <p:nvPr>
            <p:ph type="subTitle" idx="1"/>
          </p:nvPr>
        </p:nvSpPr>
        <p:spPr>
          <a:xfrm>
            <a:off x="914400" y="2667000"/>
            <a:ext cx="6858000" cy="3276600"/>
          </a:xfrm>
        </p:spPr>
        <p:txBody>
          <a:bodyPr/>
          <a:lstStyle/>
          <a:p>
            <a:pPr marL="514350" indent="-514350" algn="l">
              <a:buAutoNum type="hindiAlphaPeriod"/>
            </a:pPr>
            <a:r>
              <a:rPr lang="mr-IN" dirty="0" smtClean="0">
                <a:solidFill>
                  <a:schemeClr val="tx1"/>
                </a:solidFill>
              </a:rPr>
              <a:t>डेमिंग चक्र</a:t>
            </a:r>
          </a:p>
          <a:p>
            <a:pPr marL="514350" indent="-514350" algn="l"/>
            <a:r>
              <a:rPr lang="mr-IN" dirty="0" smtClean="0">
                <a:solidFill>
                  <a:schemeClr val="tx1"/>
                </a:solidFill>
              </a:rPr>
              <a:t>ब. साखळी प्रतिक्रियेचा परिणाम</a:t>
            </a:r>
          </a:p>
          <a:p>
            <a:pPr marL="514350" indent="-514350" algn="l"/>
            <a:r>
              <a:rPr lang="mr-IN" dirty="0" smtClean="0">
                <a:solidFill>
                  <a:schemeClr val="tx1"/>
                </a:solidFill>
              </a:rPr>
              <a:t>क. डेमिंगचे चौदा मुद्दे</a:t>
            </a:r>
            <a:endParaRPr lang="en-US"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295399"/>
          </a:xfrm>
        </p:spPr>
        <p:txBody>
          <a:bodyPr/>
          <a:lstStyle/>
          <a:p>
            <a:r>
              <a:rPr lang="mr-IN" dirty="0" smtClean="0"/>
              <a:t>जोसेफ जुरान</a:t>
            </a:r>
            <a:endParaRPr lang="en-US" dirty="0"/>
          </a:p>
        </p:txBody>
      </p:sp>
      <p:sp>
        <p:nvSpPr>
          <p:cNvPr id="3" name="Subtitle 2"/>
          <p:cNvSpPr>
            <a:spLocks noGrp="1"/>
          </p:cNvSpPr>
          <p:nvPr>
            <p:ph type="subTitle" idx="1"/>
          </p:nvPr>
        </p:nvSpPr>
        <p:spPr>
          <a:xfrm>
            <a:off x="1143000" y="2057400"/>
            <a:ext cx="6629400" cy="3810000"/>
          </a:xfrm>
        </p:spPr>
        <p:txBody>
          <a:bodyPr>
            <a:normAutofit/>
          </a:bodyPr>
          <a:lstStyle/>
          <a:p>
            <a:pPr marL="514350" indent="-514350" algn="l">
              <a:buAutoNum type="hindiAlphaPeriod"/>
            </a:pPr>
            <a:r>
              <a:rPr lang="mr-IN" dirty="0" smtClean="0">
                <a:solidFill>
                  <a:schemeClr val="tx1"/>
                </a:solidFill>
              </a:rPr>
              <a:t>गुणवत्ता त्रिसूत्री</a:t>
            </a:r>
          </a:p>
          <a:p>
            <a:pPr marL="514350" indent="-514350" algn="l"/>
            <a:r>
              <a:rPr lang="mr-IN" dirty="0" smtClean="0">
                <a:solidFill>
                  <a:schemeClr val="tx1"/>
                </a:solidFill>
              </a:rPr>
              <a:t>ब. गुणवत्ता सुधारणेचे दहा टप्पे</a:t>
            </a:r>
          </a:p>
          <a:p>
            <a:pPr marL="514350" indent="-514350" algn="l"/>
            <a:r>
              <a:rPr lang="mr-IN" dirty="0" smtClean="0">
                <a:solidFill>
                  <a:schemeClr val="tx1"/>
                </a:solidFill>
              </a:rPr>
              <a:t>क. कंपनीभर गुणवत्ता व्यवस्थापन संकल्पना</a:t>
            </a:r>
          </a:p>
          <a:p>
            <a:pPr marL="514350" indent="-514350" algn="l"/>
            <a:endParaRPr lang="mr-IN" dirty="0" smtClean="0"/>
          </a:p>
          <a:p>
            <a:pPr marL="514350" indent="-514350" algn="l"/>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066800"/>
          </a:xfrm>
        </p:spPr>
        <p:txBody>
          <a:bodyPr/>
          <a:lstStyle/>
          <a:p>
            <a:r>
              <a:rPr lang="mr-IN" dirty="0" smtClean="0"/>
              <a:t>२.अ.बेंचमार्किंग  </a:t>
            </a:r>
            <a:endParaRPr lang="en-US" dirty="0"/>
          </a:p>
        </p:txBody>
      </p:sp>
      <p:sp>
        <p:nvSpPr>
          <p:cNvPr id="3" name="Subtitle 2"/>
          <p:cNvSpPr>
            <a:spLocks noGrp="1"/>
          </p:cNvSpPr>
          <p:nvPr>
            <p:ph type="subTitle" idx="1"/>
          </p:nvPr>
        </p:nvSpPr>
        <p:spPr>
          <a:xfrm>
            <a:off x="762000" y="1447800"/>
            <a:ext cx="7620000" cy="4191000"/>
          </a:xfrm>
        </p:spPr>
        <p:txBody>
          <a:bodyPr/>
          <a:lstStyle/>
          <a:p>
            <a:pPr algn="l"/>
            <a:r>
              <a:rPr lang="mr-IN" dirty="0" smtClean="0">
                <a:solidFill>
                  <a:schemeClr val="tx1"/>
                </a:solidFill>
              </a:rPr>
              <a:t>संघटनात्मक प्रक्रियेतील विभिन्न घटकांची व क्रियांची गुणवत्ता उंचावण्यासाठी, सर्वोत्कृष्ट व्यवहार पद्धती अंगीकार करता यावी म्हणून दुसऱ्या त्याच प्रकारच्या संस्थेतील सर्वोत्कृष्ट व्यवहार पद्धती नजरेसमोर ठेवून त्याची आपल्या संस्थेतील व्यवहार पद्धतीशी तुलनात्मक मूल्यमापन करण्याची प्रक्रिया म्हणजे बेंचमार्किंग होय.</a:t>
            </a:r>
          </a:p>
          <a:p>
            <a:pPr algn="l"/>
            <a:endParaRPr lang="en-US"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142999"/>
          </a:xfrm>
        </p:spPr>
        <p:txBody>
          <a:bodyPr/>
          <a:lstStyle/>
          <a:p>
            <a:r>
              <a:rPr lang="mr-IN" dirty="0" smtClean="0"/>
              <a:t>बेंचमार्किंगचे प्रकार</a:t>
            </a:r>
            <a:endParaRPr lang="en-US" dirty="0"/>
          </a:p>
        </p:txBody>
      </p:sp>
      <p:sp>
        <p:nvSpPr>
          <p:cNvPr id="3" name="Subtitle 2"/>
          <p:cNvSpPr>
            <a:spLocks noGrp="1"/>
          </p:cNvSpPr>
          <p:nvPr>
            <p:ph type="subTitle" idx="1"/>
          </p:nvPr>
        </p:nvSpPr>
        <p:spPr>
          <a:xfrm>
            <a:off x="609600" y="1524000"/>
            <a:ext cx="8001000" cy="4876800"/>
          </a:xfrm>
        </p:spPr>
        <p:txBody>
          <a:bodyPr>
            <a:normAutofit fontScale="92500" lnSpcReduction="20000"/>
          </a:bodyPr>
          <a:lstStyle/>
          <a:p>
            <a:pPr marL="514350" indent="-514350" algn="l">
              <a:buAutoNum type="hindiNumPeriod"/>
            </a:pPr>
            <a:r>
              <a:rPr lang="mr-IN" dirty="0" smtClean="0">
                <a:solidFill>
                  <a:schemeClr val="tx1"/>
                </a:solidFill>
              </a:rPr>
              <a:t>प्रक्रिया बेंचमार्किंग</a:t>
            </a:r>
          </a:p>
          <a:p>
            <a:pPr marL="514350" indent="-514350" algn="l">
              <a:buAutoNum type="hindiNumPeriod"/>
            </a:pPr>
            <a:r>
              <a:rPr lang="mr-IN" dirty="0" smtClean="0">
                <a:solidFill>
                  <a:schemeClr val="tx1"/>
                </a:solidFill>
              </a:rPr>
              <a:t>सर्वसाधारण बेंचमार्किंग</a:t>
            </a:r>
          </a:p>
          <a:p>
            <a:pPr marL="514350" indent="-514350" algn="l">
              <a:buAutoNum type="hindiNumPeriod"/>
            </a:pPr>
            <a:r>
              <a:rPr lang="mr-IN" dirty="0" smtClean="0">
                <a:solidFill>
                  <a:schemeClr val="tx1"/>
                </a:solidFill>
              </a:rPr>
              <a:t>वस्तू बेंचमार्किंग</a:t>
            </a:r>
          </a:p>
          <a:p>
            <a:pPr marL="514350" indent="-514350" algn="l">
              <a:buAutoNum type="hindiNumPeriod"/>
            </a:pPr>
            <a:r>
              <a:rPr lang="mr-IN" dirty="0" smtClean="0">
                <a:solidFill>
                  <a:schemeClr val="tx1"/>
                </a:solidFill>
              </a:rPr>
              <a:t>स्पर्धात्मक बेंचमार्किंग</a:t>
            </a:r>
          </a:p>
          <a:p>
            <a:pPr marL="514350" indent="-514350" algn="l">
              <a:buAutoNum type="hindiNumPeriod"/>
            </a:pPr>
            <a:r>
              <a:rPr lang="mr-IN" dirty="0" smtClean="0">
                <a:solidFill>
                  <a:schemeClr val="tx1"/>
                </a:solidFill>
              </a:rPr>
              <a:t>कार्यात्मक बेंचमार्किंग</a:t>
            </a:r>
          </a:p>
          <a:p>
            <a:pPr marL="514350" indent="-514350" algn="l">
              <a:buAutoNum type="hindiNumPeriod"/>
            </a:pPr>
            <a:r>
              <a:rPr lang="mr-IN" dirty="0" smtClean="0">
                <a:solidFill>
                  <a:schemeClr val="tx1"/>
                </a:solidFill>
              </a:rPr>
              <a:t>अंतर्गत बेंचमार्किंग</a:t>
            </a:r>
          </a:p>
          <a:p>
            <a:pPr marL="514350" indent="-514350" algn="l">
              <a:buAutoNum type="hindiNumPeriod"/>
            </a:pPr>
            <a:r>
              <a:rPr lang="mr-IN" dirty="0" smtClean="0">
                <a:solidFill>
                  <a:schemeClr val="tx1"/>
                </a:solidFill>
              </a:rPr>
              <a:t>वित्तीय बेंचमार्किंग</a:t>
            </a:r>
          </a:p>
          <a:p>
            <a:pPr marL="514350" indent="-514350" algn="l">
              <a:buAutoNum type="hindiNumPeriod"/>
            </a:pPr>
            <a:r>
              <a:rPr lang="mr-IN" dirty="0" smtClean="0">
                <a:solidFill>
                  <a:schemeClr val="tx1"/>
                </a:solidFill>
              </a:rPr>
              <a:t>कामगिरी बेंचमार्किंग</a:t>
            </a:r>
          </a:p>
          <a:p>
            <a:pPr marL="514350" indent="-514350" algn="l">
              <a:buAutoNum type="hindiNumPeriod"/>
            </a:pPr>
            <a:r>
              <a:rPr lang="mr-IN" dirty="0" smtClean="0">
                <a:solidFill>
                  <a:schemeClr val="tx1"/>
                </a:solidFill>
              </a:rPr>
              <a:t>व्यूहरचनात्मक बेंचमार्किंग</a:t>
            </a:r>
          </a:p>
          <a:p>
            <a:pPr marL="514350" indent="-514350" algn="l">
              <a:buAutoNum type="hindiNumPeriod"/>
            </a:pPr>
            <a:r>
              <a:rPr lang="mr-IN" dirty="0" smtClean="0">
                <a:solidFill>
                  <a:schemeClr val="tx1"/>
                </a:solidFill>
              </a:rPr>
              <a:t>सहयोगी बेंचमार्किंग</a:t>
            </a:r>
          </a:p>
          <a:p>
            <a:pPr algn="l"/>
            <a:endParaRPr lang="en-US"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142999"/>
          </a:xfrm>
        </p:spPr>
        <p:txBody>
          <a:bodyPr/>
          <a:lstStyle/>
          <a:p>
            <a:r>
              <a:rPr lang="mr-IN" dirty="0" smtClean="0"/>
              <a:t>बेंचमार्किंगचे फायदे</a:t>
            </a:r>
            <a:endParaRPr lang="en-US" dirty="0"/>
          </a:p>
        </p:txBody>
      </p:sp>
      <p:sp>
        <p:nvSpPr>
          <p:cNvPr id="3" name="Subtitle 2"/>
          <p:cNvSpPr>
            <a:spLocks noGrp="1"/>
          </p:cNvSpPr>
          <p:nvPr>
            <p:ph type="subTitle" idx="1"/>
          </p:nvPr>
        </p:nvSpPr>
        <p:spPr>
          <a:xfrm>
            <a:off x="609600" y="1524000"/>
            <a:ext cx="8001000" cy="4876800"/>
          </a:xfrm>
        </p:spPr>
        <p:txBody>
          <a:bodyPr>
            <a:normAutofit/>
          </a:bodyPr>
          <a:lstStyle/>
          <a:p>
            <a:pPr marL="514350" indent="-514350" algn="l">
              <a:buAutoNum type="hindiNumPeriod"/>
            </a:pPr>
            <a:r>
              <a:rPr lang="mr-IN" dirty="0" smtClean="0">
                <a:solidFill>
                  <a:schemeClr val="tx1"/>
                </a:solidFill>
              </a:rPr>
              <a:t>कामगिरीच्या दर्जामध्ये सुधारणा </a:t>
            </a:r>
          </a:p>
          <a:p>
            <a:pPr marL="514350" indent="-514350" algn="l">
              <a:buAutoNum type="hindiNumPeriod"/>
            </a:pPr>
            <a:r>
              <a:rPr lang="mr-IN" dirty="0" smtClean="0">
                <a:solidFill>
                  <a:schemeClr val="tx1"/>
                </a:solidFill>
              </a:rPr>
              <a:t>व्यावसायीकरण</a:t>
            </a:r>
          </a:p>
          <a:p>
            <a:pPr marL="514350" indent="-514350" algn="l">
              <a:buAutoNum type="hindiNumPeriod"/>
            </a:pPr>
            <a:r>
              <a:rPr lang="mr-IN" smtClean="0">
                <a:solidFill>
                  <a:schemeClr val="tx1"/>
                </a:solidFill>
              </a:rPr>
              <a:t>कार्यात्मक बेंचमर्किंग</a:t>
            </a:r>
            <a:endParaRPr lang="mr-IN" dirty="0" smtClean="0">
              <a:solidFill>
                <a:schemeClr val="tx1"/>
              </a:solidFill>
            </a:endParaRPr>
          </a:p>
          <a:p>
            <a:pPr marL="514350" indent="-514350" algn="l">
              <a:buAutoNum type="hindiNumPeriod"/>
            </a:pPr>
            <a:r>
              <a:rPr lang="mr-IN" dirty="0" smtClean="0">
                <a:solidFill>
                  <a:schemeClr val="tx1"/>
                </a:solidFill>
              </a:rPr>
              <a:t>अंतर्गत बेंचमार्किंग</a:t>
            </a:r>
          </a:p>
          <a:p>
            <a:pPr marL="514350" indent="-514350" algn="l">
              <a:buAutoNum type="hindiNumPeriod"/>
            </a:pPr>
            <a:r>
              <a:rPr lang="mr-IN" dirty="0" smtClean="0">
                <a:solidFill>
                  <a:schemeClr val="tx1"/>
                </a:solidFill>
              </a:rPr>
              <a:t>वित्तीय बेंचमार्किंग</a:t>
            </a:r>
          </a:p>
          <a:p>
            <a:pPr marL="514350" indent="-514350" algn="l">
              <a:buAutoNum type="hindiNumPeriod"/>
            </a:pPr>
            <a:r>
              <a:rPr lang="mr-IN" dirty="0" smtClean="0">
                <a:solidFill>
                  <a:schemeClr val="tx1"/>
                </a:solidFill>
              </a:rPr>
              <a:t>कामगिरी बेंचमार्किंग</a:t>
            </a:r>
          </a:p>
          <a:p>
            <a:pPr marL="514350" indent="-514350" algn="l">
              <a:buAutoNum type="hindiNumPeriod"/>
            </a:pPr>
            <a:r>
              <a:rPr lang="mr-IN" dirty="0" smtClean="0">
                <a:solidFill>
                  <a:schemeClr val="tx1"/>
                </a:solidFill>
              </a:rPr>
              <a:t>व्यूहरचनात्मक बेंचमार्किंग</a:t>
            </a:r>
          </a:p>
          <a:p>
            <a:pPr marL="514350" indent="-514350" algn="l">
              <a:buAutoNum type="hindiNumPeriod"/>
            </a:pPr>
            <a:r>
              <a:rPr lang="mr-IN" dirty="0" smtClean="0">
                <a:solidFill>
                  <a:schemeClr val="tx1"/>
                </a:solidFill>
              </a:rPr>
              <a:t>सहयोगी बेंचमार्किंग</a:t>
            </a:r>
          </a:p>
          <a:p>
            <a:pPr algn="l"/>
            <a:endParaRPr lang="en-US"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TotalTime>
  <Words>347</Words>
  <Application>Microsoft Office PowerPoint</Application>
  <PresentationFormat>On-screen Show (4:3)</PresentationFormat>
  <Paragraphs>88</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Syllabus</vt:lpstr>
      <vt:lpstr> १. संपूर्ण गुणवत्ता व्यवस्थापन  व्याख्या:- संपूर्ण गुणवत्ता व्यवस्थापन हे व्यवसाय व्यवस्थापनाचे तत्वज्ञान होय, जे ग्राहकांना गरज व व्यवसाय उद्दिष्टे यांचे अतूट संबंध असल्याने मान्य करते. उद्योग व वाणिज्य अशा दोन्ही क्षेत्रात ते योग्य आहे. </vt:lpstr>
      <vt:lpstr>संपूर्ण गुणवत्ता व्यवस्थापनाची मुलतत्वे</vt:lpstr>
      <vt:lpstr>डॉ. डब्लू. एडवर्डस डेमिंग</vt:lpstr>
      <vt:lpstr>जोसेफ जुरान</vt:lpstr>
      <vt:lpstr>२.अ.बेंचमार्किंग  </vt:lpstr>
      <vt:lpstr>बेंचमार्किंगचे प्रकार</vt:lpstr>
      <vt:lpstr>बेंचमार्किंगचे फायदे</vt:lpstr>
      <vt:lpstr>बेंचमार्किंगचे प्रकार</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 Management Practices Paper II</dc:title>
  <dc:creator>dell</dc:creator>
  <cp:lastModifiedBy>dell</cp:lastModifiedBy>
  <cp:revision>25</cp:revision>
  <dcterms:created xsi:type="dcterms:W3CDTF">2006-08-16T00:00:00Z</dcterms:created>
  <dcterms:modified xsi:type="dcterms:W3CDTF">2019-12-13T06:54:34Z</dcterms:modified>
</cp:coreProperties>
</file>