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3300"/>
    <a:srgbClr val="FF99FF"/>
    <a:srgbClr val="99CC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B370-0D83-4787-A7A4-CB0357F5696D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A932-FAB7-4790-A2C9-CBA78CC8C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990600" y="838200"/>
            <a:ext cx="7315200" cy="5029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Shikshan</a:t>
            </a: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Mandal, Karad</a:t>
            </a: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MAHILA MAHAVIDYALAYA, KARAD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9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Syllabus - 2019-20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en-US" sz="9600" dirty="0" smtClean="0"/>
              <a:t> CLASS - </a:t>
            </a:r>
            <a:r>
              <a:rPr lang="en-US" sz="9600" dirty="0" smtClean="0">
                <a:solidFill>
                  <a:srgbClr val="7030A0"/>
                </a:solidFill>
              </a:rPr>
              <a:t>B.COM PART – II</a:t>
            </a: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en-US" sz="9600" dirty="0" smtClean="0"/>
              <a:t>SUB - </a:t>
            </a:r>
            <a:r>
              <a:rPr lang="en-US" sz="9600" dirty="0" smtClean="0">
                <a:solidFill>
                  <a:srgbClr val="FF0000"/>
                </a:solidFill>
              </a:rPr>
              <a:t>MACRO ECONOMICS 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b="1" dirty="0" smtClean="0">
                <a:solidFill>
                  <a:srgbClr val="002060"/>
                </a:solidFill>
              </a:rPr>
              <a:t>PAPER NO - I </a:t>
            </a:r>
            <a:r>
              <a:rPr lang="en-US" sz="9600" dirty="0" smtClean="0">
                <a:solidFill>
                  <a:srgbClr val="002060"/>
                </a:solidFill>
              </a:rPr>
              <a:t/>
            </a:r>
            <a:br>
              <a:rPr lang="en-US" sz="9600" dirty="0" smtClean="0">
                <a:solidFill>
                  <a:srgbClr val="002060"/>
                </a:solidFill>
              </a:rPr>
            </a:br>
            <a:r>
              <a:rPr lang="en-US" sz="9600" b="1" dirty="0" smtClean="0">
                <a:solidFill>
                  <a:srgbClr val="0070C0"/>
                </a:solidFill>
              </a:rPr>
              <a:t>SEM – III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457200"/>
            <a:ext cx="7239000" cy="5715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457200"/>
            <a:ext cx="7086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- 4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Rate </a:t>
            </a:r>
            <a:r>
              <a:rPr lang="en-US" sz="2400" b="1" dirty="0" smtClean="0">
                <a:solidFill>
                  <a:srgbClr val="FF0000"/>
                </a:solidFill>
              </a:rPr>
              <a:t>of </a:t>
            </a:r>
            <a:r>
              <a:rPr lang="en-US" sz="2400" b="1" dirty="0" smtClean="0">
                <a:solidFill>
                  <a:srgbClr val="FF0000"/>
                </a:solidFill>
              </a:rPr>
              <a:t>Exchange</a:t>
            </a:r>
          </a:p>
          <a:p>
            <a:pPr algn="ctr"/>
            <a:endParaRPr lang="en-US" sz="2400" b="1" dirty="0" smtClean="0"/>
          </a:p>
          <a:p>
            <a:r>
              <a:rPr lang="en-US" sz="2400" b="1" dirty="0" smtClean="0"/>
              <a:t>	4.1 </a:t>
            </a:r>
            <a:r>
              <a:rPr lang="en-US" sz="2400" dirty="0" smtClean="0"/>
              <a:t>Concept of Rate of </a:t>
            </a:r>
            <a:r>
              <a:rPr lang="en-US" sz="2400" dirty="0" smtClean="0"/>
              <a:t>Exchange.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4.2 </a:t>
            </a:r>
            <a:r>
              <a:rPr lang="en-US" sz="2400" dirty="0" smtClean="0"/>
              <a:t>Types – Fixed, Flexible , Spot and Future rate </a:t>
            </a:r>
            <a:r>
              <a:rPr lang="en-US" sz="2400" dirty="0" smtClean="0"/>
              <a:t>	of exchange.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4.3 </a:t>
            </a:r>
            <a:r>
              <a:rPr lang="en-US" sz="2400" dirty="0" smtClean="0"/>
              <a:t>Purchasing Power Parity </a:t>
            </a:r>
            <a:r>
              <a:rPr lang="en-US" sz="2400" dirty="0" smtClean="0"/>
              <a:t>Theory.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4</a:t>
            </a:r>
            <a:r>
              <a:rPr lang="en-US" sz="2400" b="1" dirty="0" smtClean="0"/>
              <a:t>..4 </a:t>
            </a:r>
            <a:r>
              <a:rPr lang="en-US" sz="2400" dirty="0" smtClean="0"/>
              <a:t>Modern Theory of rate of </a:t>
            </a:r>
            <a:r>
              <a:rPr lang="en-US" sz="2400" dirty="0" smtClean="0"/>
              <a:t>exchange.</a:t>
            </a:r>
            <a:endParaRPr lang="en-US" sz="2400" dirty="0" smtClean="0"/>
          </a:p>
          <a:p>
            <a:pPr algn="ctr"/>
            <a:r>
              <a:rPr lang="en-US" sz="2400" dirty="0" smtClean="0"/>
              <a:t>	</a:t>
            </a:r>
            <a:endParaRPr lang="en-US" sz="2400" b="1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838200"/>
            <a:ext cx="7239000" cy="51816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838201"/>
            <a:ext cx="7239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1</a:t>
            </a:r>
          </a:p>
          <a:p>
            <a:pPr lvl="1" algn="ctr"/>
            <a:r>
              <a:rPr lang="en-US" sz="2400" b="1" dirty="0" smtClean="0">
                <a:solidFill>
                  <a:srgbClr val="FF0000"/>
                </a:solidFill>
              </a:rPr>
              <a:t>Introduction to Macro Economics</a:t>
            </a:r>
          </a:p>
          <a:p>
            <a:pPr lvl="1" algn="ctr"/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	</a:t>
            </a:r>
            <a:r>
              <a:rPr lang="en-US" sz="2400" dirty="0" smtClean="0"/>
              <a:t>1.1 Meaning, Nature and Scope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	1.2 Significance of Macro Economics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	1.3 Limitations of Macro Economics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	1.4 Macro Economics Variables.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762000"/>
            <a:ext cx="7239000" cy="52578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19200" y="609600"/>
            <a:ext cx="6934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2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National Income</a:t>
            </a:r>
          </a:p>
          <a:p>
            <a:r>
              <a:rPr lang="en-US" sz="2400" dirty="0" smtClean="0"/>
              <a:t>2.1 Meaning and Concepts – GDP, GNP, NNP Personal and Disposable Income, Per capita Income, National Income at current and constant price.</a:t>
            </a:r>
          </a:p>
          <a:p>
            <a:endParaRPr lang="en-US" sz="2400" dirty="0" smtClean="0"/>
          </a:p>
          <a:p>
            <a:r>
              <a:rPr lang="en-US" sz="2400" dirty="0" smtClean="0"/>
              <a:t>2.2 Methods of computing National Income – Product, Income and Expenditure methods.</a:t>
            </a:r>
          </a:p>
          <a:p>
            <a:endParaRPr lang="en-US" sz="2400" dirty="0" smtClean="0"/>
          </a:p>
          <a:p>
            <a:r>
              <a:rPr lang="en-US" sz="2400" dirty="0" smtClean="0"/>
              <a:t>2.3 Difficulties in Computing National Income.</a:t>
            </a:r>
          </a:p>
          <a:p>
            <a:endParaRPr lang="en-US" sz="2400" dirty="0" smtClean="0"/>
          </a:p>
          <a:p>
            <a:r>
              <a:rPr lang="en-US" sz="2400" dirty="0" smtClean="0"/>
              <a:t>2.4 Application of National Income Data.</a:t>
            </a:r>
          </a:p>
          <a:p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43000" y="838200"/>
            <a:ext cx="7010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3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Value of Money</a:t>
            </a:r>
          </a:p>
          <a:p>
            <a:r>
              <a:rPr lang="en-US" sz="2400" dirty="0" smtClean="0"/>
              <a:t>	3.1 Concept of Value f Money.</a:t>
            </a:r>
          </a:p>
          <a:p>
            <a:endParaRPr lang="en-US" sz="2400" dirty="0" smtClean="0"/>
          </a:p>
          <a:p>
            <a:r>
              <a:rPr lang="en-US" sz="2400" dirty="0" smtClean="0"/>
              <a:t>	3.2 Quantity Theory of Money, Transaction 	Approach, Cash Balance Approach.</a:t>
            </a:r>
          </a:p>
          <a:p>
            <a:endParaRPr lang="en-US" sz="2400" dirty="0" smtClean="0"/>
          </a:p>
          <a:p>
            <a:r>
              <a:rPr lang="en-US" sz="2400" dirty="0" smtClean="0"/>
              <a:t>	3.3 Inflation – Causes of Inflation, Inflation and 	Interest Rate, Social cost of Inflation, Remedies 	to control of inflation.</a:t>
            </a:r>
          </a:p>
          <a:p>
            <a:endParaRPr lang="en-US" sz="2400" dirty="0" smtClean="0"/>
          </a:p>
          <a:p>
            <a:r>
              <a:rPr lang="en-US" sz="2400" dirty="0" smtClean="0"/>
              <a:t>	3.4 Index Number – Meaning, construction of 	Simple and Weighted Index Numbers.</a:t>
            </a:r>
            <a:endParaRPr lang="en-US" sz="24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685800"/>
            <a:ext cx="7239000" cy="5334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14400" y="838200"/>
            <a:ext cx="7315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4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Output and Employment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	4.1 J.B. Say’s Law of Market.</a:t>
            </a:r>
          </a:p>
          <a:p>
            <a:endParaRPr lang="en-US" sz="2400" dirty="0" smtClean="0"/>
          </a:p>
          <a:p>
            <a:r>
              <a:rPr lang="en-US" sz="2400" dirty="0" smtClean="0"/>
              <a:t>	4.2 Keynesian Theory of Employment.</a:t>
            </a:r>
          </a:p>
          <a:p>
            <a:endParaRPr lang="en-US" sz="2400" dirty="0" smtClean="0"/>
          </a:p>
          <a:p>
            <a:r>
              <a:rPr lang="en-US" sz="2400" dirty="0" smtClean="0"/>
              <a:t>	4.3 Consumption Function – Concept and Types, 	Factors influencing Consumption Function.</a:t>
            </a:r>
          </a:p>
          <a:p>
            <a:endParaRPr lang="en-US" sz="2400" dirty="0" smtClean="0"/>
          </a:p>
          <a:p>
            <a:r>
              <a:rPr lang="en-US" sz="2400" dirty="0" smtClean="0"/>
              <a:t>	4.4 Investment Function – Marginal Efficiency of 	Capital, Investment Multiplier.</a:t>
            </a:r>
            <a:endParaRPr lang="en-US" b="1" dirty="0"/>
          </a:p>
          <a:p>
            <a:pPr algn="ctr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762000"/>
            <a:ext cx="7239000" cy="5105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447800" y="990600"/>
            <a:ext cx="6553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SEM – IV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MACRO ECONOMICS</a:t>
            </a:r>
          </a:p>
          <a:p>
            <a:pPr algn="ctr"/>
            <a:r>
              <a:rPr lang="en-US" sz="2800" b="1" smtClean="0">
                <a:solidFill>
                  <a:srgbClr val="FF0000"/>
                </a:solidFill>
              </a:rPr>
              <a:t>PAPER NO </a:t>
            </a:r>
            <a:r>
              <a:rPr lang="en-US" sz="2800" b="1" dirty="0" smtClean="0">
                <a:solidFill>
                  <a:srgbClr val="FF0000"/>
                </a:solidFill>
              </a:rPr>
              <a:t>- II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609600"/>
            <a:ext cx="6781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</a:t>
            </a:r>
            <a:r>
              <a:rPr lang="en-US" sz="2400" b="1" dirty="0" smtClean="0">
                <a:solidFill>
                  <a:srgbClr val="7030A0"/>
                </a:solidFill>
              </a:rPr>
              <a:t>No </a:t>
            </a:r>
            <a:r>
              <a:rPr lang="en-US" sz="2400" b="1" dirty="0" smtClean="0">
                <a:solidFill>
                  <a:srgbClr val="7030A0"/>
                </a:solidFill>
              </a:rPr>
              <a:t>– 1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Trade </a:t>
            </a:r>
            <a:r>
              <a:rPr lang="en-US" sz="2400" b="1" dirty="0" smtClean="0">
                <a:solidFill>
                  <a:srgbClr val="FF0000"/>
                </a:solidFill>
              </a:rPr>
              <a:t>Cycle</a:t>
            </a:r>
          </a:p>
          <a:p>
            <a:pPr algn="ctr"/>
            <a:endParaRPr lang="en-US" sz="2400" b="1" dirty="0" smtClean="0"/>
          </a:p>
          <a:p>
            <a:r>
              <a:rPr lang="en-US" sz="2400" b="1" dirty="0" smtClean="0"/>
              <a:t>	1.1 </a:t>
            </a:r>
            <a:r>
              <a:rPr lang="en-US" sz="2400" dirty="0" smtClean="0"/>
              <a:t>Meaning Features and </a:t>
            </a:r>
            <a:r>
              <a:rPr lang="en-US" sz="2400" dirty="0" smtClean="0"/>
              <a:t>Types.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1.2 </a:t>
            </a:r>
            <a:r>
              <a:rPr lang="en-US" sz="2400" dirty="0" smtClean="0"/>
              <a:t>Phases of Trade </a:t>
            </a:r>
            <a:r>
              <a:rPr lang="en-US" sz="2400" dirty="0" smtClean="0"/>
              <a:t>Cycles.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1.3 </a:t>
            </a:r>
            <a:r>
              <a:rPr lang="en-US" sz="2400" dirty="0" smtClean="0"/>
              <a:t>Theories of Trade Cycles – </a:t>
            </a:r>
            <a:r>
              <a:rPr lang="en-US" sz="2400" dirty="0" err="1" smtClean="0"/>
              <a:t>Hawtrey</a:t>
            </a:r>
            <a:r>
              <a:rPr lang="en-US" sz="2400" dirty="0" smtClean="0"/>
              <a:t> and </a:t>
            </a:r>
            <a:r>
              <a:rPr lang="en-US" sz="2400" dirty="0" smtClean="0"/>
              <a:t>	Schumpeter.</a:t>
            </a:r>
          </a:p>
          <a:p>
            <a:endParaRPr lang="en-US" sz="2400" dirty="0" smtClean="0"/>
          </a:p>
          <a:p>
            <a:r>
              <a:rPr lang="en-US" sz="2400" b="1" dirty="0" smtClean="0"/>
              <a:t>	1.4 </a:t>
            </a:r>
            <a:r>
              <a:rPr lang="en-US" sz="2400" dirty="0" smtClean="0"/>
              <a:t>Control of Trade </a:t>
            </a:r>
            <a:r>
              <a:rPr lang="en-US" sz="2400" dirty="0" smtClean="0"/>
              <a:t>Cycles.</a:t>
            </a:r>
          </a:p>
          <a:p>
            <a:endParaRPr lang="en-US" sz="2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685800"/>
            <a:ext cx="7239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- 2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Public </a:t>
            </a:r>
            <a:r>
              <a:rPr lang="en-US" sz="2400" b="1" dirty="0" smtClean="0">
                <a:solidFill>
                  <a:srgbClr val="FF0000"/>
                </a:solidFill>
              </a:rPr>
              <a:t>Finance</a:t>
            </a:r>
          </a:p>
          <a:p>
            <a:r>
              <a:rPr lang="en-US" sz="2000" b="1" dirty="0" smtClean="0"/>
              <a:t>	2.1 </a:t>
            </a:r>
            <a:r>
              <a:rPr lang="en-US" sz="2000" dirty="0" smtClean="0"/>
              <a:t>Meaning, Nature and Scope, The Principle of Maximum </a:t>
            </a:r>
            <a:r>
              <a:rPr lang="en-US" sz="2000" dirty="0" smtClean="0"/>
              <a:t>	Social Advantage.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2.2 </a:t>
            </a:r>
            <a:r>
              <a:rPr lang="en-US" sz="2000" dirty="0" smtClean="0"/>
              <a:t>Public Revenue- Meaning, Tax Revenue-Direct and </a:t>
            </a:r>
            <a:r>
              <a:rPr lang="en-US" sz="2000" dirty="0" smtClean="0"/>
              <a:t>	Indirect 	Taxes -Merits </a:t>
            </a:r>
            <a:r>
              <a:rPr lang="en-US" sz="2000" dirty="0" smtClean="0"/>
              <a:t>and Demerits, Concept of Goods and </a:t>
            </a:r>
            <a:r>
              <a:rPr lang="en-US" sz="2000" dirty="0" smtClean="0"/>
              <a:t>	Service </a:t>
            </a:r>
            <a:r>
              <a:rPr lang="en-US" sz="2000" dirty="0" smtClean="0"/>
              <a:t>Tax </a:t>
            </a:r>
            <a:r>
              <a:rPr lang="en-US" sz="2000" dirty="0" smtClean="0"/>
              <a:t>(GST</a:t>
            </a:r>
            <a:r>
              <a:rPr lang="en-US" sz="2000" dirty="0" smtClean="0"/>
              <a:t>), </a:t>
            </a:r>
            <a:r>
              <a:rPr lang="en-US" sz="2000" dirty="0" smtClean="0"/>
              <a:t>Non-Tax Revenue Sources.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2.3 </a:t>
            </a:r>
            <a:r>
              <a:rPr lang="en-US" sz="2000" dirty="0" smtClean="0"/>
              <a:t>Public Expenditure- Causes of growth and </a:t>
            </a:r>
            <a:r>
              <a:rPr lang="en-US" sz="2000" dirty="0" smtClean="0"/>
              <a:t>effects.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2.4 </a:t>
            </a:r>
            <a:r>
              <a:rPr lang="en-US" sz="2000" dirty="0" smtClean="0"/>
              <a:t>Public Debt – Forms and Effects, Deficit Financing- </a:t>
            </a:r>
            <a:r>
              <a:rPr lang="en-US" sz="2000" dirty="0" smtClean="0"/>
              <a:t>	Objectives and limitations.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90600" y="609600"/>
            <a:ext cx="7239000" cy="54102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0600" y="609600"/>
            <a:ext cx="7315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Unit NO – 3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International </a:t>
            </a:r>
            <a:r>
              <a:rPr lang="en-US" sz="2400" b="1" dirty="0" smtClean="0">
                <a:solidFill>
                  <a:srgbClr val="FF0000"/>
                </a:solidFill>
              </a:rPr>
              <a:t>Trade</a:t>
            </a:r>
          </a:p>
          <a:p>
            <a:r>
              <a:rPr lang="en-US" sz="2400" b="1" dirty="0" smtClean="0"/>
              <a:t>	</a:t>
            </a:r>
            <a:r>
              <a:rPr lang="en-US" sz="2000" b="1" dirty="0" smtClean="0"/>
              <a:t>3.1 </a:t>
            </a:r>
            <a:r>
              <a:rPr lang="en-US" sz="2000" dirty="0" smtClean="0"/>
              <a:t>Concept of Trade, Internal and International </a:t>
            </a:r>
            <a:r>
              <a:rPr lang="en-US" sz="2000" dirty="0" smtClean="0"/>
              <a:t>Trade.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3.2 </a:t>
            </a:r>
            <a:r>
              <a:rPr lang="en-US" sz="2000" dirty="0" smtClean="0"/>
              <a:t>Advantage and Disadvantage </a:t>
            </a:r>
            <a:r>
              <a:rPr lang="en-US" sz="2000" dirty="0" smtClean="0"/>
              <a:t>of International Trade</a:t>
            </a:r>
            <a:r>
              <a:rPr lang="en-US" sz="2000" dirty="0" smtClean="0"/>
              <a:t>, </a:t>
            </a:r>
            <a:r>
              <a:rPr lang="en-US" sz="2000" dirty="0" smtClean="0"/>
              <a:t>	</a:t>
            </a:r>
            <a:r>
              <a:rPr lang="en-US" sz="2000" dirty="0" err="1" smtClean="0"/>
              <a:t>Ricardian</a:t>
            </a:r>
            <a:r>
              <a:rPr lang="en-US" sz="2000" dirty="0" smtClean="0"/>
              <a:t> Theory of </a:t>
            </a:r>
            <a:r>
              <a:rPr lang="en-US" sz="2000" dirty="0" smtClean="0"/>
              <a:t>International Trade, </a:t>
            </a:r>
            <a:r>
              <a:rPr lang="en-US" sz="2000" dirty="0" smtClean="0"/>
              <a:t>Terms </a:t>
            </a:r>
            <a:r>
              <a:rPr lang="en-US" sz="2000" dirty="0" smtClean="0"/>
              <a:t>of Trade – </a:t>
            </a:r>
            <a:r>
              <a:rPr lang="en-US" sz="2000" dirty="0" smtClean="0"/>
              <a:t>	Meaning</a:t>
            </a:r>
            <a:r>
              <a:rPr lang="en-US" sz="2000" dirty="0" smtClean="0"/>
              <a:t>, Types and </a:t>
            </a:r>
            <a:r>
              <a:rPr lang="en-US" sz="2000" dirty="0" smtClean="0"/>
              <a:t>its. influencing factors.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3.3 </a:t>
            </a:r>
            <a:r>
              <a:rPr lang="en-US" sz="2000" dirty="0" smtClean="0"/>
              <a:t>Balance of Payments – Causes of </a:t>
            </a:r>
            <a:r>
              <a:rPr lang="en-US" sz="2000" dirty="0" smtClean="0"/>
              <a:t>disequilibrium</a:t>
            </a:r>
            <a:r>
              <a:rPr lang="en-US" sz="2000" dirty="0" smtClean="0"/>
              <a:t>, </a:t>
            </a:r>
            <a:r>
              <a:rPr lang="en-US" sz="2000" dirty="0" smtClean="0"/>
              <a:t>	Measures </a:t>
            </a:r>
            <a:r>
              <a:rPr lang="en-US" sz="2000" dirty="0" smtClean="0"/>
              <a:t>to </a:t>
            </a:r>
            <a:r>
              <a:rPr lang="en-US" sz="2000" dirty="0" smtClean="0"/>
              <a:t>correct disequilibrium.</a:t>
            </a:r>
          </a:p>
          <a:p>
            <a:endParaRPr lang="en-US" sz="2000" dirty="0" smtClean="0"/>
          </a:p>
          <a:p>
            <a:r>
              <a:rPr lang="en-US" sz="2000" b="1" dirty="0" smtClean="0"/>
              <a:t>	3.4 </a:t>
            </a:r>
            <a:r>
              <a:rPr lang="en-US" sz="2000" dirty="0" smtClean="0"/>
              <a:t>Concepts of Free Trade and Protective Trade</a:t>
            </a:r>
          </a:p>
          <a:p>
            <a:pPr algn="ctr"/>
            <a:endParaRPr lang="en-US" sz="20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118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95</cp:revision>
  <dcterms:created xsi:type="dcterms:W3CDTF">2019-11-19T03:59:35Z</dcterms:created>
  <dcterms:modified xsi:type="dcterms:W3CDTF">2019-11-22T05:14:09Z</dcterms:modified>
</cp:coreProperties>
</file>