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A75C-498A-4C83-B6DC-D7FC2525E6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B49F-347F-4C2C-A1B7-6F65BA0B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5534891" cy="1470025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r-IN" b="1" dirty="0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/>
            </a:r>
            <a:br>
              <a:rPr lang="mr-IN" b="1" dirty="0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</a:br>
            <a:r>
              <a:rPr lang="en-US" b="1" dirty="0" err="1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b="1" dirty="0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शिजवण्याच्या</a:t>
            </a:r>
            <a:r>
              <a:rPr lang="en-US" b="1" dirty="0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पद्धती</a:t>
            </a:r>
            <a:r>
              <a:rPr lang="en-US" b="1" dirty="0" smtClean="0">
                <a:solidFill>
                  <a:srgbClr val="002060"/>
                </a:solidFill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>
                <a:ea typeface="Calibri"/>
                <a:cs typeface="Mangal"/>
              </a:rPr>
              <a:t/>
            </a:r>
            <a:br>
              <a:rPr lang="en-US" sz="3600" dirty="0"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5943600" cy="1295400"/>
          </a:xfrm>
        </p:spPr>
        <p:txBody>
          <a:bodyPr/>
          <a:lstStyle/>
          <a:p>
            <a:r>
              <a:rPr lang="mr-IN" b="1" dirty="0" smtClean="0">
                <a:solidFill>
                  <a:srgbClr val="780621"/>
                </a:solidFill>
              </a:rPr>
              <a:t>डॉ. इला जोगी</a:t>
            </a:r>
            <a:endParaRPr lang="mr-IN" b="1" i="1" dirty="0" smtClean="0">
              <a:solidFill>
                <a:srgbClr val="780621"/>
              </a:solidFill>
            </a:endParaRPr>
          </a:p>
          <a:p>
            <a:r>
              <a:rPr lang="mr-IN" b="1" i="1" dirty="0" smtClean="0">
                <a:solidFill>
                  <a:srgbClr val="780621"/>
                </a:solidFill>
              </a:rPr>
              <a:t>महिला महाविद्यालय</a:t>
            </a:r>
            <a:r>
              <a:rPr lang="mr-IN" b="1" dirty="0" smtClean="0">
                <a:solidFill>
                  <a:srgbClr val="780621"/>
                </a:solidFill>
              </a:rPr>
              <a:t>, कराड</a:t>
            </a:r>
            <a:endParaRPr lang="en-US" b="1" dirty="0">
              <a:solidFill>
                <a:srgbClr val="78062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1618"/>
            <a:ext cx="3663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4077"/>
            <a:ext cx="4000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0"/>
            <a:ext cx="2743200" cy="18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(Steaming) 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हलके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पचनास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सुलभ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टेवावे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लवकर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इंधन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पैशाची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बचत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उष्णतेने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पावणाऱ्या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विद्राव्य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वाफविलेल्या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चांगला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सारखे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दोन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तीन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जळणे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करपणे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हि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शक्यता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(Steaming) 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लागते.जसे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ढोकळा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endParaRPr lang="en-US" sz="2800" dirty="0">
              <a:ea typeface="Calibri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a typeface="Calibri"/>
                <a:cs typeface="Arial Unicode MS"/>
              </a:rPr>
              <a:t>  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 २.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सर्व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दाबाखाली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 (Pressure Cooking) </a:t>
            </a:r>
            <a:r>
              <a:rPr lang="en-US" sz="24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4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दाब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(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प्रेशर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)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प्रेशर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कोंडून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दाब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वाढतो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पटकन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११०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१२०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डिग्री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लवकर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प्रेशर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डाळ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तांदूळ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मांस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यासारखे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फक्त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लगदा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होणार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दक्षता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घ्यावी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28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दाबाखाली</a:t>
            </a:r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 (Pressure Cooking) </a:t>
            </a:r>
            <a:r>
              <a:rPr lang="en-US" sz="22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2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लवकर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इंधन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पैशाची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बचत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दोन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तीन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द्यावे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r>
              <a:rPr lang="en-US" dirty="0" err="1" smtClean="0">
                <a:effectLst/>
                <a:latin typeface="Arial Unicode MS"/>
                <a:ea typeface="Calibri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पचायला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हलके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28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दाबाखाली</a:t>
            </a:r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28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 (Pressure Cooking) </a:t>
            </a:r>
            <a:r>
              <a:rPr lang="en-US" sz="22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2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म्हणजे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प्रेशर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कसा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ज्ञान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आवश्यक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अन्यथा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अपघात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होऊ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शकतो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वेगवेगळे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होऊ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शकतात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लगदा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होऊ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शकतो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फ्लोवर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कोबी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यासारख्या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गंधक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युक्त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काळपट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563562"/>
          </a:xfrm>
        </p:spPr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/>
            </a:r>
            <a:br>
              <a:rPr lang="en-US" sz="2500" b="1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</a:b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/>
            </a:r>
            <a:b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</a:br>
            <a:r>
              <a:rPr lang="en-US" sz="2500" b="1" dirty="0" err="1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sz="2500" b="1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पदार्थाच्या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माध्यमाचा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वापर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करून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अन्न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शिजविण्याच्या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पद्धती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:</a:t>
            </a:r>
            <a:br>
              <a:rPr lang="en-US" sz="2500" b="1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</a:br>
            <a:r>
              <a:rPr lang="en-US" sz="20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0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तळणे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परतणे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समावेश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तळणे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(Frying)</a:t>
            </a:r>
            <a:r>
              <a:rPr lang="en-US" sz="4000" b="1" dirty="0">
                <a:ea typeface="Calibri"/>
                <a:cs typeface="Arial Unicode MS"/>
              </a:rPr>
              <a:t> </a:t>
            </a:r>
            <a:r>
              <a:rPr lang="en-US" sz="3600" b="1" dirty="0">
                <a:ea typeface="Calibri"/>
                <a:cs typeface="Arial Unicode MS"/>
              </a:rPr>
              <a:t>: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पूर्णपणे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बुडेल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इतका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तापवून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घेऊन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घालून</a:t>
            </a:r>
            <a:r>
              <a:rPr lang="en-US" sz="3600" dirty="0">
                <a:ea typeface="Calibri"/>
                <a:cs typeface="Arial Unicode MS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झाऱ्याने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हलवून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तळतात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कढइसारखे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खोलगट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गोल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घेतात.१८०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२२०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डिग्री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सेल्सियस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उत्कलन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बिंदू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म्हणजे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१००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डिग्री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सेल्सियस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असल्याने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तळणे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लवकर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सामोसे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पुरी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करंजी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भजी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वेफर्स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इ.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तळणे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(Frying)</a:t>
            </a:r>
            <a:r>
              <a:rPr lang="en-US" sz="3400" b="1" dirty="0">
                <a:solidFill>
                  <a:prstClr val="black"/>
                </a:solidFill>
                <a:ea typeface="Calibri"/>
                <a:cs typeface="Arial Unicode MS"/>
              </a:rPr>
              <a:t> </a:t>
            </a:r>
            <a:r>
              <a:rPr lang="en-US" sz="3100" b="1" dirty="0">
                <a:solidFill>
                  <a:prstClr val="black"/>
                </a:solidFill>
                <a:ea typeface="Calibri"/>
                <a:cs typeface="Arial Unicode MS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खुशखुशीत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कुरकुरीत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तांबूस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उकण्यापेक्षा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लवकर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तळतांना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उलतन्याने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झाऱ्याने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हलवावा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पचायला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जड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कौशल्य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लागते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 </a:t>
            </a:r>
            <a:endParaRPr lang="en-US" sz="24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700" dirty="0">
                <a:solidFill>
                  <a:prstClr val="black"/>
                </a:solidFill>
                <a:ea typeface="Calibri"/>
                <a:cs typeface="Arial Unicode MS"/>
              </a:rPr>
              <a:t>2. </a:t>
            </a:r>
            <a:r>
              <a:rPr lang="en-US" sz="33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परतणे</a:t>
            </a:r>
            <a:r>
              <a:rPr lang="en-US" sz="33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 </a:t>
            </a:r>
            <a:r>
              <a:rPr lang="en-US" sz="3700" dirty="0" err="1">
                <a:solidFill>
                  <a:prstClr val="black"/>
                </a:solidFill>
                <a:ea typeface="Calibri"/>
                <a:cs typeface="Arial Unicode MS"/>
              </a:rPr>
              <a:t>Sauteing</a:t>
            </a:r>
            <a:r>
              <a:rPr lang="en-US" sz="3700" dirty="0">
                <a:solidFill>
                  <a:prstClr val="black"/>
                </a:solidFill>
                <a:ea typeface="Calibri"/>
                <a:cs typeface="Arial Unicode MS"/>
              </a:rPr>
              <a:t>)</a:t>
            </a:r>
            <a:r>
              <a:rPr lang="en-US" sz="33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 :</a:t>
            </a:r>
            <a:r>
              <a:rPr lang="en-US" sz="3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6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6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पदार्थाकडून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शोषले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जाण्या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इतके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सारख्या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आकाराचे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तुकडे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सारखा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तुकडे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पटकन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तुकडे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हलविल्याने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सारखीच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मिळते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विशेषतः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आकर्षक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होतो.व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नुडल्स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परतणे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7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३.   </a:t>
            </a:r>
            <a:r>
              <a:rPr lang="en-US" sz="33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कमी</a:t>
            </a:r>
            <a:r>
              <a:rPr lang="en-US" sz="33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स्निग्धावर</a:t>
            </a:r>
            <a:r>
              <a:rPr lang="en-US" sz="33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शिजविणे</a:t>
            </a:r>
            <a:r>
              <a:rPr lang="en-US" sz="33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7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( </a:t>
            </a:r>
            <a:r>
              <a:rPr lang="en-US" sz="3700" dirty="0">
                <a:solidFill>
                  <a:prstClr val="black"/>
                </a:solidFill>
                <a:ea typeface="Calibri"/>
                <a:cs typeface="Arial Unicode MS"/>
              </a:rPr>
              <a:t>Shallow Frying):</a:t>
            </a:r>
            <a:r>
              <a:rPr lang="en-US" sz="26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6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फ्राइंग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पेनवर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शिजण्यास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आवश्यक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इतका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घालून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डोसा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पराठा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पेन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आम्लेट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धिरडे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थालीपीठ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बरेच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उलटून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दुसऱ्या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बाजूनेही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खमंग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</a:pP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कोरडी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वापरून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अन्न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शिजविण्याच्या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पद्धती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</a:t>
            </a:r>
            <a:r>
              <a:rPr lang="en-US" sz="28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8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भट्टीत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ग्रिलिंग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तीन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समावेश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(Roasting): </a:t>
            </a:r>
            <a:endParaRPr lang="en-US" sz="24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विस्तवावर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झाकण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न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ठेवता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विस्तवावर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भाजतात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उदा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पापड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कणीस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फुलका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भारतासाठी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वांगी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4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धातूवर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तव्यावर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उदा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शेंगदाणे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रवा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मका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ज्वारीच्या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लाह्या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फोडणे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लाह्या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करतांना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पदार्थातील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पाण्याची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उष्णतेने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वाफ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फुलतो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4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निखाऱ्यात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बटाटा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रताळे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कांदे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यासारख्या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निखाऱ्यात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भाजल्यास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लागतात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१६८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१७५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डिग्री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सेल्सियस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तापमान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400" dirty="0">
              <a:ea typeface="Calibri"/>
              <a:cs typeface="Mangal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उष्णतेचा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अपरिहार्य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उष्णतेचा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करावयाचा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कोणत्या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माध्यमातून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करायचा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यावरून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शिजवण्याच्या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वर्गीकरण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शिजवण्याच्या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माध्यमानुसार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वर्गीकरण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पुढील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24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(Roasting): </a:t>
            </a:r>
            <a:r>
              <a:rPr lang="en-US" sz="2000" dirty="0">
                <a:solidFill>
                  <a:prstClr val="black"/>
                </a:solidFill>
                <a:ea typeface="Calibri"/>
                <a:cs typeface="Mangal"/>
              </a:rPr>
              <a:t/>
            </a:r>
            <a:br>
              <a:rPr lang="en-US" sz="2000" dirty="0">
                <a:solidFill>
                  <a:prstClr val="black"/>
                </a:solidFill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भाजल्यामुळे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तांबूस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   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खमंग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पृष्ठभाग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कुरकुरीत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खुशखुशीत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तत्वाचा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पचायला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हलके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रुचकर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द्यावे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विस्तवावर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नियंत्रण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सतत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हलवावा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लागतो.नाही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जळण्याची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शक्यता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6615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भट्टीत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</a:t>
            </a:r>
            <a:r>
              <a:rPr lang="en-US" sz="3400" b="1" dirty="0">
                <a:solidFill>
                  <a:prstClr val="black"/>
                </a:solidFill>
                <a:ea typeface="Calibri"/>
                <a:cs typeface="Arial Unicode MS"/>
              </a:rPr>
              <a:t>Baking):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उघड्यावर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न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बंदिस्त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भट्टी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खालच्या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वरच्या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बाजूस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होणाऱ्या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मुलद्रव्यांची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चालू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केल्यावर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विद्युत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प्रवाह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चालू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धातूच्या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नळ्या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त्यातील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मूलद्रव्य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जवळची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हवेचे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पूर्ण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अभिसरण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होऊन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पदार्थानुसार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१५०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२२०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डिग्री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सेल्सियस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ब्रेड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व्हाईट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सोस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पुडिंग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अशा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भट्टीत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भाजणे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</a:t>
            </a:r>
            <a:r>
              <a:rPr lang="en-US" sz="3400" b="1" dirty="0">
                <a:solidFill>
                  <a:prstClr val="black"/>
                </a:solidFill>
                <a:ea typeface="Calibri"/>
                <a:cs typeface="Arial Unicode MS"/>
              </a:rPr>
              <a:t>Baking):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चांगले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स्पर्श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जानित्व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तांबूस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खमंग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खुशखुशीत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कमीतकमी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नियंत्रण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मोठ्या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बिस्किटे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ब्रेड,इ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लागतो.व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उपकरण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महाग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शिजण्यास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साधनाची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कौशल्याची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आवश्यकता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9483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मिश्र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पद्धत</a:t>
            </a:r>
            <a:r>
              <a:rPr lang="en-US" sz="36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बरेच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अधिक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करतात.उदा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पुलावसाठी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तांदूळ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परततात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(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–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)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नंतर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घालून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.(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–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)</a:t>
            </a:r>
            <a:endParaRPr lang="en-US" sz="2800" dirty="0">
              <a:ea typeface="Calibri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याचप्रमाणे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उपमा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शिरा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देखील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दोन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मिश्र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ब्रेझिंग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आकर्षक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तयार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0660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लहरींच्या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सहाय्याने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अन्न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(Microwave Cooking </a:t>
            </a:r>
            <a:r>
              <a:rPr lang="en-US" sz="2000" dirty="0" smtClean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भट्टी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Microwave oven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सहाय्याने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समावेश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शिजविण्याची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आधुनिक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वैशिष्ट्य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म्हणजे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पदार्थाकडे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पोहोचविण्यासाठी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प्दार्थातच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उत्पन्न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हल्लीच्या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वेगवान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युगासाठी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पटकन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शिजविणारी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हि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हि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लहरी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भट्टी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(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मायक्रोवेव्ह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)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आवश्यक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भट्टीत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मेग्नेट्रोनची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नलिका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बसविलेली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</a:rPr>
              <a:t>हा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चालू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केला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असता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हि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नलिका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विद्यात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प्रवाहाचे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उच्च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वारंवारितेच्या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लहरींमध्ये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रुपांतर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करते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ह्या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लहरी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पदार्थात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शिरतात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कणात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हालचाल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घडवितात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घर्षण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घर्षणाने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उत्पन्न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होऊन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सूक्ष्मलहरी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धातुकडून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परावर्तीत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होतात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.</a:t>
            </a:r>
            <a:r>
              <a:rPr lang="en-US" sz="3600" dirty="0">
                <a:ea typeface="Calibri"/>
                <a:cs typeface="Arial Unicode MS"/>
              </a:rPr>
              <a:t> </a:t>
            </a:r>
            <a:r>
              <a:rPr lang="en-US" dirty="0" smtClean="0">
                <a:effectLst/>
                <a:latin typeface="Arial Unicode MS"/>
                <a:ea typeface="Calibri"/>
              </a:rPr>
              <a:t>य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ओव्हनच्या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चारी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बाजू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धातूच्या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बनवलेल्या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असतात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कागद</a:t>
            </a:r>
            <a:r>
              <a:rPr lang="en-US" dirty="0" smtClean="0">
                <a:effectLst/>
                <a:latin typeface="Arial Unicode MS"/>
                <a:ea typeface="Calibri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चिनीमाती</a:t>
            </a:r>
            <a:r>
              <a:rPr lang="en-US" dirty="0" smtClean="0">
                <a:effectLst/>
                <a:latin typeface="Arial Unicode MS"/>
                <a:ea typeface="Calibri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प्लास्टिक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मधून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लहरी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आरपार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जाऊ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शकतात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मायक्रो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याच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प्रकारची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भांडी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धातूचे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भांडे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वापरल्यास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लहरी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शिरू</a:t>
            </a:r>
            <a:r>
              <a:rPr lang="en-US" dirty="0" smtClean="0">
                <a:effectLst/>
                <a:latin typeface="Arial Unicode MS"/>
                <a:ea typeface="Calibri"/>
              </a:rPr>
              <a:t> न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शकल्याने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लहरींच्या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सहाय्याने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अन्न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(Microwave Cooking 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शिजण्यास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सोयीस्कर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कमीतकमी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लहरी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प्रत्यक्षपणे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गेल्यामुळे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समप्रमाणात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फक्त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गोठविलेले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मिनिटातच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तेलाचा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स्निग्धात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तयार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पारंपारिक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पद्धतीपेक्षा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वीज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असल्यामुळे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हि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सूक्ष्म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लहरींच्या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सहाय्याने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अन्न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शिजविणे</a:t>
            </a:r>
            <a:r>
              <a:rPr lang="en-US" sz="2000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(Microwave Cooking 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शिजविण्याचे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वाढत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जाईल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शिजविण्यास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मोठ्या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कागद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प्लास्टिक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यासारख्या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भांड्याचाच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करावा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लागतो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NumParenR"/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धातूची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ओव्हनमध्ये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5800"/>
            <a:ext cx="8382000" cy="5715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057400"/>
            <a:ext cx="6019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you…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3941618"/>
            <a:ext cx="3663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cs"/>
              <a:buAutoNum type="hindiAlphaPeriod"/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पाण्याच्या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माध्यमात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शिजवण्याच्या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पद्धती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: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दिली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माध्यम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पाण्याशी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संबंध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>
              <a:effectLst/>
              <a:latin typeface="Arial Unicode MS"/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पाण्याचा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संपर्क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येण्याच्या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पाण्याशी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संबंध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येऊन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शिजतो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ज्या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भांड्यात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शिजवतात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भांडे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वहन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गरम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उकडणे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मंद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उकडणे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पद्धतीचा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समावेश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2800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sz="2800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400" dirty="0">
              <a:ea typeface="Calibri"/>
              <a:cs typeface="Mang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ea typeface="Calibri"/>
              <a:cs typeface="Mangal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1.उकडणे (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Boiling):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marR="0" indent="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१०० </a:t>
            </a:r>
            <a:r>
              <a:rPr lang="en-US" dirty="0">
                <a:ea typeface="Calibri"/>
                <a:cs typeface="Calibri"/>
              </a:rPr>
              <a:t>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सें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वरील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पृष्ठभागावर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बुडबुडे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फुटतात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तापमानाला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पूर्णपणे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बुडेल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इतके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शिजल्यावर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उरलेले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फेकून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दिल्यास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विरघळलेल्या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पोषणमुल्यांचा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आमटी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भाजी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सालासकट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त्यामानाने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उतरून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तसेच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शिजवतांना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योग्य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वापरल्यास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प्रमाणात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ओली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उष्णता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वापरल्याने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शोषतो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फुगतो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पचनास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सुलभ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तांदूळ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डाळ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6378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1.उकडणे (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Boiling):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फायदे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</a:t>
            </a:r>
            <a:r>
              <a:rPr lang="en-US" sz="36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1.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अतिशय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सोपी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विशेष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कौशल्य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आणि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साधनाची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गरज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२.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पिष्टमय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जीलेटीनायझेशन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प्रथिने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घट्ट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३.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एकसारखा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1.उकडणे (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Boiling):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तोटे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</a:t>
            </a:r>
            <a:r>
              <a:rPr lang="en-US" sz="36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1.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: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नंतर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जास्तीचे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फेकून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दिले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३०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40 %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द्राव्य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पोषक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तत्त्वाचा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टाळण्यासाठी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आवश्यक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तेवढेच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आमटीत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२.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: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बीटमध्ये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बिटेनिन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यासारख्या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द्राव्य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द्रव्याचा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म्हणून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नेहमी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सालासकट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शिजवावे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जेणेकरून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रंगाचा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होणारा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टाळता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येईल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३.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वेळ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इंधन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४.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स्पर्श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जाणीवत्व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जाणवत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कारण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स्वादाची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संयुगे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उतरतात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जास्त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शिजवल्यामुळे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लगदा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084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२. </a:t>
            </a:r>
            <a:r>
              <a:rPr lang="en-US" sz="25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Arial Unicode MS"/>
              </a:rPr>
              <a:t>(Steaming) </a:t>
            </a:r>
            <a:r>
              <a:rPr lang="en-US" sz="25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वाफविण्याचे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दोन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प्रकार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आहेत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अ)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</a:t>
            </a:r>
            <a:r>
              <a:rPr lang="en-US" sz="3600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वाफेशी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संबंध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वाफेद्वारे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तापमान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१००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अंश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सेल्सियस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शिजविता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वाफेवर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उदा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अळूवडी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ढोकळा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शिजविले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ढोकळा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उपयोग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झाकणाचे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एक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जाळीदार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प्लेट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स्तनद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स्तनद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अनेक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प्लेट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प्रत्येक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प्लेटला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तीन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किंवा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खाचे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जाळीदार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प्लेटच्या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खाचेत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वाफवायचा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प्लेट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छिद्रातून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प्रत्यक्षपणे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पदार्थापर्यंत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पोहोचते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खाली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भरलेले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असते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तयार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होते.प्रत्यक्ष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पातेल्यात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टाकून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भांड्यात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चाळणी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ठेवून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सुद्धा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2236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ब)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अप्रत्यक्ष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3100" b="1" dirty="0">
                <a:solidFill>
                  <a:prstClr val="black"/>
                </a:solidFill>
                <a:latin typeface="Arial Unicode MS"/>
                <a:ea typeface="Calibri"/>
                <a:cs typeface="Mangal"/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अप्रत्क्ष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पदार्थाशी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प्रत्यक्ष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संबंध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येत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नाही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व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दाबाखाली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दोन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समावेश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होतो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१. </a:t>
            </a:r>
            <a:r>
              <a:rPr lang="en-US" sz="3600" b="1" dirty="0" err="1" smtClean="0">
                <a:effectLst/>
                <a:latin typeface="Arial Unicode MS"/>
                <a:ea typeface="Calibri"/>
                <a:cs typeface="Mangal"/>
              </a:rPr>
              <a:t>वाफविणे</a:t>
            </a:r>
            <a:r>
              <a:rPr lang="en-US" sz="3600" b="1" dirty="0" smtClean="0">
                <a:effectLst/>
                <a:latin typeface="Arial Unicode MS"/>
                <a:ea typeface="Calibri"/>
                <a:cs typeface="Mangal"/>
              </a:rPr>
              <a:t>:</a:t>
            </a:r>
            <a:r>
              <a:rPr lang="en-US" b="1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पाणी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उकळून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त्यापासून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तयार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झालेल्या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वाफेचा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अन्न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शिजवण्यासाठी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उपयोग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साध्या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ढोकळा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मोदक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मोदक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अळू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वडी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करतात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राइस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कुकरमध्ये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याच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पद्धतीने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पदार्थ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वाफवितात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यासाठी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विशिष्ट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साधनांचा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जसे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इडली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मोदक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,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ढोकळा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पात्राचा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वापर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केला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 </a:t>
            </a:r>
            <a:r>
              <a:rPr lang="en-US" dirty="0" err="1" smtClean="0">
                <a:effectLst/>
                <a:latin typeface="Arial Unicode MS"/>
                <a:ea typeface="Calibri"/>
                <a:cs typeface="Mangal"/>
              </a:rPr>
              <a:t>जातो</a:t>
            </a:r>
            <a:r>
              <a:rPr lang="en-US" dirty="0" smtClean="0">
                <a:effectLst/>
                <a:latin typeface="Arial Unicode MS"/>
                <a:ea typeface="Calibri"/>
                <a:cs typeface="Mangal"/>
              </a:rPr>
              <a:t>. </a:t>
            </a:r>
            <a:endParaRPr lang="en-US" sz="2800" dirty="0">
              <a:ea typeface="Calibri"/>
              <a:cs typeface="Mang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1892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अन्न शिजवण्याच्या पद्धती  </vt:lpstr>
      <vt:lpstr>PowerPoint Presentation</vt:lpstr>
      <vt:lpstr>PowerPoint Presentation</vt:lpstr>
      <vt:lpstr>PowerPoint Presentation</vt:lpstr>
      <vt:lpstr>1.उकडणे (Boiling):  </vt:lpstr>
      <vt:lpstr>1.उकडणे (Boiling): </vt:lpstr>
      <vt:lpstr>1.उकडणे (Boiling): </vt:lpstr>
      <vt:lpstr>२. वाफविणे (Steaming) :</vt:lpstr>
      <vt:lpstr>ब) अप्रत्यक्ष वाफविणे :</vt:lpstr>
      <vt:lpstr>२. वाफविणे (Steaming) :</vt:lpstr>
      <vt:lpstr>२. वाफविणे (Steaming) :</vt:lpstr>
      <vt:lpstr>२. दाबाखाली वाफविणे : (Pressure Cooking)  </vt:lpstr>
      <vt:lpstr>२. दाबाखाली वाफविणे : (Pressure Cooking)  </vt:lpstr>
      <vt:lpstr>२. दाबाखाली वाफविणे : (Pressure Cooking)  </vt:lpstr>
      <vt:lpstr>  स्निग्ध पदार्थाच्या माध्यमाचा वापर करून अन्न शिजविण्याच्या पद्धती :  </vt:lpstr>
      <vt:lpstr>तळणे (Frying) :</vt:lpstr>
      <vt:lpstr>2. परतणे ( Sauteing)  :  </vt:lpstr>
      <vt:lpstr>३.   कमी स्निग्धावर शिजविणे ( Shallow Frying): </vt:lpstr>
      <vt:lpstr>कोरडी उष्णता वापरून अन्न शिजविण्याच्या पद्धती : </vt:lpstr>
      <vt:lpstr>भाजणे (Roasting):  </vt:lpstr>
      <vt:lpstr>भट्टीत भाजणे (Baking):</vt:lpstr>
      <vt:lpstr>भट्टीत भाजणे (Baking):</vt:lpstr>
      <vt:lpstr>मिश्र पद्धत :</vt:lpstr>
      <vt:lpstr>सूक्ष्म लहरींच्या सहाय्याने अन्न शिजविणे (Microwave Cooking ):</vt:lpstr>
      <vt:lpstr>सूक्ष्म लहरींच्या सहाय्याने अन्न शिजविणे (Microwave Cooking ):</vt:lpstr>
      <vt:lpstr>सूक्ष्म लहरींच्या सहाय्याने अन्न शिजविणे (Microwave Cooking 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अन्न शिजवण्याच्या पद्धती :</dc:title>
  <dc:creator>Admin</dc:creator>
  <cp:lastModifiedBy>Admin</cp:lastModifiedBy>
  <cp:revision>7</cp:revision>
  <cp:lastPrinted>2021-08-17T11:07:41Z</cp:lastPrinted>
  <dcterms:created xsi:type="dcterms:W3CDTF">2020-11-30T17:54:06Z</dcterms:created>
  <dcterms:modified xsi:type="dcterms:W3CDTF">2021-08-17T11:10:40Z</dcterms:modified>
</cp:coreProperties>
</file>