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9" r:id="rId8"/>
    <p:sldId id="261" r:id="rId9"/>
    <p:sldId id="262" r:id="rId10"/>
    <p:sldId id="270" r:id="rId11"/>
    <p:sldId id="263" r:id="rId12"/>
    <p:sldId id="271" r:id="rId13"/>
    <p:sldId id="264" r:id="rId14"/>
    <p:sldId id="272" r:id="rId15"/>
    <p:sldId id="265" r:id="rId16"/>
    <p:sldId id="266" r:id="rId17"/>
    <p:sldId id="273" r:id="rId18"/>
    <p:sldId id="267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2AF8-9260-4447-BF44-1BEF97A35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5DCE3-DCE7-4E6C-B298-751247F1F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5A952-C1B6-4409-BA17-925775B69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B81BF-68C9-4844-964A-2E1334A61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E6A1C-BD49-401A-9710-A178AFA8A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47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453CE-F74E-4954-81D2-CC0945071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8808-D5DF-4090-BC3D-31A0DE7F9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D25B9-50B3-4B88-A379-4DF51D22E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37D0D-543A-4DC9-BC93-EB1F0E02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AC141-3C90-44D6-ACE0-B945BD17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6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A7507-36CD-4C3E-B410-9C1EFE7BC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48AC29-7033-485A-A35C-F83D6B74F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8753E-35F5-4FAC-8DCF-EFD7E3E8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371F8-495C-4B16-B44A-25A5E82B6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3270E-A420-4E97-AC29-36491EDA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53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995ED-16C0-4FCC-842B-127468DB3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320B5-9DE4-4C54-82B1-59832B9FA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F3181-8143-4100-82BF-858ED060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DF2E4-F425-421E-9D7F-1E706014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59968-F1FD-4E8C-8F9C-6FDF3CCE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2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B1014-B5D6-413B-A208-33F24E22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32337-D388-4B51-A3B2-032824418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8C178-F39E-4E4E-A573-BEE9B94AB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6F3B3-21EA-4220-9074-CFD5B94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4BFE7-30DC-4FA8-ADE2-76C41E146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582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F1D7E-9A6B-45A8-B282-936043950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EDD3C-FF0D-4813-8F64-76F2D150A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6BCDDB-60E3-47DC-93CE-A593C69E5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AEACC7-5874-4451-8D4B-72282756E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AD8A5-3FD1-4C7F-B568-480413D87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3E4C5-A13B-422F-A0C2-FDC0D06D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680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B5ED7-1726-4DF5-BD12-F0A90B65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9B32C-7575-4824-A844-EFA80DDAA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F62F7-FF82-4053-BF62-FA96CB891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C2FFC0-8FEF-4CE9-BCA4-5BAFF8B96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F55D2D-0903-4393-B24C-0B8BAD2BB3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710D6B-DED4-45DA-9B44-895715292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24F6D5-8084-4D06-8659-13329E36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A99A98-B940-4724-94ED-7B6E0349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7886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51621-B3FD-4C6C-AB6C-A6580FE9E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F2912F-1C5F-4347-AD5A-D6A693AA7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11E55-3775-4B83-9C1C-C3470811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ECA261-6E44-4415-A86F-B690D955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136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655841-CE40-4D4F-BF9D-F1D4F975D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891CD5-BDCE-4A92-AC06-7CA564CA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EDCE1-D2B2-466A-8FCB-D93DDCE53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973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6F43-C1E1-4F31-8710-1C179C0F8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752B9-E0FD-42C3-B240-F002573A4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1D734E-9FEE-4B7E-B6EE-6E20CDAAB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3549B-B952-41D8-9E95-8B450D80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FDDAC-BDC8-481B-B1BC-67014432D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B58DF-21CB-4FC4-A0B6-2E0021790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221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D8EB1-B29C-4151-9343-063089A43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9ABD0-7FEE-4F15-96D2-31D3F5888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52161A-6F7A-41B8-9CDB-BA94C5DCA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21D94-1614-4B01-800A-7D5E9AE45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06F0E2-8908-4B2F-ACB5-B1BD033A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9D3F1-7014-49B3-9D84-360FFA02D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083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1BCA8-9D08-49AB-B9C6-5BF795815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717D8-1121-4475-A69A-D1D2B37E8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42A58-EAC5-48DD-815E-B497E12E7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92CA-C0F7-4AD1-B407-D6E145EB0D1A}" type="datetimeFigureOut">
              <a:rPr lang="en-IN" smtClean="0"/>
              <a:t>15-03-2021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297FE-1870-4608-B2C9-43DE436658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B1E39-FD99-4BBA-A6D0-0FA241C14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A2C23-1F7F-4F18-9581-81406920D67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3091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60B7E4-D984-48E2-8CC1-BF2811505BBE}"/>
              </a:ext>
            </a:extLst>
          </p:cNvPr>
          <p:cNvSpPr txBox="1"/>
          <p:nvPr/>
        </p:nvSpPr>
        <p:spPr>
          <a:xfrm>
            <a:off x="735496" y="1928191"/>
            <a:ext cx="105951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 I </a:t>
            </a:r>
          </a:p>
          <a:p>
            <a:pPr algn="ctr"/>
            <a:r>
              <a:rPr lang="en-IN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Rise and Development of the Novel</a:t>
            </a:r>
            <a:endParaRPr lang="en-IN" sz="40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625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1B5D80-A682-4AFA-BB66-E8D9FDFA9860}"/>
              </a:ext>
            </a:extLst>
          </p:cNvPr>
          <p:cNvSpPr txBox="1"/>
          <p:nvPr/>
        </p:nvSpPr>
        <p:spPr>
          <a:xfrm>
            <a:off x="198783" y="1772034"/>
            <a:ext cx="118971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Bunyan:  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Great Writer of the 17</a:t>
            </a:r>
            <a:r>
              <a:rPr lang="en-IN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Paved the Way for Realism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Thrust : Instruction – Journey towards Salvation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Pilgrims Progress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1678 – Allegory – Moral Story – Clever Satire on the Eternal Human Follies.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3DAC7B-C0F7-4B5B-AACC-5ED831CDCEA9}"/>
              </a:ext>
            </a:extLst>
          </p:cNvPr>
          <p:cNvSpPr txBox="1"/>
          <p:nvPr/>
        </p:nvSpPr>
        <p:spPr>
          <a:xfrm>
            <a:off x="755374" y="5035429"/>
            <a:ext cx="11519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Aphra </a:t>
            </a:r>
            <a:r>
              <a:rPr lang="en-IN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Behn</a:t>
            </a:r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Oroonoko / The Royal Slave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(Romance)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CAA19C-F787-4E7E-8CE7-AC714CA1015F}"/>
              </a:ext>
            </a:extLst>
          </p:cNvPr>
          <p:cNvSpPr txBox="1"/>
          <p:nvPr/>
        </p:nvSpPr>
        <p:spPr>
          <a:xfrm>
            <a:off x="755374" y="5851952"/>
            <a:ext cx="6858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Cervantes :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 Quixote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016DF3-6351-4B32-A5FB-A268A3575D82}"/>
              </a:ext>
            </a:extLst>
          </p:cNvPr>
          <p:cNvSpPr txBox="1"/>
          <p:nvPr/>
        </p:nvSpPr>
        <p:spPr>
          <a:xfrm>
            <a:off x="268357" y="359717"/>
            <a:ext cx="11519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of Dryden  (Age of Restoration)   1660 – 1700</a:t>
            </a:r>
          </a:p>
          <a:p>
            <a:r>
              <a:rPr lang="en-IN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   </a:t>
            </a:r>
          </a:p>
        </p:txBody>
      </p:sp>
    </p:spTree>
    <p:extLst>
      <p:ext uri="{BB962C8B-B14F-4D97-AF65-F5344CB8AC3E}">
        <p14:creationId xmlns:p14="http://schemas.microsoft.com/office/powerpoint/2010/main" val="2116388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C7255C0-F4EC-455D-9C46-9B50BAD39581}"/>
              </a:ext>
            </a:extLst>
          </p:cNvPr>
          <p:cNvSpPr txBox="1"/>
          <p:nvPr/>
        </p:nvSpPr>
        <p:spPr>
          <a:xfrm>
            <a:off x="1063487" y="586409"/>
            <a:ext cx="10028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Eighteenth Century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6650A9-2167-4694-B6A5-BAE5B8BFA634}"/>
              </a:ext>
            </a:extLst>
          </p:cNvPr>
          <p:cNvSpPr txBox="1"/>
          <p:nvPr/>
        </p:nvSpPr>
        <p:spPr>
          <a:xfrm>
            <a:off x="1063487" y="1587001"/>
            <a:ext cx="10565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Emergence of Novel as a Form of Literature</a:t>
            </a:r>
          </a:p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Novel attained Maturity</a:t>
            </a:r>
          </a:p>
          <a:p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B19DB3-D18C-4AA0-BCBF-34E5D9716339}"/>
              </a:ext>
            </a:extLst>
          </p:cNvPr>
          <p:cNvSpPr txBox="1"/>
          <p:nvPr/>
        </p:nvSpPr>
        <p:spPr>
          <a:xfrm>
            <a:off x="864704" y="3147342"/>
            <a:ext cx="9342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Wheels of Novel: </a:t>
            </a:r>
          </a:p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Samuel Richardson, 		Henry Fielding, </a:t>
            </a:r>
          </a:p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Smollett and Stern </a:t>
            </a:r>
          </a:p>
        </p:txBody>
      </p:sp>
    </p:spTree>
    <p:extLst>
      <p:ext uri="{BB962C8B-B14F-4D97-AF65-F5344CB8AC3E}">
        <p14:creationId xmlns:p14="http://schemas.microsoft.com/office/powerpoint/2010/main" val="345110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BB6C1B1-C4DF-43DF-9F21-25D5BA71B69D}"/>
              </a:ext>
            </a:extLst>
          </p:cNvPr>
          <p:cNvSpPr txBox="1"/>
          <p:nvPr/>
        </p:nvSpPr>
        <p:spPr>
          <a:xfrm>
            <a:off x="755372" y="396001"/>
            <a:ext cx="9332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Responsible for the Rise of the Novel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2B5BFE-85FA-4673-A2B5-0925FE563AF7}"/>
              </a:ext>
            </a:extLst>
          </p:cNvPr>
          <p:cNvSpPr txBox="1"/>
          <p:nvPr/>
        </p:nvSpPr>
        <p:spPr>
          <a:xfrm>
            <a:off x="336275" y="1479654"/>
            <a:ext cx="1151945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Pilgrim’s Progress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Revolution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Decline of Drama , Romances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of Middle Class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Emergence of New Reading Public – Upper and Middle Class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of Democratic Government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Circulating Libraries</a:t>
            </a:r>
          </a:p>
          <a:p>
            <a:endParaRPr lang="en-IN" sz="3600" b="1" dirty="0"/>
          </a:p>
          <a:p>
            <a:r>
              <a:rPr lang="en-IN" sz="3600" b="1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712243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3E56B6-3A19-415D-8C70-AF3DC64E56A2}"/>
              </a:ext>
            </a:extLst>
          </p:cNvPr>
          <p:cNvSpPr txBox="1"/>
          <p:nvPr/>
        </p:nvSpPr>
        <p:spPr>
          <a:xfrm>
            <a:off x="1152939" y="467139"/>
            <a:ext cx="6947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Pioneers of Novel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20C53-3592-4A54-B094-EB77996C8ED3}"/>
              </a:ext>
            </a:extLst>
          </p:cNvPr>
          <p:cNvSpPr txBox="1"/>
          <p:nvPr/>
        </p:nvSpPr>
        <p:spPr>
          <a:xfrm>
            <a:off x="1152939" y="1490008"/>
            <a:ext cx="104162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Defoe: Introduced New Technique in Realism + Morality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 Crusoe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( 1719) Considered to the First Modern Novel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Mall Flanders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(1722)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682D3A-DAFA-46D8-BEDC-4D7108451F90}"/>
              </a:ext>
            </a:extLst>
          </p:cNvPr>
          <p:cNvSpPr txBox="1"/>
          <p:nvPr/>
        </p:nvSpPr>
        <p:spPr>
          <a:xfrm>
            <a:off x="1027043" y="3059668"/>
            <a:ext cx="10416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Samuel Richardson : Epistolary and Sentimental Novel – </a:t>
            </a: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Pamela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Virtue Rewarded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(1740)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1950DE-4540-4021-B767-0BDC50542BD5}"/>
              </a:ext>
            </a:extLst>
          </p:cNvPr>
          <p:cNvSpPr txBox="1"/>
          <p:nvPr/>
        </p:nvSpPr>
        <p:spPr>
          <a:xfrm>
            <a:off x="516833" y="4128703"/>
            <a:ext cx="1143662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Henry Fielding: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Picaresque Novel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Popularised Realism, Characterisation, Craftmanship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Joseph Andrews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(1749) , </a:t>
            </a:r>
            <a:r>
              <a:rPr lang="en-IN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 Jones 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(1742)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Shamela</a:t>
            </a: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Parody on Ricardson's Pamela – Criticism on Hypocritical Morality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Laid Foundation for Comic Epic Novels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3047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132F9D-577D-4E95-97D6-A19F4ECA2325}"/>
              </a:ext>
            </a:extLst>
          </p:cNvPr>
          <p:cNvSpPr txBox="1"/>
          <p:nvPr/>
        </p:nvSpPr>
        <p:spPr>
          <a:xfrm>
            <a:off x="318051" y="3179725"/>
            <a:ext cx="111119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Lawrence Stern: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Experimentation in Novel Writing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Flashback –  Non Linear Narrative Technique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and Opinions of Tristram Shandy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A51505-7F1D-43BB-99F6-FAB153B58199}"/>
              </a:ext>
            </a:extLst>
          </p:cNvPr>
          <p:cNvSpPr txBox="1"/>
          <p:nvPr/>
        </p:nvSpPr>
        <p:spPr>
          <a:xfrm>
            <a:off x="397565" y="1692627"/>
            <a:ext cx="113206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Tobias Smollett: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Satirical Writing </a:t>
            </a:r>
          </a:p>
          <a:p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Adventures of Roderick Random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Picaresque Novel</a:t>
            </a:r>
          </a:p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8D72C6-EF06-4002-BB54-EB27ABCFABFE}"/>
              </a:ext>
            </a:extLst>
          </p:cNvPr>
          <p:cNvSpPr txBox="1"/>
          <p:nvPr/>
        </p:nvSpPr>
        <p:spPr>
          <a:xfrm>
            <a:off x="473764" y="4934051"/>
            <a:ext cx="109562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Jonathan Swift: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for  Satire and Allegory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 Tale of a Tub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(1704)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Gulliver’s Travels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(1726)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74CF3C-A39A-4179-AC9D-D684E488AE24}"/>
              </a:ext>
            </a:extLst>
          </p:cNvPr>
          <p:cNvSpPr txBox="1"/>
          <p:nvPr/>
        </p:nvSpPr>
        <p:spPr>
          <a:xfrm>
            <a:off x="1152939" y="467139"/>
            <a:ext cx="6947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Pioneers of Novel </a:t>
            </a:r>
            <a:r>
              <a:rPr lang="en-IN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60716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874071-2DC0-429A-AC72-B87DCFCA315C}"/>
              </a:ext>
            </a:extLst>
          </p:cNvPr>
          <p:cNvSpPr txBox="1"/>
          <p:nvPr/>
        </p:nvSpPr>
        <p:spPr>
          <a:xfrm>
            <a:off x="417444" y="387626"/>
            <a:ext cx="1177455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Elements of Eighteenth Century Novels: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N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Realistic Novels – Instruments to Explore and Represent The Reality of the Society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First Person Narrative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Characters – Ordinary men and Women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Familiar Setting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Middle Class People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– Promotion of Virtuous Characters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Satire and Allegory – Reveal Vices of the Society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N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4144660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F7A2F7-385C-47D8-871C-C02CE26A667B}"/>
              </a:ext>
            </a:extLst>
          </p:cNvPr>
          <p:cNvSpPr txBox="1"/>
          <p:nvPr/>
        </p:nvSpPr>
        <p:spPr>
          <a:xfrm>
            <a:off x="586408" y="349798"/>
            <a:ext cx="7643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Nineteenth Century Novels: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D5ED99-8BAE-412A-A33F-70E4C52403DF}"/>
              </a:ext>
            </a:extLst>
          </p:cNvPr>
          <p:cNvSpPr txBox="1"/>
          <p:nvPr/>
        </p:nvSpPr>
        <p:spPr>
          <a:xfrm>
            <a:off x="586408" y="1181747"/>
            <a:ext cx="9124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to The Nature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Emphasis – Imaginations &amp; Emotions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Revival of Medieval Romances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B1D3BC-7916-4C06-A5DC-07E9E06E795C}"/>
              </a:ext>
            </a:extLst>
          </p:cNvPr>
          <p:cNvSpPr txBox="1"/>
          <p:nvPr/>
        </p:nvSpPr>
        <p:spPr>
          <a:xfrm>
            <a:off x="765313" y="3091882"/>
            <a:ext cx="112411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 of Manners :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Jane Austen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Novels Centred Around Customs, Values, and Mores of the late 18</a:t>
            </a:r>
            <a:r>
              <a:rPr lang="en-IN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Century Society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Pride and Prejudice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( 1796)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 and Sensibility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( 1797),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Mansfield Park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(1814) </a:t>
            </a:r>
          </a:p>
        </p:txBody>
      </p:sp>
    </p:spTree>
    <p:extLst>
      <p:ext uri="{BB962C8B-B14F-4D97-AF65-F5344CB8AC3E}">
        <p14:creationId xmlns:p14="http://schemas.microsoft.com/office/powerpoint/2010/main" val="363253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71CE45-F017-4986-88D3-7A4C3BAD9EE4}"/>
              </a:ext>
            </a:extLst>
          </p:cNvPr>
          <p:cNvSpPr txBox="1"/>
          <p:nvPr/>
        </p:nvSpPr>
        <p:spPr>
          <a:xfrm>
            <a:off x="255101" y="1741345"/>
            <a:ext cx="119368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Historical Novels: </a:t>
            </a:r>
            <a:r>
              <a:rPr lang="en-IN" sz="3600" b="1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portrayal of  Remarkable Period in the Past</a:t>
            </a:r>
          </a:p>
          <a:p>
            <a:r>
              <a:rPr lang="en-IN" sz="3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 Walter Scott – </a:t>
            </a:r>
            <a:r>
              <a:rPr lang="en-IN" sz="3600" b="1" i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Ivanhoe</a:t>
            </a:r>
            <a:r>
              <a:rPr lang="en-IN" sz="3600" b="1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(1820)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D5716F-6AFB-4A5F-9B60-903195AF6371}"/>
              </a:ext>
            </a:extLst>
          </p:cNvPr>
          <p:cNvSpPr txBox="1"/>
          <p:nvPr/>
        </p:nvSpPr>
        <p:spPr>
          <a:xfrm>
            <a:off x="255101" y="3831753"/>
            <a:ext cx="11214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Gothic Novels – Use of Elements of Supernatural – Ghosts, Tombs, dilapidated castles, etc. </a:t>
            </a:r>
          </a:p>
          <a:p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Horace Walpole :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Castle of Otranto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( 1764)</a:t>
            </a:r>
          </a:p>
          <a:p>
            <a:r>
              <a:rPr lang="en-I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Emily Bronte :    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Wuthering Heights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53A9E2-5B7C-4098-96DA-74B6505B3397}"/>
              </a:ext>
            </a:extLst>
          </p:cNvPr>
          <p:cNvSpPr txBox="1"/>
          <p:nvPr/>
        </p:nvSpPr>
        <p:spPr>
          <a:xfrm>
            <a:off x="586407" y="349798"/>
            <a:ext cx="9959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Nineteenth Century Novels </a:t>
            </a:r>
            <a:r>
              <a:rPr lang="en-IN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3689448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A56DF4D-5463-4976-BA78-D0890051AF5D}"/>
              </a:ext>
            </a:extLst>
          </p:cNvPr>
          <p:cNvSpPr txBox="1"/>
          <p:nvPr/>
        </p:nvSpPr>
        <p:spPr>
          <a:xfrm>
            <a:off x="346213" y="1189384"/>
            <a:ext cx="122466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Novels: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Recognisable Region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Thomas Hardy – Wessex  - </a:t>
            </a: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Tess of d’Urberville, Mayor of Casterbridge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Charles Dickens – London       R. K. Narayan - </a:t>
            </a:r>
            <a:r>
              <a:rPr lang="en-I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Malgudi</a:t>
            </a: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3C8202-EAB9-4DA5-8B18-DBEAF1A3BDA0}"/>
              </a:ext>
            </a:extLst>
          </p:cNvPr>
          <p:cNvSpPr txBox="1"/>
          <p:nvPr/>
        </p:nvSpPr>
        <p:spPr>
          <a:xfrm>
            <a:off x="586406" y="3429000"/>
            <a:ext cx="109330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Stream of Consciousness Novels 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– Sigmund Freud's Psychoanalytical Theory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James Joyce</a:t>
            </a: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Ulysses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(1922)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Virginia Woolf – </a:t>
            </a: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Lighthouse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(1927)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Interior Monologue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F40D31-3181-4EFD-AEFD-DA04EF43D4F6}"/>
              </a:ext>
            </a:extLst>
          </p:cNvPr>
          <p:cNvSpPr txBox="1"/>
          <p:nvPr/>
        </p:nvSpPr>
        <p:spPr>
          <a:xfrm>
            <a:off x="770282" y="6042991"/>
            <a:ext cx="10381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Bildungsroman Novels – Stages of Growth of the Protagonist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F8763-E653-42BC-B54C-81FC1D26D063}"/>
              </a:ext>
            </a:extLst>
          </p:cNvPr>
          <p:cNvSpPr txBox="1"/>
          <p:nvPr/>
        </p:nvSpPr>
        <p:spPr>
          <a:xfrm>
            <a:off x="586407" y="349798"/>
            <a:ext cx="9959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Nineteenth Century Novels </a:t>
            </a:r>
            <a:r>
              <a:rPr lang="en-IN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3864311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E5963-8D6D-42BC-9DDC-68C9D1E8F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964" y="1229830"/>
            <a:ext cx="10969487" cy="132556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4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Modernist literature: After 1945</a:t>
            </a:r>
            <a:br>
              <a:rPr lang="en-I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3200" b="1" dirty="0">
                <a:solidFill>
                  <a:srgbClr val="2E2E2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sense of loss is one of the features of Modernist literature.</a:t>
            </a:r>
            <a:br>
              <a:rPr lang="en-I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3200" b="1" dirty="0">
                <a:solidFill>
                  <a:srgbClr val="2E2E2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br>
              <a:rPr lang="en-IN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47116-8DBB-482C-B78A-F168A1EAB1B1}"/>
              </a:ext>
            </a:extLst>
          </p:cNvPr>
          <p:cNvSpPr txBox="1"/>
          <p:nvPr/>
        </p:nvSpPr>
        <p:spPr>
          <a:xfrm>
            <a:off x="672549" y="2385391"/>
            <a:ext cx="10379763" cy="645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IN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 </a:t>
            </a: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IN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odernist </a:t>
            </a: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IN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ovels : </a:t>
            </a:r>
            <a:r>
              <a:rPr lang="en-IN" sz="3600" b="1" dirty="0">
                <a:solidFill>
                  <a:srgbClr val="2E2E2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Novels written after 1945  	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CB47D6-F6A6-416C-BCF6-7EBE6E20FC5E}"/>
              </a:ext>
            </a:extLst>
          </p:cNvPr>
          <p:cNvSpPr txBox="1"/>
          <p:nvPr/>
        </p:nvSpPr>
        <p:spPr>
          <a:xfrm>
            <a:off x="675861" y="3827497"/>
            <a:ext cx="10048460" cy="124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Postcolonial  </a:t>
            </a:r>
            <a:r>
              <a:rPr lang="en-IN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literature </a:t>
            </a:r>
            <a:r>
              <a:rPr lang="en-IN" sz="3600" b="1" dirty="0">
                <a:solidFill>
                  <a:srgbClr val="2E2E2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is a literature by writers from former colonised countries.</a:t>
            </a:r>
            <a:endParaRPr lang="en-IN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35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6611AE-1774-4F73-9B40-EEBBB66672FC}"/>
              </a:ext>
            </a:extLst>
          </p:cNvPr>
          <p:cNvSpPr txBox="1"/>
          <p:nvPr/>
        </p:nvSpPr>
        <p:spPr>
          <a:xfrm>
            <a:off x="655983" y="467139"/>
            <a:ext cx="10575234" cy="5205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Shorter Oxford Dictionary</a:t>
            </a:r>
            <a:r>
              <a:rPr lang="en-IN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defines novel as a Fictitious</a:t>
            </a:r>
            <a:r>
              <a:rPr lang="en-IN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 narrative of considerable length.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IN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 to the term ‘novel’, the term ‘romance described any longer narrative particularly involving adventure and love.</a:t>
            </a: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IN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term ‘novella’ means a shorter novel	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57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FE9F2C-57D3-4A4E-9928-D46488F3A140}"/>
              </a:ext>
            </a:extLst>
          </p:cNvPr>
          <p:cNvSpPr/>
          <p:nvPr/>
        </p:nvSpPr>
        <p:spPr>
          <a:xfrm>
            <a:off x="2666764" y="2967335"/>
            <a:ext cx="685848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0"/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</a:rPr>
              <a:t>Thank you!!!!!!!!!!!</a:t>
            </a:r>
          </a:p>
        </p:txBody>
      </p:sp>
    </p:spTree>
    <p:extLst>
      <p:ext uri="{BB962C8B-B14F-4D97-AF65-F5344CB8AC3E}">
        <p14:creationId xmlns:p14="http://schemas.microsoft.com/office/powerpoint/2010/main" val="78203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57A11-E373-4856-A0E1-1F4A6A2D8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Anglo – Norman Period 1066- 1204</a:t>
            </a:r>
            <a:b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IN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13</a:t>
            </a:r>
            <a:r>
              <a:rPr lang="en-IN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4806C8-C78D-4C13-B141-CE10B48CC909}"/>
              </a:ext>
            </a:extLst>
          </p:cNvPr>
          <p:cNvSpPr txBox="1"/>
          <p:nvPr/>
        </p:nvSpPr>
        <p:spPr>
          <a:xfrm>
            <a:off x="723900" y="2231265"/>
            <a:ext cx="10744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Medieval English romances - French in Origin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Written in Verse Form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 of Chivalry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Marvellous Thrilling, Extravagant Adventures of Medieval Heroes and Knights</a:t>
            </a:r>
          </a:p>
          <a:p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61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E576D3-F15F-45C7-AF2B-C520F76CDE55}"/>
              </a:ext>
            </a:extLst>
          </p:cNvPr>
          <p:cNvSpPr txBox="1"/>
          <p:nvPr/>
        </p:nvSpPr>
        <p:spPr>
          <a:xfrm>
            <a:off x="1331843" y="366524"/>
            <a:ext cx="92235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English Period 1346 to 1400  </a:t>
            </a:r>
          </a:p>
          <a:p>
            <a:pPr algn="ctr"/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</a:t>
            </a:r>
            <a:r>
              <a:rPr lang="en-IN" sz="4000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15</a:t>
            </a:r>
            <a:r>
              <a:rPr lang="en-IN" sz="4000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5AF42-21F4-447F-85A8-DD224A4E5F71}"/>
              </a:ext>
            </a:extLst>
          </p:cNvPr>
          <p:cNvSpPr txBox="1"/>
          <p:nvPr/>
        </p:nvSpPr>
        <p:spPr>
          <a:xfrm>
            <a:off x="705678" y="3729131"/>
            <a:ext cx="110224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Chaucer: Works Contain the Seeds of Novel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Masterpiece – </a:t>
            </a: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Canterbury Tales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Social Chronicler of the late 14</a:t>
            </a:r>
            <a:r>
              <a:rPr lang="en-IN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century England in Verse Form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Prologue to The Canterbury Tales  </a:t>
            </a: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Prologue to the Modern Fiction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Troilus and </a:t>
            </a:r>
            <a:r>
              <a:rPr lang="en-IN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Criseda</a:t>
            </a:r>
            <a:endParaRPr lang="en-IN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7418A4-E5CC-4FA5-AA82-A1B775346903}"/>
              </a:ext>
            </a:extLst>
          </p:cNvPr>
          <p:cNvSpPr txBox="1"/>
          <p:nvPr/>
        </p:nvSpPr>
        <p:spPr>
          <a:xfrm>
            <a:off x="705678" y="2174761"/>
            <a:ext cx="11022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 Witnessed The foundation of English Prose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BAAC9E-27F4-452F-A095-8461E262D45A}"/>
              </a:ext>
            </a:extLst>
          </p:cNvPr>
          <p:cNvSpPr txBox="1"/>
          <p:nvPr/>
        </p:nvSpPr>
        <p:spPr>
          <a:xfrm>
            <a:off x="705678" y="2951946"/>
            <a:ext cx="8478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Writers: Wycliff, Mandeville, Malory</a:t>
            </a:r>
          </a:p>
        </p:txBody>
      </p:sp>
    </p:spTree>
    <p:extLst>
      <p:ext uri="{BB962C8B-B14F-4D97-AF65-F5344CB8AC3E}">
        <p14:creationId xmlns:p14="http://schemas.microsoft.com/office/powerpoint/2010/main" val="403633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6050EB-060C-4B2B-95BA-83BBF9DA2F5C}"/>
              </a:ext>
            </a:extLst>
          </p:cNvPr>
          <p:cNvSpPr txBox="1"/>
          <p:nvPr/>
        </p:nvSpPr>
        <p:spPr>
          <a:xfrm>
            <a:off x="1520687" y="516835"/>
            <a:ext cx="8835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IN" sz="4000" b="1" baseline="30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CBA421-BF03-4C1F-9EB1-E81B0C8D0BE2}"/>
              </a:ext>
            </a:extLst>
          </p:cNvPr>
          <p:cNvSpPr txBox="1"/>
          <p:nvPr/>
        </p:nvSpPr>
        <p:spPr>
          <a:xfrm>
            <a:off x="1520687" y="1898374"/>
            <a:ext cx="8438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 Time For Literature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0E643-F149-4EC5-A6BE-94B37930892F}"/>
              </a:ext>
            </a:extLst>
          </p:cNvPr>
          <p:cNvSpPr txBox="1"/>
          <p:nvPr/>
        </p:nvSpPr>
        <p:spPr>
          <a:xfrm>
            <a:off x="1212573" y="3528391"/>
            <a:ext cx="104857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William  Caxton  The First English Printer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Translations of French Texts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Chaucer and Malory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Marory’s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D’Arthur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49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3B7D88-DF2A-4A8D-BAE8-FDBC55697BD5}"/>
              </a:ext>
            </a:extLst>
          </p:cNvPr>
          <p:cNvSpPr txBox="1"/>
          <p:nvPr/>
        </p:nvSpPr>
        <p:spPr>
          <a:xfrm>
            <a:off x="924340" y="252031"/>
            <a:ext cx="9611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 of Elizabeth : 1550 - 1630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E27B09-81E2-4CF8-B5C0-FBFBB4B813EE}"/>
              </a:ext>
            </a:extLst>
          </p:cNvPr>
          <p:cNvSpPr txBox="1"/>
          <p:nvPr/>
        </p:nvSpPr>
        <p:spPr>
          <a:xfrm>
            <a:off x="1043609" y="1318231"/>
            <a:ext cx="96111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 of the Medieval Romances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D3C013-C6A3-4128-A29A-BC31800E729E}"/>
              </a:ext>
            </a:extLst>
          </p:cNvPr>
          <p:cNvSpPr txBox="1"/>
          <p:nvPr/>
        </p:nvSpPr>
        <p:spPr>
          <a:xfrm>
            <a:off x="3781839" y="2397948"/>
            <a:ext cx="94918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Arthurian Romances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Moralised Stories of Gower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Finished Tales of Chaucer</a:t>
            </a:r>
          </a:p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Italian Pastoral Romances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726568-3E75-48AC-818C-4572BF641F3D}"/>
              </a:ext>
            </a:extLst>
          </p:cNvPr>
          <p:cNvSpPr txBox="1"/>
          <p:nvPr/>
        </p:nvSpPr>
        <p:spPr>
          <a:xfrm>
            <a:off x="1043609" y="1903006"/>
            <a:ext cx="7484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of Variety of Fiction</a:t>
            </a:r>
          </a:p>
        </p:txBody>
      </p:sp>
    </p:spTree>
    <p:extLst>
      <p:ext uri="{BB962C8B-B14F-4D97-AF65-F5344CB8AC3E}">
        <p14:creationId xmlns:p14="http://schemas.microsoft.com/office/powerpoint/2010/main" val="3486974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4754E6-43D7-4283-93C4-96FEB1B89420}"/>
              </a:ext>
            </a:extLst>
          </p:cNvPr>
          <p:cNvSpPr txBox="1"/>
          <p:nvPr/>
        </p:nvSpPr>
        <p:spPr>
          <a:xfrm>
            <a:off x="684144" y="1387251"/>
            <a:ext cx="9531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Prominent Writers: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695910-5508-41A3-B6D7-06DAC11BFCF5}"/>
              </a:ext>
            </a:extLst>
          </p:cNvPr>
          <p:cNvSpPr txBox="1"/>
          <p:nvPr/>
        </p:nvSpPr>
        <p:spPr>
          <a:xfrm>
            <a:off x="684144" y="2137758"/>
            <a:ext cx="112610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Lyly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Eupheus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“ </a:t>
            </a:r>
            <a:r>
              <a:rPr lang="en-I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Eupheuism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 Greene: </a:t>
            </a:r>
            <a:r>
              <a:rPr lang="en-IN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Pandosto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Moral Tone</a:t>
            </a:r>
          </a:p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Thomas Lodge: </a:t>
            </a:r>
            <a:r>
              <a:rPr lang="en-IN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Rosalynde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Pastoral Novel</a:t>
            </a:r>
          </a:p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Sir Philip Sidney: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Arcadia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Pastoral Romance</a:t>
            </a:r>
          </a:p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Thomas Nash: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Unfortunate Traveller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Life of Jack Wilton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Picaresque Novels</a:t>
            </a:r>
          </a:p>
          <a:p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Thomas </a:t>
            </a:r>
            <a:r>
              <a:rPr lang="en-IN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Deloney</a:t>
            </a:r>
            <a:r>
              <a:rPr lang="en-IN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Jack of Newbury , The Gentle Craft </a:t>
            </a: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Realistic Tales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FA1747-22ED-4240-B18D-76665948B6D0}"/>
              </a:ext>
            </a:extLst>
          </p:cNvPr>
          <p:cNvSpPr txBox="1"/>
          <p:nvPr/>
        </p:nvSpPr>
        <p:spPr>
          <a:xfrm>
            <a:off x="1282148" y="477078"/>
            <a:ext cx="10565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Age of Elizabeth : 1550 – 1630  Cont. </a:t>
            </a:r>
          </a:p>
          <a:p>
            <a:endParaRPr lang="en-IN" sz="4000" b="1" dirty="0"/>
          </a:p>
        </p:txBody>
      </p:sp>
    </p:spTree>
    <p:extLst>
      <p:ext uri="{BB962C8B-B14F-4D97-AF65-F5344CB8AC3E}">
        <p14:creationId xmlns:p14="http://schemas.microsoft.com/office/powerpoint/2010/main" val="1357388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0375C9-4347-45CB-98DB-4F8BDCE09226}"/>
              </a:ext>
            </a:extLst>
          </p:cNvPr>
          <p:cNvSpPr txBox="1"/>
          <p:nvPr/>
        </p:nvSpPr>
        <p:spPr>
          <a:xfrm>
            <a:off x="944217" y="457199"/>
            <a:ext cx="8100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of Milton     1630 - 1660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EAEBF9-7227-4CD5-A902-8B79A33EC07A}"/>
              </a:ext>
            </a:extLst>
          </p:cNvPr>
          <p:cNvSpPr txBox="1"/>
          <p:nvPr/>
        </p:nvSpPr>
        <p:spPr>
          <a:xfrm>
            <a:off x="864704" y="2087217"/>
            <a:ext cx="10833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Decline in Literature Due to</a:t>
            </a:r>
          </a:p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the Influence of Puritanism</a:t>
            </a:r>
          </a:p>
        </p:txBody>
      </p:sp>
    </p:spTree>
    <p:extLst>
      <p:ext uri="{BB962C8B-B14F-4D97-AF65-F5344CB8AC3E}">
        <p14:creationId xmlns:p14="http://schemas.microsoft.com/office/powerpoint/2010/main" val="934117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25EEDD-A9D6-49D7-B1B3-D6F65871EF0A}"/>
              </a:ext>
            </a:extLst>
          </p:cNvPr>
          <p:cNvSpPr txBox="1"/>
          <p:nvPr/>
        </p:nvSpPr>
        <p:spPr>
          <a:xfrm>
            <a:off x="268357" y="359717"/>
            <a:ext cx="11519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 of Dryden  (Age of Restoration)   1660 - 1700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2C1939-C5B5-42B1-91C7-436751D9B5E1}"/>
              </a:ext>
            </a:extLst>
          </p:cNvPr>
          <p:cNvSpPr txBox="1"/>
          <p:nvPr/>
        </p:nvSpPr>
        <p:spPr>
          <a:xfrm>
            <a:off x="904461" y="1543348"/>
            <a:ext cx="7076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of the Reign of Elizabeth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734DEB-EA62-4199-B7AB-E625102DEDA2}"/>
              </a:ext>
            </a:extLst>
          </p:cNvPr>
          <p:cNvSpPr txBox="1"/>
          <p:nvPr/>
        </p:nvSpPr>
        <p:spPr>
          <a:xfrm>
            <a:off x="904461" y="2436420"/>
            <a:ext cx="10803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Zenith of English Drama  &amp; </a:t>
            </a:r>
          </a:p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End of First Period of the English Novel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549817-2C69-4CA2-BD47-DD037662DDE9}"/>
              </a:ext>
            </a:extLst>
          </p:cNvPr>
          <p:cNvSpPr txBox="1"/>
          <p:nvPr/>
        </p:nvSpPr>
        <p:spPr>
          <a:xfrm>
            <a:off x="904461" y="3734404"/>
            <a:ext cx="108038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Fiction takes a New Turn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Growing Interest in Science, the people preferred Realism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Rejected False Romance    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Emphasis on historical Truth / Poetic Truth</a:t>
            </a:r>
          </a:p>
        </p:txBody>
      </p:sp>
    </p:spTree>
    <p:extLst>
      <p:ext uri="{BB962C8B-B14F-4D97-AF65-F5344CB8AC3E}">
        <p14:creationId xmlns:p14="http://schemas.microsoft.com/office/powerpoint/2010/main" val="2640640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942</Words>
  <Application>Microsoft Office PowerPoint</Application>
  <PresentationFormat>Widescreen</PresentationFormat>
  <Paragraphs>137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Anglo – Norman Period 1066- 1204 11th – 13th Century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Modernist literature: After 1945  A sense of loss is one of the features of Modernist literature.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ujjvala_n_tathe@yahoo.com</dc:creator>
  <cp:lastModifiedBy>ujjvala_n_tathe@yahoo.com</cp:lastModifiedBy>
  <cp:revision>22</cp:revision>
  <dcterms:created xsi:type="dcterms:W3CDTF">2021-03-15T12:03:07Z</dcterms:created>
  <dcterms:modified xsi:type="dcterms:W3CDTF">2021-03-15T16:53:56Z</dcterms:modified>
</cp:coreProperties>
</file>