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4B135-78DB-42C8-9269-B51150130C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45492-9AF5-40EA-8937-F96660E7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BEDB7-7AF3-4244-B7CA-40B46FD48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DAD6F-E485-4C8D-9ACE-D6531E3A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C2111-259F-4006-9858-9292EAFAA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3936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9E913-2A0F-411D-9854-F549DAD99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5B04C9-C612-4196-A20A-4C4448739C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150EC-6233-47B1-B292-75A392524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7D31A-D76E-4B4A-A317-2A04DA12C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850C3-27A7-4578-9652-8E20E61AE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0728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D94CC4-D9BE-4F4B-9C1B-FA8018EDFC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B222E5-AD10-4ADD-84D2-A3349AEEC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FD42F-BB3F-4DA1-BEEB-B5B16E3B3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AE7B3-0744-4C61-AFD6-7484A4F0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DF1A3-407E-4222-BDD5-B9081FA96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950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B91E2-98D5-4FAD-B82A-D8372279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0C1F2D-FC21-42FF-A2E9-F060ADA75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B967A-E170-45CB-855D-5328D2DDB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DDD56-0A47-404F-A45E-ABE073E71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267E0-ED3A-41EA-8B71-D3807143E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974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C3143-E886-4FD9-B312-46526F4D1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DEB4BD-4F18-4161-8486-FBD110EA1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D95C24-A11D-46FC-A876-592E8C82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DC38F-1B9E-4F2C-9013-B6C9690AC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49DE9-726D-4B73-9606-96E4AFB17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9917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2C72D-A5E6-4A6A-80E5-3B53BC5C9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540FF-9DF8-4B60-B840-8DB38946C6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BF274E-AB10-4287-8DA0-4C0A307D1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04834-5E1E-4C36-8C69-D7DD3B4C4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93DF5-E5F2-4430-B131-197E39982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50464B-59B6-4F13-A540-A1651228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182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9820F-BE29-441F-9076-9944E03C8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5BCDA-481C-496C-9CE6-0F5991982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094892-0A52-485C-8F57-7AC83738AD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1E940DA-232E-489B-89B7-0A87F2499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B82659-0883-4551-818D-DD040A435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42DCE2-24A5-4F75-A4B0-5C9AF2B0D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DBFE28-E9E8-49DF-A844-4DF916AB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CEADA3-09B2-4811-950F-905E7A673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620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9EEE8-1FFB-4C55-AD54-1E296FF8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F86136-29B1-44A3-BE08-7B65258E0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5BBC95-8C8E-4580-ADBD-7FFD2B6AD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5AEE5A-0FEE-4FED-9E1D-267EE2D46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888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4862FB-03D6-4850-A87F-E30B1CCC7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A036A4-D7CF-48FB-A2D6-101E28AB5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6CF05F-B729-4727-97A1-19D567CCD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0251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5DFA7-14B6-42C8-A8B6-DFE4EE0B9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E2B3F-6667-4DB8-883D-4390868B2F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19534-AB03-476B-96B3-924B06EAB1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874C12-FE8E-4063-A5B7-5FEA7845D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B5BA42-CCED-4F30-85DC-9A7761BE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36328-9A43-49C3-B8F9-1FFB824C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5271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38162-9D1B-4B07-AFA4-917B59F09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51FFD-51ED-4D67-A458-8677CFF905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E4712-EB3E-4AA2-8A4B-BA383EEE7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E3C11-6DED-452B-9955-FB2FE02B0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EDA36-F4C3-4FCB-AF95-FA9799AFD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FD2BE-9E12-4F62-8086-E42BBBF32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967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2C6C7A-A0D3-44E0-BD54-A60FFAAFE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906CF-21B7-40D5-A04B-1F791B1CE2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E025FA-99ED-4D19-9CBC-EEA8F9F9CB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8BD9D-0E8E-4C9B-A926-622C03DE46F3}" type="datetimeFigureOut">
              <a:rPr lang="en-IN" smtClean="0"/>
              <a:t>16-03-2021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07CA1-2E7A-45FE-A71E-563865E3F8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8A51C0-839C-4E8B-B255-1347AA65F5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758E12-37CE-40B0-B3D2-A90F0A4C7CE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035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C2F7414B-0698-49CE-B179-37D464050D33}"/>
              </a:ext>
            </a:extLst>
          </p:cNvPr>
          <p:cNvSpPr txBox="1"/>
          <p:nvPr/>
        </p:nvSpPr>
        <p:spPr>
          <a:xfrm>
            <a:off x="2057400" y="1828800"/>
            <a:ext cx="8209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Aspects of Novel</a:t>
            </a:r>
          </a:p>
        </p:txBody>
      </p:sp>
    </p:spTree>
    <p:extLst>
      <p:ext uri="{BB962C8B-B14F-4D97-AF65-F5344CB8AC3E}">
        <p14:creationId xmlns:p14="http://schemas.microsoft.com/office/powerpoint/2010/main" val="340333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DE91A0E-59DB-4149-9C20-F49594C3D2C4}"/>
              </a:ext>
            </a:extLst>
          </p:cNvPr>
          <p:cNvSpPr txBox="1"/>
          <p:nvPr/>
        </p:nvSpPr>
        <p:spPr>
          <a:xfrm>
            <a:off x="1530626" y="447261"/>
            <a:ext cx="96409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oose plot and Organic </a:t>
            </a: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lot</a:t>
            </a:r>
          </a:p>
          <a:p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oose plot : </a:t>
            </a:r>
          </a:p>
          <a:p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Neither artistic unity, nor a logical connection between incidents in a loose plot. </a:t>
            </a:r>
          </a:p>
          <a:p>
            <a:endParaRPr lang="en-US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rganic plot: </a:t>
            </a:r>
          </a:p>
          <a:p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ogical and organic unity. </a:t>
            </a:r>
          </a:p>
          <a:p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haracters and episodes are neatly organized with precision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479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C47CB2-FE75-498C-85C1-B3F86109F361}"/>
              </a:ext>
            </a:extLst>
          </p:cNvPr>
          <p:cNvSpPr txBox="1"/>
          <p:nvPr/>
        </p:nvSpPr>
        <p:spPr>
          <a:xfrm>
            <a:off x="1709530" y="298174"/>
            <a:ext cx="4472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Characters: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D4DC3F4-C724-4095-B054-398608187E8D}"/>
              </a:ext>
            </a:extLst>
          </p:cNvPr>
          <p:cNvSpPr txBox="1"/>
          <p:nvPr/>
        </p:nvSpPr>
        <p:spPr>
          <a:xfrm>
            <a:off x="1808921" y="1510748"/>
            <a:ext cx="9134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Major Characters And Minor Characters.</a:t>
            </a:r>
            <a:endParaRPr lang="en-IN" sz="36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8B4439-7249-409C-9C2E-19A472E6080B}"/>
              </a:ext>
            </a:extLst>
          </p:cNvPr>
          <p:cNvSpPr txBox="1"/>
          <p:nvPr/>
        </p:nvSpPr>
        <p:spPr>
          <a:xfrm>
            <a:off x="2037522" y="2613991"/>
            <a:ext cx="3508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protagonist</a:t>
            </a:r>
            <a:endParaRPr lang="en-IN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4CDA00-828C-4BEF-B16F-97059372211E}"/>
              </a:ext>
            </a:extLst>
          </p:cNvPr>
          <p:cNvSpPr txBox="1"/>
          <p:nvPr/>
        </p:nvSpPr>
        <p:spPr>
          <a:xfrm>
            <a:off x="1977887" y="3925957"/>
            <a:ext cx="805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Flat Characters And Round Characters.</a:t>
            </a:r>
            <a:endParaRPr lang="en-IN" sz="3200" b="1" dirty="0"/>
          </a:p>
        </p:txBody>
      </p:sp>
    </p:spTree>
    <p:extLst>
      <p:ext uri="{BB962C8B-B14F-4D97-AF65-F5344CB8AC3E}">
        <p14:creationId xmlns:p14="http://schemas.microsoft.com/office/powerpoint/2010/main" val="2025079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873732-9B14-4B37-ABD2-69A4191BA349}"/>
              </a:ext>
            </a:extLst>
          </p:cNvPr>
          <p:cNvSpPr txBox="1"/>
          <p:nvPr/>
        </p:nvSpPr>
        <p:spPr>
          <a:xfrm>
            <a:off x="3101009" y="785191"/>
            <a:ext cx="5208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Setting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988422-7DD8-4A91-8D5D-CA27A70885A8}"/>
              </a:ext>
            </a:extLst>
          </p:cNvPr>
          <p:cNvSpPr txBox="1"/>
          <p:nvPr/>
        </p:nvSpPr>
        <p:spPr>
          <a:xfrm>
            <a:off x="914400" y="1699591"/>
            <a:ext cx="1036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Location Or The Place And The Background Where The Action Of The Characters Is Performed Or Happened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F1E322-C51F-49EA-B20E-2F7356B9CBE3}"/>
              </a:ext>
            </a:extLst>
          </p:cNvPr>
          <p:cNvSpPr txBox="1"/>
          <p:nvPr/>
        </p:nvSpPr>
        <p:spPr>
          <a:xfrm>
            <a:off x="1033669" y="3150704"/>
            <a:ext cx="94521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Rural Or Urban, Social Or Historical, Real Or Imaginative, Etc.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2555350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5B79BD-EE91-42DF-80D6-5D15CA950ECF}"/>
              </a:ext>
            </a:extLst>
          </p:cNvPr>
          <p:cNvSpPr txBox="1"/>
          <p:nvPr/>
        </p:nvSpPr>
        <p:spPr>
          <a:xfrm>
            <a:off x="1669773" y="755374"/>
            <a:ext cx="8786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Point of View</a:t>
            </a:r>
            <a:endParaRPr lang="en-IN" sz="3600" dirty="0">
              <a:solidFill>
                <a:srgbClr val="C0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20D66E-FF1F-4CBA-96E6-F066304F782D}"/>
              </a:ext>
            </a:extLst>
          </p:cNvPr>
          <p:cNvSpPr txBox="1"/>
          <p:nvPr/>
        </p:nvSpPr>
        <p:spPr>
          <a:xfrm>
            <a:off x="1331843" y="1779104"/>
            <a:ext cx="47641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First Person Point of View</a:t>
            </a:r>
            <a:endParaRPr lang="en-IN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9B69EFA-B922-4DB9-AB22-D05E61C67262}"/>
              </a:ext>
            </a:extLst>
          </p:cNvPr>
          <p:cNvSpPr txBox="1"/>
          <p:nvPr/>
        </p:nvSpPr>
        <p:spPr>
          <a:xfrm>
            <a:off x="2564293" y="3965714"/>
            <a:ext cx="6639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Omniscient  Point of View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296475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31223E-4CDB-4038-BCBA-DF13FCFC8599}"/>
              </a:ext>
            </a:extLst>
          </p:cNvPr>
          <p:cNvSpPr txBox="1"/>
          <p:nvPr/>
        </p:nvSpPr>
        <p:spPr>
          <a:xfrm>
            <a:off x="1808921" y="775252"/>
            <a:ext cx="9000000" cy="498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3600" b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Novel is a long prose narrative. It depicts the social, political, and personal realities of life with clarity and in aesthetic terms. Etymologically the novel means ‘story of something new’.</a:t>
            </a:r>
            <a:endParaRPr lang="en-IN" sz="3600" b="1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331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3AF994-3193-4CEA-9557-0621A361BE2C}"/>
              </a:ext>
            </a:extLst>
          </p:cNvPr>
          <p:cNvSpPr txBox="1"/>
          <p:nvPr/>
        </p:nvSpPr>
        <p:spPr>
          <a:xfrm>
            <a:off x="1510747" y="695739"/>
            <a:ext cx="9000000" cy="49895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Shorter Oxford Dictionary defines Novel as :</a:t>
            </a:r>
          </a:p>
          <a:p>
            <a:pPr algn="just">
              <a:lnSpc>
                <a:spcPct val="150000"/>
              </a:lnSpc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“a fictitious prose narrative of considerable length in which characters and actions representative of real life are portrayed in a plot of more or less complexity”.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1228601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A43D74-0591-4E0B-AF2D-12318C03AAD8}"/>
              </a:ext>
            </a:extLst>
          </p:cNvPr>
          <p:cNvSpPr txBox="1"/>
          <p:nvPr/>
        </p:nvSpPr>
        <p:spPr>
          <a:xfrm>
            <a:off x="944215" y="586409"/>
            <a:ext cx="10227367" cy="6086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Introduction to the Study of English Literature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</a:p>
          <a:p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W. H. Hudson </a:t>
            </a:r>
          </a:p>
          <a:p>
            <a:endParaRPr lang="en-US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hief Elements Of Any Work Of Prose Fiction Whether It Is Small Or Great Or Good Or Bad: </a:t>
            </a:r>
            <a:endParaRPr lang="en-IN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Plot, 				Characters,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And Place Of Action,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Style, </a:t>
            </a:r>
          </a:p>
          <a:p>
            <a:pPr>
              <a:lnSpc>
                <a:spcPct val="150000"/>
              </a:lnSpc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Stated Or Implied Philosophy Of Life</a:t>
            </a:r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684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8D954F5-A8DF-4C1F-986D-88233797C7EA}"/>
              </a:ext>
            </a:extLst>
          </p:cNvPr>
          <p:cNvSpPr txBox="1"/>
          <p:nvPr/>
        </p:nvSpPr>
        <p:spPr>
          <a:xfrm>
            <a:off x="1898373" y="1838739"/>
            <a:ext cx="9000000" cy="2564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E. M. Forster </a:t>
            </a:r>
            <a:r>
              <a:rPr lang="en-US" sz="36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Aspects Of The Novel </a:t>
            </a: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Elements Of The Novel </a:t>
            </a:r>
          </a:p>
          <a:p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26095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3C99B9-EEDB-49B3-8D63-41DB9650AD80}"/>
              </a:ext>
            </a:extLst>
          </p:cNvPr>
          <p:cNvSpPr txBox="1"/>
          <p:nvPr/>
        </p:nvSpPr>
        <p:spPr>
          <a:xfrm>
            <a:off x="2027583" y="2415209"/>
            <a:ext cx="900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Major Elements Of The Novel</a:t>
            </a:r>
            <a:endParaRPr lang="en-IN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819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B70683-9B3B-41EF-BF69-B0D02EE749B9}"/>
              </a:ext>
            </a:extLst>
          </p:cNvPr>
          <p:cNvSpPr txBox="1"/>
          <p:nvPr/>
        </p:nvSpPr>
        <p:spPr>
          <a:xfrm>
            <a:off x="795128" y="188843"/>
            <a:ext cx="11022497" cy="6806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Plot:</a:t>
            </a:r>
            <a:endParaRPr lang="en-IN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Plot : Artistic arrangement of events or actions in the life of characters in the novel.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Action :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Both the physical and verbal activities of the characters. </a:t>
            </a:r>
            <a:r>
              <a:rPr lang="en-US" sz="2400" b="1" dirty="0"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Cause :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Some type of conflict, generally between man and man, man and nature, man and social or religious conventions, or man to himself.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C</a:t>
            </a: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onflict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 is revealed at the exposition, or beginning of the story and is developed during the complication, which is the longest section.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C</a:t>
            </a: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limax: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conflict reaches its turning point, and its solution becomes clear.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Final part of the story: </a:t>
            </a:r>
            <a:r>
              <a:rPr lang="en-US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the resolution:  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Mangal" panose="02040503050203030202" pitchFamily="18" charset="0"/>
              </a:rPr>
              <a:t>Conflict is settled.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863378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FA1AF4C-677C-468E-9D82-ADA431E5B15C}"/>
              </a:ext>
            </a:extLst>
          </p:cNvPr>
          <p:cNvSpPr txBox="1"/>
          <p:nvPr/>
        </p:nvSpPr>
        <p:spPr>
          <a:xfrm>
            <a:off x="1113183" y="1043609"/>
            <a:ext cx="9000000" cy="332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Aspects of the Novel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: E. M. Forster 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D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ifference between plot and story…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Basic difference between them is the sense of causality.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518252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53B084-5035-4DD1-B69F-698669BBC9C9}"/>
              </a:ext>
            </a:extLst>
          </p:cNvPr>
          <p:cNvSpPr txBox="1"/>
          <p:nvPr/>
        </p:nvSpPr>
        <p:spPr>
          <a:xfrm>
            <a:off x="2067339" y="964096"/>
            <a:ext cx="900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lot is concerned with the emotional effects of the incidents. </a:t>
            </a:r>
          </a:p>
          <a:p>
            <a:endParaRPr lang="en-US" sz="3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Plot is defined as “a structure of actions aiming at emotional and artistic effects”.</a:t>
            </a:r>
            <a:endParaRPr lang="en-IN" sz="3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3BFEDA-2081-4ADE-825F-351D1FB12DC7}"/>
              </a:ext>
            </a:extLst>
          </p:cNvPr>
          <p:cNvSpPr txBox="1"/>
          <p:nvPr/>
        </p:nvSpPr>
        <p:spPr>
          <a:xfrm>
            <a:off x="1689651" y="4380416"/>
            <a:ext cx="900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3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ypes of plot: </a:t>
            </a:r>
          </a:p>
          <a:p>
            <a:r>
              <a:rPr lang="en-US" sz="3600" b="1" dirty="0"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ragic plot, comic plot, romantic plot, simple plot, complex plot, etc.</a:t>
            </a:r>
            <a:endParaRPr lang="en-IN" sz="3600" b="1" dirty="0"/>
          </a:p>
        </p:txBody>
      </p:sp>
    </p:spTree>
    <p:extLst>
      <p:ext uri="{BB962C8B-B14F-4D97-AF65-F5344CB8AC3E}">
        <p14:creationId xmlns:p14="http://schemas.microsoft.com/office/powerpoint/2010/main" val="657386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438</Words>
  <Application>Microsoft Office PowerPoint</Application>
  <PresentationFormat>Widescreen</PresentationFormat>
  <Paragraphs>48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ujjvala_n_tathe@yahoo.com</dc:creator>
  <cp:lastModifiedBy>ujjvala_n_tathe@yahoo.com</cp:lastModifiedBy>
  <cp:revision>5</cp:revision>
  <dcterms:created xsi:type="dcterms:W3CDTF">2021-03-16T02:24:38Z</dcterms:created>
  <dcterms:modified xsi:type="dcterms:W3CDTF">2021-03-16T03:01:41Z</dcterms:modified>
</cp:coreProperties>
</file>