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88" r:id="rId5"/>
    <p:sldId id="281" r:id="rId6"/>
    <p:sldId id="261" r:id="rId7"/>
    <p:sldId id="262" r:id="rId8"/>
    <p:sldId id="263" r:id="rId9"/>
    <p:sldId id="286" r:id="rId10"/>
    <p:sldId id="264" r:id="rId11"/>
    <p:sldId id="265" r:id="rId12"/>
    <p:sldId id="266" r:id="rId13"/>
    <p:sldId id="268" r:id="rId14"/>
    <p:sldId id="269" r:id="rId15"/>
    <p:sldId id="289" r:id="rId16"/>
    <p:sldId id="271" r:id="rId17"/>
    <p:sldId id="273" r:id="rId18"/>
    <p:sldId id="274" r:id="rId19"/>
    <p:sldId id="270" r:id="rId20"/>
    <p:sldId id="284" r:id="rId21"/>
    <p:sldId id="275" r:id="rId22"/>
    <p:sldId id="276" r:id="rId23"/>
    <p:sldId id="278" r:id="rId24"/>
    <p:sldId id="279" r:id="rId25"/>
    <p:sldId id="277" r:id="rId26"/>
    <p:sldId id="282" r:id="rId27"/>
    <p:sldId id="283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>
        <p:scale>
          <a:sx n="79" d="100"/>
          <a:sy n="79" d="100"/>
        </p:scale>
        <p:origin x="-30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7977F-AEC0-43D0-BE1D-188AF38BE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13594-8C10-4D93-987E-67EEC531E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6217BD-D3A2-49AB-95AB-2D1754D6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BD3C89-4CDF-48F9-A645-C1289CB6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B0871A-89FA-43AF-81DF-389D2A4B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215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CC04A-9198-483E-A283-EDA2D854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E26182-A0EA-4C64-B872-D19C40735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F5540D-2045-4D65-A260-B81260C9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010925-EA58-48B1-901E-BAFAB12F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4E8C3D-C65D-447D-9546-785893E0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24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3A31B8-3D7B-4626-A8D3-DA4EC8DFB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A774CE-A693-47F7-92D7-54B9EEFDF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C0A9BF-FDEB-484C-8DF4-AC583D0A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7836C9-3EF6-4C89-A864-3A1B19B1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E17E3C-DF2E-4404-9D5D-FDAA2ECA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6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3001E-3E43-4C38-942C-41CDBEBA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BFCB31-0418-4505-AFE3-4C4893688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93A90D-22B0-4559-B78B-899F8A5A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92401B-ED9C-4EC0-A3CE-4425A1F3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C2D5CD-23A7-40C1-8DF3-6972AE3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02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34776-C177-49A5-BB07-9501D85B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A83DEF-132C-4EBC-BC90-6520B525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B1669-6F76-4175-93E1-F19A3810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12B83-23C7-4DE5-95CF-4E87B9D2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BF1874-1658-4203-8A2A-59939561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5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16BC1-ECA7-4578-9C5A-FA68A070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A79CE-7A49-4580-969A-02F12BFF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3057FD-03B3-448A-9630-DE9D2AEB2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AD83E8-DC90-467F-AFA0-20B8B83C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AF2108-A18C-43EE-9D19-75F09EFF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165922-88C4-4E70-8BED-275F545A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78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A0592-A0CD-4CC1-A197-D1D826C6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DEA197-88AB-4A60-8846-386B3EC19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8FF2BF-F378-4F0E-91C1-0B6707237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5B8A6E-16E9-4311-B40C-92E8AFA55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53A3B7-7718-4F9C-A6E4-E0DE5B630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9B8C99-F353-4EF6-A341-E2F51916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B4FF75-960A-4271-8242-248EC122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1CE414-7E4B-430C-BDD2-187E3591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538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117C5-4730-429B-B802-24859CAC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23838D-8405-45FB-A2C5-27376D6B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B820BA-257B-4B03-9057-A112FCE5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BA2BF4-ADC2-41E6-BC6A-07C006AB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35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8B52BE-1D00-4BA2-AA06-2944DEEE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E1CC63-25CA-4374-A5C9-A582E3BE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3FB94D-F5EA-496A-BC01-657825F6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84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9310F-9F8E-4AC0-8146-359C83CD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D8DC55-0568-489D-BBD7-59987D72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593E3B-6C90-4764-ACE7-21A86E068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166C40-27D8-4FA7-9F68-1F9195F3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A819BB-FA7B-4CA7-AF09-CC8A0FA3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FA05C9-186C-40C7-8F61-58BFEC15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627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F628D-6413-40D9-92F1-F6FBFEEF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0FF92B-A3BD-443A-A30C-8CEE89E27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094A03-CAB9-40E4-9033-7E81517F6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54A552-F5F2-4C19-9163-5730EC10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647108-23A1-44AB-ABF1-D4FE6C03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20EDBD-9FCD-49C1-84E9-E091448E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63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340054-65EC-4052-9249-372F9574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F30115-243B-49A5-BDE4-BB71FC086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015026-1914-4073-851F-61C913C9C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634EA-4C2E-4FA7-963A-FBB88C9E642D}" type="datetimeFigureOut">
              <a:rPr lang="en-IN" smtClean="0"/>
              <a:t>03-09-2021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BF26C-C201-4721-A3D8-211B9543A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64E6F-5AA3-45A7-AB83-9F6EE8DBA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81D5-FFA8-4277-80CF-0BDC7038C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88835C-0335-40CD-B807-023EF76D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250"/>
            <a:ext cx="12192000" cy="6690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D0445B-BA0C-47F0-9EB6-EEC29E6F8CD2}"/>
              </a:ext>
            </a:extLst>
          </p:cNvPr>
          <p:cNvSpPr txBox="1"/>
          <p:nvPr/>
        </p:nvSpPr>
        <p:spPr>
          <a:xfrm>
            <a:off x="4970145" y="2380615"/>
            <a:ext cx="9225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I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Ujjwala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Tathe</a:t>
            </a:r>
            <a:endParaRPr lang="en-I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Department of English</a:t>
            </a:r>
          </a:p>
          <a:p>
            <a:pPr algn="ctr"/>
            <a:r>
              <a:rPr lang="en-I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Mahila</a:t>
            </a:r>
            <a:r>
              <a:rPr lang="e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Mahavidyalaya</a:t>
            </a:r>
            <a:r>
              <a:rPr lang="e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endParaRPr lang="en-I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7B4AE0-0F6A-4C19-834E-B70C03519A4F}"/>
              </a:ext>
            </a:extLst>
          </p:cNvPr>
          <p:cNvSpPr txBox="1"/>
          <p:nvPr/>
        </p:nvSpPr>
        <p:spPr>
          <a:xfrm>
            <a:off x="3062289" y="219075"/>
            <a:ext cx="681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V E- Communication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935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C1232C-569A-4B7D-9CA9-77E4C21098EF}"/>
              </a:ext>
            </a:extLst>
          </p:cNvPr>
          <p:cNvSpPr txBox="1"/>
          <p:nvPr/>
        </p:nvSpPr>
        <p:spPr>
          <a:xfrm>
            <a:off x="1371600" y="771525"/>
            <a:ext cx="863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Bcc : Blind Carbon Copy  OR  Blind Courtesy Copy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6ED4FE-3B01-4477-B4D2-4D0E7EF4ACCD}"/>
              </a:ext>
            </a:extLst>
          </p:cNvPr>
          <p:cNvSpPr txBox="1"/>
          <p:nvPr/>
        </p:nvSpPr>
        <p:spPr>
          <a:xfrm>
            <a:off x="5695950" y="2607707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You Want To Keep Informed But You Don’t Want Other Recipients To Know About It.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3E639C-1BCE-43F9-9738-ABAC4E2448E7}"/>
              </a:ext>
            </a:extLst>
          </p:cNvPr>
          <p:cNvSpPr txBox="1"/>
          <p:nvPr/>
        </p:nvSpPr>
        <p:spPr>
          <a:xfrm>
            <a:off x="5772151" y="1878568"/>
            <a:ext cx="603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You Add As BCC Is Not Shown To Other Recipients.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A63B64-4C33-45F3-A6A1-5F3807D24F84}"/>
              </a:ext>
            </a:extLst>
          </p:cNvPr>
          <p:cNvSpPr txBox="1"/>
          <p:nvPr/>
        </p:nvSpPr>
        <p:spPr>
          <a:xfrm>
            <a:off x="5772151" y="3816536"/>
            <a:ext cx="592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A Large Distribution List, Then Use BCC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C0A2DF-0451-438C-BB67-6C5EFD70C7A7}"/>
              </a:ext>
            </a:extLst>
          </p:cNvPr>
          <p:cNvSpPr txBox="1"/>
          <p:nvPr/>
        </p:nvSpPr>
        <p:spPr>
          <a:xfrm>
            <a:off x="5734050" y="451485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Sender Does Not Want To Share Email Ids With Other Recipients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6623F5-E694-404B-B48F-72ADD94532A6}"/>
              </a:ext>
            </a:extLst>
          </p:cNvPr>
          <p:cNvSpPr txBox="1"/>
          <p:nvPr/>
        </p:nvSpPr>
        <p:spPr>
          <a:xfrm>
            <a:off x="5734050" y="538636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Office .. Avoid Using Bcc  As It Leads To Destruct In The Organisation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535B648-4272-4FE8-92D9-8A45794F8CF6}"/>
              </a:ext>
            </a:extLst>
          </p:cNvPr>
          <p:cNvPicPr/>
          <p:nvPr/>
        </p:nvPicPr>
        <p:blipFill rotWithShape="1">
          <a:blip r:embed="rId2"/>
          <a:srcRect l="11353" t="18812" r="12092" b="10630"/>
          <a:stretch/>
        </p:blipFill>
        <p:spPr bwMode="auto">
          <a:xfrm>
            <a:off x="238124" y="1781174"/>
            <a:ext cx="5400000" cy="37800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D87E3850-0DD9-4A38-A3B0-A0A8728C87F2}"/>
              </a:ext>
            </a:extLst>
          </p:cNvPr>
          <p:cNvCxnSpPr>
            <a:cxnSpLocks/>
          </p:cNvCxnSpPr>
          <p:nvPr/>
        </p:nvCxnSpPr>
        <p:spPr>
          <a:xfrm flipH="1" flipV="1">
            <a:off x="628650" y="2705100"/>
            <a:ext cx="938893" cy="569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40A3D6-3F49-4D00-BC70-6DE6F4CC7B74}"/>
              </a:ext>
            </a:extLst>
          </p:cNvPr>
          <p:cNvSpPr txBox="1"/>
          <p:nvPr/>
        </p:nvSpPr>
        <p:spPr>
          <a:xfrm>
            <a:off x="3667125" y="6228254"/>
            <a:ext cx="558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Use Bcc With Wrong Intentions.</a:t>
            </a:r>
          </a:p>
        </p:txBody>
      </p:sp>
    </p:spTree>
    <p:extLst>
      <p:ext uri="{BB962C8B-B14F-4D97-AF65-F5344CB8AC3E}">
        <p14:creationId xmlns:p14="http://schemas.microsoft.com/office/powerpoint/2010/main" val="6598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860F01-30D4-495A-8DAC-2B9908D78FF1}"/>
              </a:ext>
            </a:extLst>
          </p:cNvPr>
          <p:cNvSpPr txBox="1"/>
          <p:nvPr/>
        </p:nvSpPr>
        <p:spPr>
          <a:xfrm>
            <a:off x="567300" y="781050"/>
            <a:ext cx="71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8BAA03-188F-4F73-B1B5-E2FA91603314}"/>
              </a:ext>
            </a:extLst>
          </p:cNvPr>
          <p:cNvPicPr/>
          <p:nvPr/>
        </p:nvPicPr>
        <p:blipFill rotWithShape="1">
          <a:blip r:embed="rId2"/>
          <a:srcRect l="11353" t="18812" r="12092" b="10630"/>
          <a:stretch/>
        </p:blipFill>
        <p:spPr bwMode="auto">
          <a:xfrm>
            <a:off x="567300" y="1658090"/>
            <a:ext cx="5400000" cy="3780000"/>
          </a:xfrm>
          <a:prstGeom prst="rect">
            <a:avLst/>
          </a:prstGeom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5250C8-4A75-4D92-B77B-9FE8FB338734}"/>
              </a:ext>
            </a:extLst>
          </p:cNvPr>
          <p:cNvSpPr txBox="1"/>
          <p:nvPr/>
        </p:nvSpPr>
        <p:spPr>
          <a:xfrm>
            <a:off x="6534150" y="1809750"/>
            <a:ext cx="519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Email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9F5AAD-3177-41CF-BA9B-C3FC572A9366}"/>
              </a:ext>
            </a:extLst>
          </p:cNvPr>
          <p:cNvSpPr txBox="1"/>
          <p:nvPr/>
        </p:nvSpPr>
        <p:spPr>
          <a:xfrm>
            <a:off x="6317020" y="2524125"/>
            <a:ext cx="58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Crisp, Specific, As Short As Possible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AFD935-C1C8-4452-B016-60FB7CFEAFC5}"/>
              </a:ext>
            </a:extLst>
          </p:cNvPr>
          <p:cNvSpPr txBox="1"/>
          <p:nvPr/>
        </p:nvSpPr>
        <p:spPr>
          <a:xfrm>
            <a:off x="6638924" y="3099793"/>
            <a:ext cx="540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The Content 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Appointment Letter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18CCFC-6D70-43E3-BFCF-1FAB5A2D2B50}"/>
              </a:ext>
            </a:extLst>
          </p:cNvPr>
          <p:cNvSpPr txBox="1"/>
          <p:nvPr/>
        </p:nvSpPr>
        <p:spPr>
          <a:xfrm>
            <a:off x="6638924" y="4106348"/>
            <a:ext cx="519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It Wisely And Effectively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B74B3E-D5B7-41EA-ADBC-E0CAECD55E74}"/>
              </a:ext>
            </a:extLst>
          </p:cNvPr>
          <p:cNvSpPr txBox="1"/>
          <p:nvPr/>
        </p:nvSpPr>
        <p:spPr>
          <a:xfrm>
            <a:off x="6534150" y="4749493"/>
            <a:ext cx="5314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Saves Both Recipient’s And Your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13F03F-1B22-46F3-A066-6E817CF1A78A}"/>
              </a:ext>
            </a:extLst>
          </p:cNvPr>
          <p:cNvSpPr txBox="1"/>
          <p:nvPr/>
        </p:nvSpPr>
        <p:spPr>
          <a:xfrm>
            <a:off x="4114801" y="5768400"/>
            <a:ext cx="695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Too Lengthy. 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Not Be A Sentence.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DEB41CD4-6A88-45E6-B3B7-BACBAA2C7498}"/>
              </a:ext>
            </a:extLst>
          </p:cNvPr>
          <p:cNvSpPr/>
          <p:nvPr/>
        </p:nvSpPr>
        <p:spPr>
          <a:xfrm rot="9380199">
            <a:off x="1123747" y="2913162"/>
            <a:ext cx="160872" cy="1063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9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9B9CD9-B05D-4B6E-AFEC-F6A7116FD8A9}"/>
              </a:ext>
            </a:extLst>
          </p:cNvPr>
          <p:cNvSpPr txBox="1"/>
          <p:nvPr/>
        </p:nvSpPr>
        <p:spPr>
          <a:xfrm>
            <a:off x="971550" y="685800"/>
            <a:ext cx="982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Body Of Email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195C8E-F4A0-46E1-B911-DCAB7DC5C3A8}"/>
              </a:ext>
            </a:extLst>
          </p:cNvPr>
          <p:cNvSpPr txBox="1"/>
          <p:nvPr/>
        </p:nvSpPr>
        <p:spPr>
          <a:xfrm>
            <a:off x="971550" y="1352550"/>
            <a:ext cx="470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Salutation/ Greetings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7170AC-46A4-4A61-AAEC-8F38544D01C0}"/>
              </a:ext>
            </a:extLst>
          </p:cNvPr>
          <p:cNvSpPr txBox="1"/>
          <p:nvPr/>
        </p:nvSpPr>
        <p:spPr>
          <a:xfrm>
            <a:off x="971550" y="2171700"/>
            <a:ext cx="485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0A8FFA-991A-43DE-B3B2-EFE0593BD69D}"/>
              </a:ext>
            </a:extLst>
          </p:cNvPr>
          <p:cNvSpPr txBox="1"/>
          <p:nvPr/>
        </p:nvSpPr>
        <p:spPr>
          <a:xfrm>
            <a:off x="971550" y="316230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E1634C-25D3-4D45-B6F5-DEFE6901C1C8}"/>
              </a:ext>
            </a:extLst>
          </p:cNvPr>
          <p:cNvSpPr txBox="1"/>
          <p:nvPr/>
        </p:nvSpPr>
        <p:spPr>
          <a:xfrm>
            <a:off x="971550" y="4219576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Complimentary Close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1026FB-3B7B-4724-B9AE-1CFE8C8E8145}"/>
              </a:ext>
            </a:extLst>
          </p:cNvPr>
          <p:cNvSpPr txBox="1"/>
          <p:nvPr/>
        </p:nvSpPr>
        <p:spPr>
          <a:xfrm>
            <a:off x="971550" y="5210175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13520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BB0951-4FC7-4757-85DF-F165D2E53574}"/>
              </a:ext>
            </a:extLst>
          </p:cNvPr>
          <p:cNvSpPr txBox="1"/>
          <p:nvPr/>
        </p:nvSpPr>
        <p:spPr>
          <a:xfrm>
            <a:off x="1304925" y="7678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Salutation/ Greetings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1910F9-2517-497D-8837-5405936883EF}"/>
              </a:ext>
            </a:extLst>
          </p:cNvPr>
          <p:cNvSpPr txBox="1"/>
          <p:nvPr/>
        </p:nvSpPr>
        <p:spPr>
          <a:xfrm>
            <a:off x="1304924" y="1552575"/>
            <a:ext cx="1051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And Polite Salutation / Greetings Exudes Pleasant And Positive Tone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B641F9-35C2-4990-9D7C-A477D362EE94}"/>
              </a:ext>
            </a:extLst>
          </p:cNvPr>
          <p:cNvSpPr txBox="1"/>
          <p:nvPr/>
        </p:nvSpPr>
        <p:spPr>
          <a:xfrm>
            <a:off x="1304925" y="2152650"/>
            <a:ext cx="1017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Sets The Tone And May Shape The Recipient’s Perception Of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4A9A73-F6C6-42DC-A259-F99A2473C77A}"/>
              </a:ext>
            </a:extLst>
          </p:cNvPr>
          <p:cNvSpPr txBox="1"/>
          <p:nvPr/>
        </p:nvSpPr>
        <p:spPr>
          <a:xfrm>
            <a:off x="1338262" y="2762160"/>
            <a:ext cx="6858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Email To The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First Time  Use </a:t>
            </a: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Ms. [ First Name]  OR [ First Name] [Surname]  </a:t>
            </a: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Mr. [ First Name]  OR [ First Name] [Surname]</a:t>
            </a: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Ms / Mr. [ Surname]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E3D21B-C0FB-41B3-836F-EEE6FD80A62C}"/>
              </a:ext>
            </a:extLst>
          </p:cNvPr>
          <p:cNvSpPr txBox="1"/>
          <p:nvPr/>
        </p:nvSpPr>
        <p:spPr>
          <a:xfrm>
            <a:off x="1419224" y="4437026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– Acceptable But Less Formal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39D025-D58F-4E45-A1B1-D732AB99ED20}"/>
              </a:ext>
            </a:extLst>
          </p:cNvPr>
          <p:cNvSpPr txBox="1"/>
          <p:nvPr/>
        </p:nvSpPr>
        <p:spPr>
          <a:xfrm>
            <a:off x="-4774746" y="5754379"/>
            <a:ext cx="633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Use Of Comma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CF645D-B2AC-4F12-9091-906C0734BD1B}"/>
              </a:ext>
            </a:extLst>
          </p:cNvPr>
          <p:cNvSpPr txBox="1"/>
          <p:nvPr/>
        </p:nvSpPr>
        <p:spPr>
          <a:xfrm flipH="1">
            <a:off x="1338261" y="5237156"/>
            <a:ext cx="636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Confused,  Follow The Other Person’s Usage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6E30CA-3117-4A7A-B2A4-F6D2C7AC9F26}"/>
              </a:ext>
            </a:extLst>
          </p:cNvPr>
          <p:cNvSpPr txBox="1"/>
          <p:nvPr/>
        </p:nvSpPr>
        <p:spPr>
          <a:xfrm>
            <a:off x="1304925" y="5905500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Whom It May Concern  ~   Cold And Way To Formal </a:t>
            </a:r>
          </a:p>
        </p:txBody>
      </p:sp>
    </p:spTree>
    <p:extLst>
      <p:ext uri="{BB962C8B-B14F-4D97-AF65-F5344CB8AC3E}">
        <p14:creationId xmlns:p14="http://schemas.microsoft.com/office/powerpoint/2010/main" val="7571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4EA217-F708-4310-96EA-6110FFF05F7C}"/>
              </a:ext>
            </a:extLst>
          </p:cNvPr>
          <p:cNvSpPr txBox="1"/>
          <p:nvPr/>
        </p:nvSpPr>
        <p:spPr>
          <a:xfrm>
            <a:off x="752475" y="180975"/>
            <a:ext cx="413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5C9482-46EA-45E5-A7A6-081EB033833F}"/>
              </a:ext>
            </a:extLst>
          </p:cNvPr>
          <p:cNvSpPr txBox="1"/>
          <p:nvPr/>
        </p:nvSpPr>
        <p:spPr>
          <a:xfrm>
            <a:off x="866775" y="904875"/>
            <a:ext cx="573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 - Precise - Specific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4F33AC-7D63-43B4-8E37-C9FFE742609A}"/>
              </a:ext>
            </a:extLst>
          </p:cNvPr>
          <p:cNvSpPr txBox="1"/>
          <p:nvPr/>
        </p:nvSpPr>
        <p:spPr>
          <a:xfrm>
            <a:off x="904875" y="3066820"/>
            <a:ext cx="8239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Beginning  -  Middle - End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9F10E6-B748-47C0-8E70-F5EF82DB8056}"/>
              </a:ext>
            </a:extLst>
          </p:cNvPr>
          <p:cNvSpPr txBox="1"/>
          <p:nvPr/>
        </p:nvSpPr>
        <p:spPr>
          <a:xfrm>
            <a:off x="942975" y="3595329"/>
            <a:ext cx="615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 - Introduction To Your Main Content</a:t>
            </a: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Introduces The Reason For Writing</a:t>
            </a: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Single Sentence</a:t>
            </a: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DE6F34-38B8-4852-B301-A3415F8D3C45}"/>
              </a:ext>
            </a:extLst>
          </p:cNvPr>
          <p:cNvSpPr txBox="1"/>
          <p:nvPr/>
        </p:nvSpPr>
        <p:spPr>
          <a:xfrm>
            <a:off x="1100137" y="4772204"/>
            <a:ext cx="976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 I Am Writing To Ask About The Last Date Of Submission Of CSR Proposal.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4F05A8-49CB-4ADA-AA3C-7A616171E905}"/>
              </a:ext>
            </a:extLst>
          </p:cNvPr>
          <p:cNvSpPr txBox="1"/>
          <p:nvPr/>
        </p:nvSpPr>
        <p:spPr>
          <a:xfrm>
            <a:off x="964067" y="5482421"/>
            <a:ext cx="1034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 Reference To Our Telephonic Call, Could You Please Arrange The Videoconference In The Last Week Of August.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931597-CF4F-444D-96F1-E5CF961ABFE7}"/>
              </a:ext>
            </a:extLst>
          </p:cNvPr>
          <p:cNvSpPr txBox="1"/>
          <p:nvPr/>
        </p:nvSpPr>
        <p:spPr>
          <a:xfrm>
            <a:off x="857249" y="1282183"/>
            <a:ext cx="609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Tone : Positive And Polite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638827-B93A-400B-89FA-17FB7FBE08ED}"/>
              </a:ext>
            </a:extLst>
          </p:cNvPr>
          <p:cNvSpPr txBox="1"/>
          <p:nvPr/>
        </p:nvSpPr>
        <p:spPr>
          <a:xfrm>
            <a:off x="857249" y="1727182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: Standard Official Fonts : Times New Roman  / Ariel /  Verdana</a:t>
            </a: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: 12 ( Readable)</a:t>
            </a: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Colour : Black Or Bl</a:t>
            </a:r>
          </a:p>
        </p:txBody>
      </p:sp>
    </p:spTree>
    <p:extLst>
      <p:ext uri="{BB962C8B-B14F-4D97-AF65-F5344CB8AC3E}">
        <p14:creationId xmlns:p14="http://schemas.microsoft.com/office/powerpoint/2010/main" val="11250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2" grpId="0"/>
      <p:bldP spid="13" grpId="0"/>
      <p:bldP spid="1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D11518-B2F5-4815-9826-2846B4D45B71}"/>
              </a:ext>
            </a:extLst>
          </p:cNvPr>
          <p:cNvSpPr txBox="1"/>
          <p:nvPr/>
        </p:nvSpPr>
        <p:spPr>
          <a:xfrm>
            <a:off x="1543050" y="9583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BAA5A1-4BC3-4CC9-A5BB-34BA38A664F8}"/>
              </a:ext>
            </a:extLst>
          </p:cNvPr>
          <p:cNvSpPr txBox="1"/>
          <p:nvPr/>
        </p:nvSpPr>
        <p:spPr>
          <a:xfrm>
            <a:off x="1657349" y="1628775"/>
            <a:ext cx="101536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Comprises:  The Detail Reason Of Your Writing.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Supportive Information ( What The Recipient Needs To Know)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Comprise 4 – 5 Sentences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83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B4FF62-1873-4BF0-8D25-F9FF1171DA9A}"/>
              </a:ext>
            </a:extLst>
          </p:cNvPr>
          <p:cNvSpPr txBox="1"/>
          <p:nvPr/>
        </p:nvSpPr>
        <p:spPr>
          <a:xfrm>
            <a:off x="1019175" y="704850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 OR Last Paragraph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DA67A1-C031-4323-BE52-64C7D43B648C}"/>
              </a:ext>
            </a:extLst>
          </p:cNvPr>
          <p:cNvSpPr txBox="1"/>
          <p:nvPr/>
        </p:nvSpPr>
        <p:spPr>
          <a:xfrm>
            <a:off x="676275" y="2428418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Remark / Pleasantries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F382B-3867-4F52-A0A2-AC444A9B537A}"/>
              </a:ext>
            </a:extLst>
          </p:cNvPr>
          <p:cNvSpPr txBox="1"/>
          <p:nvPr/>
        </p:nvSpPr>
        <p:spPr>
          <a:xfrm>
            <a:off x="1533525" y="130573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Call Of Action + Time Limit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048313-48E2-44D6-A797-5BF64BF33AAD}"/>
              </a:ext>
            </a:extLst>
          </p:cNvPr>
          <p:cNvSpPr txBox="1"/>
          <p:nvPr/>
        </p:nvSpPr>
        <p:spPr>
          <a:xfrm>
            <a:off x="1019175" y="3953947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Forward To Seeing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7DEDE1-52E3-4F96-A072-71D9ECFBF680}"/>
              </a:ext>
            </a:extLst>
          </p:cNvPr>
          <p:cNvSpPr txBox="1"/>
          <p:nvPr/>
        </p:nvSpPr>
        <p:spPr>
          <a:xfrm>
            <a:off x="1019175" y="3271540"/>
            <a:ext cx="806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Forward To Your Reply.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F4BC58-CF99-41AD-86CA-21D455696579}"/>
              </a:ext>
            </a:extLst>
          </p:cNvPr>
          <p:cNvSpPr txBox="1"/>
          <p:nvPr/>
        </p:nvSpPr>
        <p:spPr>
          <a:xfrm>
            <a:off x="1019175" y="466219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Look Forward To Hear From You.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818ADA-C9E3-4BB9-84E4-3B8004322340}"/>
              </a:ext>
            </a:extLst>
          </p:cNvPr>
          <p:cNvSpPr txBox="1"/>
          <p:nvPr/>
        </p:nvSpPr>
        <p:spPr>
          <a:xfrm>
            <a:off x="1019175" y="5399800"/>
            <a:ext cx="8973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Look Forward To Meeting You Tomorrow Morning.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0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1376CC-CC3D-4754-B9F4-1E202ECD9332}"/>
              </a:ext>
            </a:extLst>
          </p:cNvPr>
          <p:cNvSpPr txBox="1"/>
          <p:nvPr/>
        </p:nvSpPr>
        <p:spPr>
          <a:xfrm>
            <a:off x="1190625" y="495300"/>
            <a:ext cx="597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Complimentary Close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E8C6A9-9816-4A38-ADDE-8E790050C27C}"/>
              </a:ext>
            </a:extLst>
          </p:cNvPr>
          <p:cNvSpPr txBox="1"/>
          <p:nvPr/>
        </p:nvSpPr>
        <p:spPr>
          <a:xfrm>
            <a:off x="1190625" y="1447800"/>
            <a:ext cx="682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Kind / Best / Kind regards,  OR Regards,</a:t>
            </a:r>
            <a:r>
              <a:rPr lang="en-IN" sz="2400" b="1" dirty="0">
                <a:sym typeface="Wingdings" panose="05000000000000000000" pitchFamily="2" charset="2"/>
              </a:rPr>
              <a:t>  </a:t>
            </a:r>
            <a:endParaRPr lang="en-I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71030A-56AB-4CB5-AD98-08F8BEE03521}"/>
              </a:ext>
            </a:extLst>
          </p:cNvPr>
          <p:cNvSpPr txBox="1"/>
          <p:nvPr/>
        </p:nvSpPr>
        <p:spPr>
          <a:xfrm>
            <a:off x="1190625" y="2295525"/>
            <a:ext cx="66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Kind / Best wishes,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66B640-A967-4C4E-97F6-A4D399DA7F80}"/>
              </a:ext>
            </a:extLst>
          </p:cNvPr>
          <p:cNvSpPr txBox="1"/>
          <p:nvPr/>
        </p:nvSpPr>
        <p:spPr>
          <a:xfrm>
            <a:off x="1114425" y="3125569"/>
            <a:ext cx="66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Sincere Regards,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99845E-49E4-4D24-9F47-11F831E89CBD}"/>
              </a:ext>
            </a:extLst>
          </p:cNvPr>
          <p:cNvSpPr txBox="1"/>
          <p:nvPr/>
        </p:nvSpPr>
        <p:spPr>
          <a:xfrm>
            <a:off x="1114424" y="3955613"/>
            <a:ext cx="66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Many Thanks,  /   Thank you,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B85500-AF60-4B94-922F-F475ED0E6160}"/>
              </a:ext>
            </a:extLst>
          </p:cNvPr>
          <p:cNvSpPr txBox="1"/>
          <p:nvPr/>
        </p:nvSpPr>
        <p:spPr>
          <a:xfrm>
            <a:off x="1114424" y="4785657"/>
            <a:ext cx="66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Sincerely</a:t>
            </a:r>
            <a:r>
              <a:rPr lang="en-IN" sz="24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321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E9DD1-00D3-4CC5-9230-7530568F0C80}"/>
              </a:ext>
            </a:extLst>
          </p:cNvPr>
          <p:cNvSpPr txBox="1"/>
          <p:nvPr/>
        </p:nvSpPr>
        <p:spPr>
          <a:xfrm>
            <a:off x="1562100" y="647700"/>
            <a:ext cx="646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Signature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5E6556-DD4A-48A3-9CDD-6E4D8DC1068F}"/>
              </a:ext>
            </a:extLst>
          </p:cNvPr>
          <p:cNvSpPr txBox="1"/>
          <p:nvPr/>
        </p:nvSpPr>
        <p:spPr>
          <a:xfrm>
            <a:off x="1562100" y="1819275"/>
            <a:ext cx="81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Proper Closing Helps You To Connect With The Recipient.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C526E0-1178-484F-90DB-DDFBD1018664}"/>
              </a:ext>
            </a:extLst>
          </p:cNvPr>
          <p:cNvSpPr txBox="1"/>
          <p:nvPr/>
        </p:nvSpPr>
        <p:spPr>
          <a:xfrm>
            <a:off x="1638300" y="2743200"/>
            <a:ext cx="770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Formal Signature</a:t>
            </a:r>
          </a:p>
          <a:p>
            <a:r>
              <a:rPr lang="en-IN" sz="2400" b="1" dirty="0"/>
              <a:t>		First Name + Surname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2C94B9-2D5B-4F5C-991F-2DC264AF036F}"/>
              </a:ext>
            </a:extLst>
          </p:cNvPr>
          <p:cNvSpPr txBox="1"/>
          <p:nvPr/>
        </p:nvSpPr>
        <p:spPr>
          <a:xfrm>
            <a:off x="1562100" y="3857625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Relevant Signature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Contact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23572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5CDCE3-C324-4238-9B8A-E5A1E129E191}"/>
              </a:ext>
            </a:extLst>
          </p:cNvPr>
          <p:cNvSpPr txBox="1"/>
          <p:nvPr/>
        </p:nvSpPr>
        <p:spPr>
          <a:xfrm>
            <a:off x="1023257" y="1402310"/>
            <a:ext cx="11052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                         </a:t>
            </a:r>
            <a:r>
              <a:rPr lang="en-IN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Dos  										Don’ts</a:t>
            </a:r>
          </a:p>
          <a:p>
            <a:pPr marL="285750" indent="-285750">
              <a:buFont typeface="Wingdings" panose="05000000000000000000" pitchFamily="2" charset="2"/>
              <a:buChar char="C"/>
            </a:pPr>
            <a:r>
              <a:rPr lang="en-IN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Simple, Complete and Clear Sentences		  Complex Sentences</a:t>
            </a:r>
          </a:p>
          <a:p>
            <a:pPr marL="285750" indent="-285750">
              <a:buFont typeface="Wingdings" panose="05000000000000000000" pitchFamily="2" charset="2"/>
              <a:buChar char="C"/>
            </a:pPr>
            <a:r>
              <a:rPr lang="en-IN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Well Organised					                   Incomplete and Unorganised  </a:t>
            </a:r>
          </a:p>
          <a:p>
            <a:r>
              <a:rPr lang="en-IN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                   Sentences  </a:t>
            </a:r>
          </a:p>
          <a:p>
            <a:pPr marL="285750" indent="-285750">
              <a:buFont typeface="Wingdings" panose="05000000000000000000" pitchFamily="2" charset="2"/>
              <a:buChar char="C"/>
            </a:pPr>
            <a:r>
              <a:rPr lang="en-IN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Short						 				     	 Lengthy </a:t>
            </a:r>
          </a:p>
          <a:p>
            <a:pPr marL="285750" indent="-285750">
              <a:buFont typeface="Wingdings" panose="05000000000000000000" pitchFamily="2" charset="2"/>
              <a:buChar char="C"/>
            </a:pPr>
            <a:r>
              <a:rPr lang="en-IN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Stick to One topic 				 				 Discuss too many issues</a:t>
            </a:r>
          </a:p>
          <a:p>
            <a:pPr marL="285750" indent="-285750">
              <a:buFont typeface="Wingdings" panose="05000000000000000000" pitchFamily="2" charset="2"/>
              <a:buChar char="C"/>
            </a:pPr>
            <a:r>
              <a:rPr lang="en-IN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Use Bullets					 					 No Paragraphs</a:t>
            </a:r>
          </a:p>
          <a:p>
            <a:pPr marL="285750" indent="-285750">
              <a:buFont typeface="Wingdings" panose="05000000000000000000" pitchFamily="2" charset="2"/>
              <a:buChar char="C"/>
            </a:pPr>
            <a:r>
              <a:rPr lang="en-IN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Polite Language					 			  Direct Directions , Rude / Curt	</a:t>
            </a:r>
          </a:p>
          <a:p>
            <a:pPr marL="285750" indent="-285750">
              <a:buFont typeface="Wingdings" panose="05000000000000000000" pitchFamily="2" charset="2"/>
              <a:buChar char="C"/>
            </a:pPr>
            <a:r>
              <a:rPr lang="en-IN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Highlight Moderately 						 	 Capital Letters</a:t>
            </a:r>
          </a:p>
          <a:p>
            <a:r>
              <a:rPr lang="en-IN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						 							 Small Letters</a:t>
            </a:r>
          </a:p>
          <a:p>
            <a:pPr marL="285750" indent="-285750">
              <a:buFont typeface="Wingdings" panose="05000000000000000000" pitchFamily="2" charset="2"/>
              <a:buChar char="C"/>
            </a:pPr>
            <a:endParaRPr lang="en-IN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84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1CDED5-A0AD-4F19-BD14-F7498E9DB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4464DA-B017-42CC-86F4-A2540AC07228}"/>
              </a:ext>
            </a:extLst>
          </p:cNvPr>
          <p:cNvSpPr txBox="1"/>
          <p:nvPr/>
        </p:nvSpPr>
        <p:spPr>
          <a:xfrm rot="10800000" flipH="1" flipV="1">
            <a:off x="980122" y="1714677"/>
            <a:ext cx="102317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Why Do we write emails?					Business email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Creating Business Email id           			Email Window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Recipients : To           Cc	      Bcc			Subject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Main Body										Essential Tips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Attachments										Forward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Responding Emails							Folders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Don’ts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7DCAA-5CFA-4996-9F3C-BC3263FA8AB6}"/>
              </a:ext>
            </a:extLst>
          </p:cNvPr>
          <p:cNvSpPr txBox="1"/>
          <p:nvPr/>
        </p:nvSpPr>
        <p:spPr>
          <a:xfrm>
            <a:off x="314325" y="600075"/>
            <a:ext cx="380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AGENDA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1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F02B53-E4DF-4220-BEAC-BF96D599E7C6}"/>
              </a:ext>
            </a:extLst>
          </p:cNvPr>
          <p:cNvSpPr txBox="1"/>
          <p:nvPr/>
        </p:nvSpPr>
        <p:spPr>
          <a:xfrm>
            <a:off x="1076325" y="714375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Essential Tips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107EF6-A1DD-4476-8A52-F07410A718F7}"/>
              </a:ext>
            </a:extLst>
          </p:cNvPr>
          <p:cNvSpPr txBox="1"/>
          <p:nvPr/>
        </p:nvSpPr>
        <p:spPr>
          <a:xfrm>
            <a:off x="1076325" y="1314450"/>
            <a:ext cx="787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If Your Emails Are Lengthy , Put That In Doc, Excel. </a:t>
            </a:r>
          </a:p>
          <a:p>
            <a:r>
              <a:rPr lang="en-IN" sz="2400" b="1" dirty="0"/>
              <a:t>And Put It As Attachment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0EB67F-11CC-43C9-AB8A-B46F66E430FC}"/>
              </a:ext>
            </a:extLst>
          </p:cNvPr>
          <p:cNvSpPr txBox="1"/>
          <p:nvPr/>
        </p:nvSpPr>
        <p:spPr>
          <a:xfrm>
            <a:off x="1181100" y="2266950"/>
            <a:ext cx="907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If You Are On Vacation Or Not In A Position To Receive Emails, Put “ Out Of Office Alert”.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96EF87-1FC2-4D32-9D59-959DB33D11CA}"/>
              </a:ext>
            </a:extLst>
          </p:cNvPr>
          <p:cNvSpPr txBox="1"/>
          <p:nvPr/>
        </p:nvSpPr>
        <p:spPr>
          <a:xfrm>
            <a:off x="1054553" y="3196539"/>
            <a:ext cx="10201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Proofread: </a:t>
            </a:r>
          </a:p>
          <a:p>
            <a:r>
              <a:rPr lang="en-IN" sz="2400" b="1" dirty="0"/>
              <a:t>Any Email You Have Sent Can Not Be Reverted. </a:t>
            </a:r>
          </a:p>
          <a:p>
            <a:endParaRPr lang="en-IN" sz="2400" b="1" dirty="0"/>
          </a:p>
          <a:p>
            <a:r>
              <a:rPr lang="en-IN" sz="2400" b="1" dirty="0"/>
              <a:t>Proofread For Spelling  And  Grammatical Mistakes.</a:t>
            </a:r>
          </a:p>
          <a:p>
            <a:endParaRPr lang="en-IN" sz="2400" b="1" dirty="0"/>
          </a:p>
          <a:p>
            <a:r>
              <a:rPr lang="en-IN" sz="2400" b="1" dirty="0"/>
              <a:t>Any Message That Is Littered With Mistakes Will Not Be Taken Seriously.</a:t>
            </a:r>
          </a:p>
          <a:p>
            <a:endParaRPr lang="en-IN" sz="2400" b="1" dirty="0"/>
          </a:p>
          <a:p>
            <a:r>
              <a:rPr lang="en-IN" sz="2400" b="1" dirty="0"/>
              <a:t>Email That Conveys Clear Message Creates A Good Impression.  </a:t>
            </a:r>
          </a:p>
        </p:txBody>
      </p:sp>
    </p:spTree>
    <p:extLst>
      <p:ext uri="{BB962C8B-B14F-4D97-AF65-F5344CB8AC3E}">
        <p14:creationId xmlns:p14="http://schemas.microsoft.com/office/powerpoint/2010/main" val="30200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E38255-B853-49AA-B619-80710BC9D8C4}"/>
              </a:ext>
            </a:extLst>
          </p:cNvPr>
          <p:cNvSpPr txBox="1"/>
          <p:nvPr/>
        </p:nvSpPr>
        <p:spPr>
          <a:xfrm>
            <a:off x="1628775" y="685800"/>
            <a:ext cx="808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Attachment/S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14736B-52C1-403F-AB5D-2218A7666566}"/>
              </a:ext>
            </a:extLst>
          </p:cNvPr>
          <p:cNvSpPr txBox="1"/>
          <p:nvPr/>
        </p:nvSpPr>
        <p:spPr>
          <a:xfrm>
            <a:off x="1571623" y="1450717"/>
            <a:ext cx="818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Must Be Limited In Size And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885F4D-E161-45C8-87DE-C91F6D1DD52A}"/>
              </a:ext>
            </a:extLst>
          </p:cNvPr>
          <p:cNvSpPr txBox="1"/>
          <p:nvPr/>
        </p:nvSpPr>
        <p:spPr>
          <a:xfrm>
            <a:off x="1581149" y="1915046"/>
            <a:ext cx="818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Give Professional Name     #    Don’t Use Any Casual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846344-908D-468F-BDFA-CCB654B5E0BA}"/>
              </a:ext>
            </a:extLst>
          </p:cNvPr>
          <p:cNvSpPr txBox="1"/>
          <p:nvPr/>
        </p:nvSpPr>
        <p:spPr>
          <a:xfrm>
            <a:off x="1628773" y="2897951"/>
            <a:ext cx="818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Send Limited Number Of Documents  Or Pdfs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BB0D2A-5461-4E08-BF85-2B5C255C99D1}"/>
              </a:ext>
            </a:extLst>
          </p:cNvPr>
          <p:cNvSpPr txBox="1"/>
          <p:nvPr/>
        </p:nvSpPr>
        <p:spPr>
          <a:xfrm>
            <a:off x="1628775" y="3293715"/>
            <a:ext cx="808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Write A Note Before You Send Attachment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36BB4D-97E9-4100-9FAA-6A95CBEC5DC1}"/>
              </a:ext>
            </a:extLst>
          </p:cNvPr>
          <p:cNvSpPr txBox="1"/>
          <p:nvPr/>
        </p:nvSpPr>
        <p:spPr>
          <a:xfrm>
            <a:off x="1638299" y="3764935"/>
            <a:ext cx="8086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e.g.   </a:t>
            </a:r>
            <a:r>
              <a:rPr lang="en-IN" sz="2400" b="1" dirty="0"/>
              <a:t>I Am Attaching My CV</a:t>
            </a:r>
          </a:p>
          <a:p>
            <a:r>
              <a:rPr lang="en-IN" sz="2400" b="1" dirty="0"/>
              <a:t>        Please Find Attached My CV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549552-E4C6-4DE7-BC18-E9F395A0C9D9}"/>
              </a:ext>
            </a:extLst>
          </p:cNvPr>
          <p:cNvSpPr txBox="1"/>
          <p:nvPr/>
        </p:nvSpPr>
        <p:spPr>
          <a:xfrm>
            <a:off x="1566860" y="5175192"/>
            <a:ext cx="824388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/>
              <a:t>If You Have Many Files Or Heavy Attachments To Send , </a:t>
            </a:r>
          </a:p>
          <a:p>
            <a:pPr>
              <a:lnSpc>
                <a:spcPct val="150000"/>
              </a:lnSpc>
            </a:pPr>
            <a:r>
              <a:rPr lang="en-IN" sz="2400" b="1" dirty="0"/>
              <a:t># Make .ZIP       OR   .RAR File    OR Send URL</a:t>
            </a:r>
          </a:p>
          <a:p>
            <a:pPr>
              <a:lnSpc>
                <a:spcPct val="150000"/>
              </a:lnSpc>
            </a:pPr>
            <a:r>
              <a:rPr lang="en-IN" sz="2400" b="1" dirty="0"/>
              <a:t># Send Separate Emails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944C3C-C800-4117-B1AF-816557DFC8BE}"/>
              </a:ext>
            </a:extLst>
          </p:cNvPr>
          <p:cNvSpPr txBox="1"/>
          <p:nvPr/>
        </p:nvSpPr>
        <p:spPr>
          <a:xfrm flipH="1">
            <a:off x="1628773" y="2388996"/>
            <a:ext cx="479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Take Permission Of The Recipient.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97DD6A-AAF4-4469-BDC0-218F76CAE035}"/>
              </a:ext>
            </a:extLst>
          </p:cNvPr>
          <p:cNvSpPr txBox="1"/>
          <p:nvPr/>
        </p:nvSpPr>
        <p:spPr>
          <a:xfrm>
            <a:off x="1638299" y="4555767"/>
            <a:ext cx="732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Check If You Have Attached The File/S </a:t>
            </a:r>
          </a:p>
        </p:txBody>
      </p:sp>
    </p:spTree>
    <p:extLst>
      <p:ext uri="{BB962C8B-B14F-4D97-AF65-F5344CB8AC3E}">
        <p14:creationId xmlns:p14="http://schemas.microsoft.com/office/powerpoint/2010/main" val="13354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0173AB-7786-44F8-A78F-D21C19433453}"/>
              </a:ext>
            </a:extLst>
          </p:cNvPr>
          <p:cNvSpPr txBox="1"/>
          <p:nvPr/>
        </p:nvSpPr>
        <p:spPr>
          <a:xfrm>
            <a:off x="1000125" y="704850"/>
            <a:ext cx="857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Forward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E99DDA-EA4B-4462-A478-A40556972F62}"/>
              </a:ext>
            </a:extLst>
          </p:cNvPr>
          <p:cNvSpPr txBox="1"/>
          <p:nvPr/>
        </p:nvSpPr>
        <p:spPr>
          <a:xfrm>
            <a:off x="1187904" y="1659034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Be Careful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65A21-6655-45FF-91D9-48DBCA6F0358}"/>
              </a:ext>
            </a:extLst>
          </p:cNvPr>
          <p:cNvSpPr txBox="1"/>
          <p:nvPr/>
        </p:nvSpPr>
        <p:spPr>
          <a:xfrm>
            <a:off x="1104900" y="2371725"/>
            <a:ext cx="969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Seek Permission Of The Sender Before Forwarding To The 3</a:t>
            </a:r>
            <a:r>
              <a:rPr lang="en-IN" sz="2400" b="1" baseline="30000" dirty="0"/>
              <a:t>rd</a:t>
            </a:r>
            <a:r>
              <a:rPr lang="en-IN" sz="2400" b="1" dirty="0"/>
              <a:t> Party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CB4019-BB47-4574-A9F4-AFCDBFA143D6}"/>
              </a:ext>
            </a:extLst>
          </p:cNvPr>
          <p:cNvSpPr txBox="1"/>
          <p:nvPr/>
        </p:nvSpPr>
        <p:spPr>
          <a:xfrm>
            <a:off x="1104900" y="3014662"/>
            <a:ext cx="779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Do Write A Note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693EE4-436C-456C-9832-3D0C929C9DAA}"/>
              </a:ext>
            </a:extLst>
          </p:cNvPr>
          <p:cNvSpPr txBox="1"/>
          <p:nvPr/>
        </p:nvSpPr>
        <p:spPr>
          <a:xfrm>
            <a:off x="1200150" y="3838575"/>
            <a:ext cx="994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Delete The Previous Sender’s Messages . Don’t Send Chain Letters.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4DB02A-F0E0-4310-A389-1AD2DAF88A13}"/>
              </a:ext>
            </a:extLst>
          </p:cNvPr>
          <p:cNvSpPr txBox="1"/>
          <p:nvPr/>
        </p:nvSpPr>
        <p:spPr>
          <a:xfrm>
            <a:off x="1200150" y="473392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If Necessary , Edit The Subject</a:t>
            </a:r>
          </a:p>
        </p:txBody>
      </p:sp>
    </p:spTree>
    <p:extLst>
      <p:ext uri="{BB962C8B-B14F-4D97-AF65-F5344CB8AC3E}">
        <p14:creationId xmlns:p14="http://schemas.microsoft.com/office/powerpoint/2010/main" val="21597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C95834-75A1-451D-A8BE-EA4B780ECED8}"/>
              </a:ext>
            </a:extLst>
          </p:cNvPr>
          <p:cNvSpPr txBox="1"/>
          <p:nvPr/>
        </p:nvSpPr>
        <p:spPr>
          <a:xfrm>
            <a:off x="1590674" y="649061"/>
            <a:ext cx="88106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38096E-BD8D-4236-BA2C-ED6A47C77393}"/>
              </a:ext>
            </a:extLst>
          </p:cNvPr>
          <p:cNvSpPr txBox="1"/>
          <p:nvPr/>
        </p:nvSpPr>
        <p:spPr>
          <a:xfrm>
            <a:off x="1404937" y="679641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Responding To Emails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6F8E55-C463-453C-96C0-53A095301373}"/>
              </a:ext>
            </a:extLst>
          </p:cNvPr>
          <p:cNvSpPr txBox="1"/>
          <p:nvPr/>
        </p:nvSpPr>
        <p:spPr>
          <a:xfrm>
            <a:off x="1419225" y="1485900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Show Appreciation </a:t>
            </a:r>
            <a:r>
              <a:rPr lang="en-IN" sz="2800" b="1" dirty="0"/>
              <a:t>And</a:t>
            </a:r>
            <a:r>
              <a:rPr lang="en-IN" sz="2400" b="1" dirty="0"/>
              <a:t> You Are Appreciated.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B6054D-E9D8-4D7B-A5F7-BC5989EE528D}"/>
              </a:ext>
            </a:extLst>
          </p:cNvPr>
          <p:cNvSpPr txBox="1"/>
          <p:nvPr/>
        </p:nvSpPr>
        <p:spPr>
          <a:xfrm>
            <a:off x="1854654" y="2030795"/>
            <a:ext cx="531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Tag Time ~ 24 Hours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D20382-135F-4043-B52F-708D54920C2D}"/>
              </a:ext>
            </a:extLst>
          </p:cNvPr>
          <p:cNvSpPr txBox="1"/>
          <p:nvPr/>
        </p:nvSpPr>
        <p:spPr>
          <a:xfrm>
            <a:off x="1419225" y="2400300"/>
            <a:ext cx="10065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If It Is Not Possible To Respond Immediately, At Least Send The Email Of Acknowledgement. Along With Time. </a:t>
            </a:r>
          </a:p>
          <a:p>
            <a:endParaRPr lang="en-IN" sz="2400" b="1" dirty="0"/>
          </a:p>
          <a:p>
            <a:r>
              <a:rPr lang="en-IN" sz="2400" b="1" dirty="0"/>
              <a:t>E.G.   Received Mail. I Will Get Back To You. </a:t>
            </a:r>
          </a:p>
          <a:p>
            <a:r>
              <a:rPr lang="en-IN" sz="2400" b="1" dirty="0"/>
              <a:t>         Thank You For Your Mail. I Will Respond In Detail By Tomorrow.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3D28D4-7E66-4A60-BFC3-FC97D2CCB516}"/>
              </a:ext>
            </a:extLst>
          </p:cNvPr>
          <p:cNvSpPr txBox="1"/>
          <p:nvPr/>
        </p:nvSpPr>
        <p:spPr>
          <a:xfrm>
            <a:off x="1485900" y="4619734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Prioritise Your Emails.</a:t>
            </a:r>
          </a:p>
          <a:p>
            <a:endParaRPr lang="en-IN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AB1673-AFED-45A0-9677-85793907F526}"/>
              </a:ext>
            </a:extLst>
          </p:cNvPr>
          <p:cNvSpPr txBox="1"/>
          <p:nvPr/>
        </p:nvSpPr>
        <p:spPr>
          <a:xfrm>
            <a:off x="1485900" y="5048934"/>
            <a:ext cx="894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Don’t Respond Emails Immediately. # Read It Carefully. # Understand The Message. # Think Over It. Formulate Your Response. # Then Respond.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09AC0A-B798-442D-9E50-3134036BB2D1}"/>
              </a:ext>
            </a:extLst>
          </p:cNvPr>
          <p:cNvSpPr txBox="1"/>
          <p:nvPr/>
        </p:nvSpPr>
        <p:spPr>
          <a:xfrm>
            <a:off x="1485900" y="6150114"/>
            <a:ext cx="926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If You Want To Set The Reminder For “Later To Read Emails” , You Can ‘Snooze’ </a:t>
            </a:r>
            <a:r>
              <a:rPr lang="en-IN" sz="2400" b="1" dirty="0">
                <a:sym typeface="Wingdings" panose="05000000000000000000" pitchFamily="2" charset="2"/>
              </a:rPr>
              <a:t> </a:t>
            </a:r>
            <a:r>
              <a:rPr lang="en-IN" sz="2400" b="1" dirty="0"/>
              <a:t>Them By Giving Suitable Day And Time.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858DD0-C2F3-49CE-BBE6-6260C46B75C8}"/>
              </a:ext>
            </a:extLst>
          </p:cNvPr>
          <p:cNvSpPr txBox="1"/>
          <p:nvPr/>
        </p:nvSpPr>
        <p:spPr>
          <a:xfrm>
            <a:off x="1609724" y="4190534"/>
            <a:ext cx="902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Use “ Reply To All” Carefully.  </a:t>
            </a:r>
          </a:p>
        </p:txBody>
      </p:sp>
    </p:spTree>
    <p:extLst>
      <p:ext uri="{BB962C8B-B14F-4D97-AF65-F5344CB8AC3E}">
        <p14:creationId xmlns:p14="http://schemas.microsoft.com/office/powerpoint/2010/main" val="31948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2FA1B5-0A3F-4D0F-8D2F-96FD7CF60038}"/>
              </a:ext>
            </a:extLst>
          </p:cNvPr>
          <p:cNvSpPr txBox="1"/>
          <p:nvPr/>
        </p:nvSpPr>
        <p:spPr>
          <a:xfrm>
            <a:off x="962025" y="3106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Responding To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F81A8C-B873-48E4-A431-94412E03832D}"/>
              </a:ext>
            </a:extLst>
          </p:cNvPr>
          <p:cNvSpPr txBox="1"/>
          <p:nvPr/>
        </p:nvSpPr>
        <p:spPr>
          <a:xfrm>
            <a:off x="1085850" y="1143000"/>
            <a:ext cx="729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Tone Of Email   : 		Formal</a:t>
            </a:r>
          </a:p>
          <a:p>
            <a:r>
              <a:rPr lang="en-IN" sz="2400" b="1" dirty="0"/>
              <a:t>	         		                     Friendly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379E969A-1D9A-4C81-A431-EFEA61832F75}"/>
              </a:ext>
            </a:extLst>
          </p:cNvPr>
          <p:cNvCxnSpPr/>
          <p:nvPr/>
        </p:nvCxnSpPr>
        <p:spPr>
          <a:xfrm>
            <a:off x="3357562" y="1371600"/>
            <a:ext cx="942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B3B4240-A43A-4ED2-90A0-3322DDF8DE74}"/>
              </a:ext>
            </a:extLst>
          </p:cNvPr>
          <p:cNvCxnSpPr>
            <a:cxnSpLocks/>
          </p:cNvCxnSpPr>
          <p:nvPr/>
        </p:nvCxnSpPr>
        <p:spPr>
          <a:xfrm>
            <a:off x="3445329" y="1406099"/>
            <a:ext cx="971550" cy="26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62536C-3F03-4123-8E68-182E62AD9C4B}"/>
              </a:ext>
            </a:extLst>
          </p:cNvPr>
          <p:cNvSpPr txBox="1"/>
          <p:nvPr/>
        </p:nvSpPr>
        <p:spPr>
          <a:xfrm>
            <a:off x="1103538" y="2067064"/>
            <a:ext cx="1001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Keep The Same Subject Heading For The Same Thread. But When The Messages Begin To Drift, Start A New Thread.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04F2E2-8106-468B-9EAE-65CF5021EF62}"/>
              </a:ext>
            </a:extLst>
          </p:cNvPr>
          <p:cNvSpPr txBox="1"/>
          <p:nvPr/>
        </p:nvSpPr>
        <p:spPr>
          <a:xfrm>
            <a:off x="1341664" y="4076269"/>
            <a:ext cx="8734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Useful Opening Expressions:</a:t>
            </a:r>
          </a:p>
          <a:p>
            <a:endParaRPr lang="en-I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Thank You </a:t>
            </a:r>
            <a:r>
              <a:rPr lang="en-IN" sz="2400" b="1" u="sng" dirty="0"/>
              <a:t>For Writing </a:t>
            </a:r>
            <a:r>
              <a:rPr lang="en-IN" sz="2400" b="1" dirty="0"/>
              <a:t>/ For Your Interest. / Contacting Me. / Reaching Out To 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I Apologise For The Delay.        OR     Sorry For Late Reply.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79DA90-F51E-4268-AFA2-72D848FFA040}"/>
              </a:ext>
            </a:extLst>
          </p:cNvPr>
          <p:cNvSpPr txBox="1"/>
          <p:nvPr/>
        </p:nvSpPr>
        <p:spPr>
          <a:xfrm>
            <a:off x="1085850" y="3042939"/>
            <a:ext cx="971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If You Have Doubt About Something In Email, Don’t Try To Interpret It. Call The Sender And Resolve The Issue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650EB7-A9FE-4146-858D-B9CAAEDA2553}"/>
              </a:ext>
            </a:extLst>
          </p:cNvPr>
          <p:cNvSpPr txBox="1"/>
          <p:nvPr/>
        </p:nvSpPr>
        <p:spPr>
          <a:xfrm>
            <a:off x="1744436" y="5909818"/>
            <a:ext cx="819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Templates: </a:t>
            </a:r>
            <a:r>
              <a:rPr lang="en-IN" sz="2400" b="1"/>
              <a:t>Frequently Used </a:t>
            </a:r>
            <a:r>
              <a:rPr lang="en-IN" sz="2400" b="1" dirty="0"/>
              <a:t>Messages Are Saved As Templates.  </a:t>
            </a:r>
          </a:p>
        </p:txBody>
      </p:sp>
    </p:spTree>
    <p:extLst>
      <p:ext uri="{BB962C8B-B14F-4D97-AF65-F5344CB8AC3E}">
        <p14:creationId xmlns:p14="http://schemas.microsoft.com/office/powerpoint/2010/main" val="41916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B6C94F-5F31-40AB-AC96-4FFC0BC055EE}"/>
              </a:ext>
            </a:extLst>
          </p:cNvPr>
          <p:cNvSpPr txBox="1"/>
          <p:nvPr/>
        </p:nvSpPr>
        <p:spPr>
          <a:xfrm>
            <a:off x="1507672" y="744617"/>
            <a:ext cx="673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Folders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14ADCF-E4C2-4558-AC86-6E179BDEDE11}"/>
              </a:ext>
            </a:extLst>
          </p:cNvPr>
          <p:cNvSpPr txBox="1"/>
          <p:nvPr/>
        </p:nvSpPr>
        <p:spPr>
          <a:xfrm>
            <a:off x="1142999" y="2543175"/>
            <a:ext cx="9286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Create Folders Where You Can Archive Important Emails For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Give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b="1" dirty="0"/>
          </a:p>
          <a:p>
            <a:endParaRPr lang="en-IN" sz="2400" b="1" dirty="0"/>
          </a:p>
          <a:p>
            <a:r>
              <a:rPr lang="en-IN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6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AA74BA-8ED7-45F2-B452-BCB034160FB6}"/>
              </a:ext>
            </a:extLst>
          </p:cNvPr>
          <p:cNvSpPr txBox="1"/>
          <p:nvPr/>
        </p:nvSpPr>
        <p:spPr>
          <a:xfrm>
            <a:off x="981075" y="542925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Don’t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22B697-272D-477A-9893-7171B5646D3D}"/>
              </a:ext>
            </a:extLst>
          </p:cNvPr>
          <p:cNvSpPr txBox="1"/>
          <p:nvPr/>
        </p:nvSpPr>
        <p:spPr>
          <a:xfrm>
            <a:off x="981075" y="1169432"/>
            <a:ext cx="39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Silly Mistakes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BD8865-C654-4DAC-8603-47FBF41F6099}"/>
              </a:ext>
            </a:extLst>
          </p:cNvPr>
          <p:cNvSpPr txBox="1"/>
          <p:nvPr/>
        </p:nvSpPr>
        <p:spPr>
          <a:xfrm>
            <a:off x="2619375" y="1565729"/>
            <a:ext cx="446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Use of Informal Greetings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A12248-5342-4F29-8A71-EBA1AF043E54}"/>
              </a:ext>
            </a:extLst>
          </p:cNvPr>
          <p:cNvSpPr txBox="1"/>
          <p:nvPr/>
        </p:nvSpPr>
        <p:spPr>
          <a:xfrm>
            <a:off x="981075" y="2092404"/>
            <a:ext cx="789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Too Many Punctuation Marks ( …     !!!     ,,,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48D3CE-AEC7-4DCD-A6B9-7D8F78154C57}"/>
              </a:ext>
            </a:extLst>
          </p:cNvPr>
          <p:cNvSpPr txBox="1"/>
          <p:nvPr/>
        </p:nvSpPr>
        <p:spPr>
          <a:xfrm>
            <a:off x="2947987" y="2596007"/>
            <a:ext cx="568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Abbreviations  ( Ur, Gr8, Info,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1B716A-3949-4FED-BEB7-634482F1BE79}"/>
              </a:ext>
            </a:extLst>
          </p:cNvPr>
          <p:cNvSpPr txBox="1"/>
          <p:nvPr/>
        </p:nvSpPr>
        <p:spPr>
          <a:xfrm>
            <a:off x="1035842" y="2966536"/>
            <a:ext cx="535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Emoticons</a:t>
            </a:r>
            <a:r>
              <a:rPr lang="en-IN" sz="20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784275-B8C1-4354-969F-D717587F6CD6}"/>
              </a:ext>
            </a:extLst>
          </p:cNvPr>
          <p:cNvSpPr txBox="1"/>
          <p:nvPr/>
        </p:nvSpPr>
        <p:spPr>
          <a:xfrm>
            <a:off x="2850728" y="3297362"/>
            <a:ext cx="796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Fancy Background And Multiple Coloured Fonts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7995DE-B04B-4A5E-A3F6-E3B2E9137F0E}"/>
              </a:ext>
            </a:extLst>
          </p:cNvPr>
          <p:cNvSpPr txBox="1"/>
          <p:nvPr/>
        </p:nvSpPr>
        <p:spPr>
          <a:xfrm flipH="1">
            <a:off x="1035841" y="3854844"/>
            <a:ext cx="47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Capital Letters And Small Letters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E8819F-59FE-4412-95F0-4FB7FB713163}"/>
              </a:ext>
            </a:extLst>
          </p:cNvPr>
          <p:cNvSpPr txBox="1"/>
          <p:nvPr/>
        </p:nvSpPr>
        <p:spPr>
          <a:xfrm>
            <a:off x="2850728" y="4218279"/>
            <a:ext cx="36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Humour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AC091D-6489-4FA6-B562-F62735A0E11E}"/>
              </a:ext>
            </a:extLst>
          </p:cNvPr>
          <p:cNvSpPr txBox="1"/>
          <p:nvPr/>
        </p:nvSpPr>
        <p:spPr>
          <a:xfrm>
            <a:off x="995362" y="4562001"/>
            <a:ext cx="383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 Abusive Language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ACAE4B-05FA-4080-852C-37FBCA50374E}"/>
              </a:ext>
            </a:extLst>
          </p:cNvPr>
          <p:cNvSpPr txBox="1"/>
          <p:nvPr/>
        </p:nvSpPr>
        <p:spPr>
          <a:xfrm>
            <a:off x="2726529" y="4988657"/>
            <a:ext cx="36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Direct Instructions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2353E8-0DF2-4315-B42A-E661B7D2C981}"/>
              </a:ext>
            </a:extLst>
          </p:cNvPr>
          <p:cNvSpPr txBox="1"/>
          <p:nvPr/>
        </p:nvSpPr>
        <p:spPr>
          <a:xfrm>
            <a:off x="1076323" y="5381867"/>
            <a:ext cx="414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Jargons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6D15ED-1E3E-4A3C-A881-1E33ABAF98FE}"/>
              </a:ext>
            </a:extLst>
          </p:cNvPr>
          <p:cNvSpPr txBox="1"/>
          <p:nvPr/>
        </p:nvSpPr>
        <p:spPr>
          <a:xfrm>
            <a:off x="2619375" y="5808523"/>
            <a:ext cx="894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 Share Professional Messages With Personal Contacts.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B9AA7C-1800-47D3-BC45-3F9B86409499}"/>
              </a:ext>
            </a:extLst>
          </p:cNvPr>
          <p:cNvSpPr txBox="1"/>
          <p:nvPr/>
        </p:nvSpPr>
        <p:spPr>
          <a:xfrm>
            <a:off x="1035842" y="6283813"/>
            <a:ext cx="759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Save Professional Messages On Your Personal 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ED0C8E-BE6E-48C2-B44B-61BB6CC3C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752">
            <a:off x="7662412" y="890936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35A66A-B92D-429F-820B-A084A8EDA204}"/>
              </a:ext>
            </a:extLst>
          </p:cNvPr>
          <p:cNvSpPr txBox="1"/>
          <p:nvPr/>
        </p:nvSpPr>
        <p:spPr>
          <a:xfrm>
            <a:off x="1129393" y="738331"/>
            <a:ext cx="771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Don’t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A36F17-A515-433F-B858-405E67470F12}"/>
              </a:ext>
            </a:extLst>
          </p:cNvPr>
          <p:cNvSpPr txBox="1"/>
          <p:nvPr/>
        </p:nvSpPr>
        <p:spPr>
          <a:xfrm>
            <a:off x="1166132" y="1286375"/>
            <a:ext cx="600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Use Old Mails To Reply.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721454-B642-4913-AB37-C9CCC70F76BF}"/>
              </a:ext>
            </a:extLst>
          </p:cNvPr>
          <p:cNvSpPr txBox="1"/>
          <p:nvPr/>
        </p:nvSpPr>
        <p:spPr>
          <a:xfrm>
            <a:off x="2498951" y="1800448"/>
            <a:ext cx="763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Begin Each Sentence On  A New Line.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C9CECD-7D04-4972-954F-AA61BBD4DFF0}"/>
              </a:ext>
            </a:extLst>
          </p:cNvPr>
          <p:cNvSpPr txBox="1"/>
          <p:nvPr/>
        </p:nvSpPr>
        <p:spPr>
          <a:xfrm>
            <a:off x="1152525" y="2252966"/>
            <a:ext cx="6094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Write A Long Text As One Paragraph.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8D48E7-8C17-4721-9955-5A290343ABD8}"/>
              </a:ext>
            </a:extLst>
          </p:cNvPr>
          <p:cNvSpPr txBox="1"/>
          <p:nvPr/>
        </p:nvSpPr>
        <p:spPr>
          <a:xfrm>
            <a:off x="1152525" y="2757769"/>
            <a:ext cx="1103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Send The Mail Until You Make Sure All The Correct Recipients Are Listed And Copied.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574FD0-401B-413C-B3F0-743619AB8B8E}"/>
              </a:ext>
            </a:extLst>
          </p:cNvPr>
          <p:cNvSpPr txBox="1"/>
          <p:nvPr/>
        </p:nvSpPr>
        <p:spPr>
          <a:xfrm>
            <a:off x="2498950" y="3590496"/>
            <a:ext cx="526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Insult Anyone Over Email.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375FB7-7F85-43F8-A9CB-1F3C11F7B465}"/>
              </a:ext>
            </a:extLst>
          </p:cNvPr>
          <p:cNvSpPr txBox="1"/>
          <p:nvPr/>
        </p:nvSpPr>
        <p:spPr>
          <a:xfrm>
            <a:off x="1152525" y="4137863"/>
            <a:ext cx="1188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Make Hurry In Writing Email Ids. You Might Send Unfinished Mails Accidently.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07C4E4-AF96-4BCC-9B9A-AD29313EF1D9}"/>
              </a:ext>
            </a:extLst>
          </p:cNvPr>
          <p:cNvSpPr txBox="1"/>
          <p:nvPr/>
        </p:nvSpPr>
        <p:spPr>
          <a:xfrm>
            <a:off x="2403020" y="4776170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Write Dear Madam /Sir.            Shows  ~~ Careless Approach.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1BD601-EA00-4434-8492-8D693E7EFDC4}"/>
              </a:ext>
            </a:extLst>
          </p:cNvPr>
          <p:cNvSpPr txBox="1"/>
          <p:nvPr/>
        </p:nvSpPr>
        <p:spPr>
          <a:xfrm>
            <a:off x="1166132" y="5571625"/>
            <a:ext cx="612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Use Good Morning OR Good Afternoon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882AD7-66EF-4F24-93D4-24340ED23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9135">
            <a:off x="7610882" y="507507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8270D4-93F6-4A6B-B898-EAA8E737A34A}"/>
              </a:ext>
            </a:extLst>
          </p:cNvPr>
          <p:cNvSpPr txBox="1"/>
          <p:nvPr/>
        </p:nvSpPr>
        <p:spPr>
          <a:xfrm>
            <a:off x="2552700" y="2124075"/>
            <a:ext cx="770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dirty="0">
                <a:solidFill>
                  <a:srgbClr val="C00000"/>
                </a:solidFill>
              </a:rPr>
              <a:t>Thank You.. </a:t>
            </a:r>
          </a:p>
        </p:txBody>
      </p:sp>
    </p:spTree>
    <p:extLst>
      <p:ext uri="{BB962C8B-B14F-4D97-AF65-F5344CB8AC3E}">
        <p14:creationId xmlns:p14="http://schemas.microsoft.com/office/powerpoint/2010/main" val="703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82A8A5-DF11-4248-98D4-70D0A1175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BD2430-CACE-4910-8B99-0A5486704978}"/>
              </a:ext>
            </a:extLst>
          </p:cNvPr>
          <p:cNvSpPr txBox="1"/>
          <p:nvPr/>
        </p:nvSpPr>
        <p:spPr>
          <a:xfrm>
            <a:off x="1514475" y="713264"/>
            <a:ext cx="729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</a:rPr>
              <a:t>Why Do We Write Email?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D6BBED-2B71-49D3-B87C-1B226961F1D0}"/>
              </a:ext>
            </a:extLst>
          </p:cNvPr>
          <p:cNvSpPr txBox="1"/>
          <p:nvPr/>
        </p:nvSpPr>
        <p:spPr>
          <a:xfrm>
            <a:off x="2619375" y="5374352"/>
            <a:ext cx="5676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2528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Deliver Short Status Updates.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EF1776-20BB-4EFB-989B-B96B0B577344}"/>
              </a:ext>
            </a:extLst>
          </p:cNvPr>
          <p:cNvSpPr txBox="1"/>
          <p:nvPr/>
        </p:nvSpPr>
        <p:spPr>
          <a:xfrm>
            <a:off x="1790700" y="2522628"/>
            <a:ext cx="9196385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IN" sz="2800" b="1" dirty="0">
                <a:solidFill>
                  <a:srgbClr val="2528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Share Detailed Information And Data.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86D0A2-E5F4-4376-B4B8-43D31E072623}"/>
              </a:ext>
            </a:extLst>
          </p:cNvPr>
          <p:cNvSpPr txBox="1"/>
          <p:nvPr/>
        </p:nvSpPr>
        <p:spPr>
          <a:xfrm>
            <a:off x="2152650" y="3429000"/>
            <a:ext cx="758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2528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Ensure A Record Of Our Communication.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B4EA6C-DD72-4816-81B4-CE17D1673A9B}"/>
              </a:ext>
            </a:extLst>
          </p:cNvPr>
          <p:cNvSpPr txBox="1"/>
          <p:nvPr/>
        </p:nvSpPr>
        <p:spPr>
          <a:xfrm>
            <a:off x="1981200" y="4391183"/>
            <a:ext cx="9667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2528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Directional, Important, And Timely Information.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362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D20022-877F-4643-BA90-98142FF77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0"/>
            <a:ext cx="12279086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822EC5-98C6-45E8-8A17-02F4C1A0B11E}"/>
              </a:ext>
            </a:extLst>
          </p:cNvPr>
          <p:cNvSpPr txBox="1"/>
          <p:nvPr/>
        </p:nvSpPr>
        <p:spPr>
          <a:xfrm>
            <a:off x="1495424" y="922419"/>
            <a:ext cx="683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Business Email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FE351-3787-430E-9308-079C4D521332}"/>
              </a:ext>
            </a:extLst>
          </p:cNvPr>
          <p:cNvSpPr txBox="1"/>
          <p:nvPr/>
        </p:nvSpPr>
        <p:spPr>
          <a:xfrm>
            <a:off x="1495424" y="2090958"/>
            <a:ext cx="103632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Business Email is an email that is written about a certain business in a work place. 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CC1D2B-B89A-46A3-A745-A96C134A97BB}"/>
              </a:ext>
            </a:extLst>
          </p:cNvPr>
          <p:cNvSpPr txBox="1"/>
          <p:nvPr/>
        </p:nvSpPr>
        <p:spPr>
          <a:xfrm>
            <a:off x="1495424" y="3322064"/>
            <a:ext cx="780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a professional way of communication through electronic media. 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66323D-EF47-46DC-8CBC-5C976D162FA8}"/>
              </a:ext>
            </a:extLst>
          </p:cNvPr>
          <p:cNvSpPr txBox="1"/>
          <p:nvPr/>
        </p:nvSpPr>
        <p:spPr>
          <a:xfrm>
            <a:off x="1495424" y="4645503"/>
            <a:ext cx="896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Important Part of Day to Day Business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41902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4C2BB7-C921-4A01-B80B-AD7C40D7BB5F}"/>
              </a:ext>
            </a:extLst>
          </p:cNvPr>
          <p:cNvSpPr txBox="1"/>
          <p:nvPr/>
        </p:nvSpPr>
        <p:spPr>
          <a:xfrm>
            <a:off x="1428750" y="621329"/>
            <a:ext cx="705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Prepare Your Own Email 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0C977A-1065-47C3-B993-56E76F40AAFC}"/>
              </a:ext>
            </a:extLst>
          </p:cNvPr>
          <p:cNvSpPr txBox="1"/>
          <p:nvPr/>
        </p:nvSpPr>
        <p:spPr>
          <a:xfrm>
            <a:off x="1562099" y="1409641"/>
            <a:ext cx="724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Formal</a:t>
            </a:r>
            <a:r>
              <a:rPr lang="en-IN" sz="20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C382D1-BA54-4B83-98E4-4314C9ED830A}"/>
              </a:ext>
            </a:extLst>
          </p:cNvPr>
          <p:cNvSpPr txBox="1"/>
          <p:nvPr/>
        </p:nvSpPr>
        <p:spPr>
          <a:xfrm>
            <a:off x="4191000" y="1370274"/>
            <a:ext cx="51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Pronounceable and Memorable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0F330-F996-4C06-A657-3FB36CF128C7}"/>
              </a:ext>
            </a:extLst>
          </p:cNvPr>
          <p:cNvSpPr txBox="1"/>
          <p:nvPr/>
        </p:nvSpPr>
        <p:spPr>
          <a:xfrm>
            <a:off x="823912" y="3419952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Avoid: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13BA82-B2B5-40E2-814D-E771A077ED2B}"/>
              </a:ext>
            </a:extLst>
          </p:cNvPr>
          <p:cNvSpPr txBox="1"/>
          <p:nvPr/>
        </p:nvSpPr>
        <p:spPr>
          <a:xfrm>
            <a:off x="1311965" y="4186374"/>
            <a:ext cx="645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Fancy Names   ~~ buntygr8 @ yahoo.com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98FB2E-B6A7-4754-84B1-E82A00804D86}"/>
              </a:ext>
            </a:extLst>
          </p:cNvPr>
          <p:cNvSpPr txBox="1"/>
          <p:nvPr/>
        </p:nvSpPr>
        <p:spPr>
          <a:xfrm>
            <a:off x="1743074" y="4767441"/>
            <a:ext cx="611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Nicknames   ~~   Monto123 @ 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1A9271-FB42-4C45-B76E-7FD9A34EAB28}"/>
              </a:ext>
            </a:extLst>
          </p:cNvPr>
          <p:cNvSpPr txBox="1"/>
          <p:nvPr/>
        </p:nvSpPr>
        <p:spPr>
          <a:xfrm>
            <a:off x="1311965" y="5882164"/>
            <a:ext cx="814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Reference to Race, Religion, Sexual Orientation and 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AB7497-8387-4BB6-8C0C-B46D6A40F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45" y="3193197"/>
            <a:ext cx="2916000" cy="2916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94EA74-9DA6-45C9-8579-1127F7A1AFDD}"/>
              </a:ext>
            </a:extLst>
          </p:cNvPr>
          <p:cNvSpPr txBox="1"/>
          <p:nvPr/>
        </p:nvSpPr>
        <p:spPr>
          <a:xfrm>
            <a:off x="946087" y="5348508"/>
            <a:ext cx="1029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Too many numerical, symbols and punctuations   ~~ Difficult to Remember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B8F0F7-9CD7-41D4-BDA5-9A198A20281B}"/>
              </a:ext>
            </a:extLst>
          </p:cNvPr>
          <p:cNvSpPr txBox="1"/>
          <p:nvPr/>
        </p:nvSpPr>
        <p:spPr>
          <a:xfrm>
            <a:off x="1676400" y="2362200"/>
            <a:ext cx="965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Give Professional Impression                  meghabaliga@mahabank.com</a:t>
            </a:r>
          </a:p>
          <a:p>
            <a:r>
              <a:rPr lang="en-IN" sz="2400" b="1" dirty="0"/>
              <a:t>Builds Trust and Credibility                    </a:t>
            </a:r>
            <a:r>
              <a:rPr lang="en-IN" sz="2400" b="1" dirty="0" err="1"/>
              <a:t>megha-baliga</a:t>
            </a:r>
            <a:r>
              <a:rPr lang="en-IN" sz="2400" b="1" dirty="0"/>
              <a:t> @ gmail.com</a:t>
            </a:r>
          </a:p>
        </p:txBody>
      </p:sp>
    </p:spTree>
    <p:extLst>
      <p:ext uri="{BB962C8B-B14F-4D97-AF65-F5344CB8AC3E}">
        <p14:creationId xmlns:p14="http://schemas.microsoft.com/office/powerpoint/2010/main" val="34590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6" grpId="0"/>
      <p:bldP spid="7" grpId="0"/>
      <p:bldP spid="9" grpId="0"/>
      <p:bldP spid="12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DDBEE5-D2F0-4915-AE26-410EA130DA4F}"/>
              </a:ext>
            </a:extLst>
          </p:cNvPr>
          <p:cNvSpPr txBox="1"/>
          <p:nvPr/>
        </p:nvSpPr>
        <p:spPr>
          <a:xfrm>
            <a:off x="1619250" y="1012825"/>
            <a:ext cx="7553325" cy="419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04B641-C6FF-47D8-B532-8C42BE2BF199}"/>
              </a:ext>
            </a:extLst>
          </p:cNvPr>
          <p:cNvPicPr/>
          <p:nvPr/>
        </p:nvPicPr>
        <p:blipFill rotWithShape="1">
          <a:blip r:embed="rId2"/>
          <a:srcRect l="11010" t="17291" r="11259" b="9293"/>
          <a:stretch/>
        </p:blipFill>
        <p:spPr bwMode="auto">
          <a:xfrm>
            <a:off x="2297746" y="1295401"/>
            <a:ext cx="9000000" cy="50400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DC37AF-B448-43CA-A251-9C620554CF41}"/>
              </a:ext>
            </a:extLst>
          </p:cNvPr>
          <p:cNvSpPr txBox="1"/>
          <p:nvPr/>
        </p:nvSpPr>
        <p:spPr>
          <a:xfrm>
            <a:off x="1333500" y="352425"/>
            <a:ext cx="755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Window</a:t>
            </a:r>
          </a:p>
        </p:txBody>
      </p:sp>
    </p:spTree>
    <p:extLst>
      <p:ext uri="{BB962C8B-B14F-4D97-AF65-F5344CB8AC3E}">
        <p14:creationId xmlns:p14="http://schemas.microsoft.com/office/powerpoint/2010/main" val="42708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46BA32-BACF-491E-BB0B-7F5760AE751C}"/>
              </a:ext>
            </a:extLst>
          </p:cNvPr>
          <p:cNvPicPr/>
          <p:nvPr/>
        </p:nvPicPr>
        <p:blipFill rotWithShape="1">
          <a:blip r:embed="rId2"/>
          <a:srcRect l="11353" t="18812" r="12092" b="10630"/>
          <a:stretch/>
        </p:blipFill>
        <p:spPr bwMode="auto">
          <a:xfrm>
            <a:off x="867901" y="521850"/>
            <a:ext cx="7776000" cy="4428000"/>
          </a:xfrm>
          <a:prstGeom prst="rect">
            <a:avLst/>
          </a:prstGeom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D1CCD2FD-029B-48AB-8E9C-9955A9074AE2}"/>
              </a:ext>
            </a:extLst>
          </p:cNvPr>
          <p:cNvSpPr/>
          <p:nvPr/>
        </p:nvSpPr>
        <p:spPr>
          <a:xfrm rot="10800000">
            <a:off x="1371600" y="1070551"/>
            <a:ext cx="1219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0D11297D-AA59-4FB6-A6FC-19E6C34D67C9}"/>
              </a:ext>
            </a:extLst>
          </p:cNvPr>
          <p:cNvSpPr/>
          <p:nvPr/>
        </p:nvSpPr>
        <p:spPr>
          <a:xfrm rot="10800000" flipV="1">
            <a:off x="1447800" y="1365824"/>
            <a:ext cx="1219200" cy="7620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F5134115-1D48-42C1-B7DA-2190C6DC31C0}"/>
              </a:ext>
            </a:extLst>
          </p:cNvPr>
          <p:cNvSpPr/>
          <p:nvPr/>
        </p:nvSpPr>
        <p:spPr>
          <a:xfrm rot="10800000" flipV="1">
            <a:off x="1447800" y="1640171"/>
            <a:ext cx="1219200" cy="7620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EA9950E2-3ADB-4A57-8AF8-496C884FCA0F}"/>
              </a:ext>
            </a:extLst>
          </p:cNvPr>
          <p:cNvSpPr/>
          <p:nvPr/>
        </p:nvSpPr>
        <p:spPr>
          <a:xfrm>
            <a:off x="1562100" y="1952624"/>
            <a:ext cx="1104900" cy="76203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3AF19E56-7802-4AB0-A81E-B6840A7D0287}"/>
              </a:ext>
            </a:extLst>
          </p:cNvPr>
          <p:cNvSpPr/>
          <p:nvPr/>
        </p:nvSpPr>
        <p:spPr>
          <a:xfrm rot="10800000">
            <a:off x="1304459" y="4229805"/>
            <a:ext cx="66675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B592A9EB-E1CE-419C-99EC-BD3C15C28A6F}"/>
              </a:ext>
            </a:extLst>
          </p:cNvPr>
          <p:cNvSpPr/>
          <p:nvPr/>
        </p:nvSpPr>
        <p:spPr>
          <a:xfrm rot="10800000" flipH="1">
            <a:off x="1697912" y="4335823"/>
            <a:ext cx="66674" cy="1186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64E82C17-312B-4CCE-AA4F-F72D86FA9726}"/>
              </a:ext>
            </a:extLst>
          </p:cNvPr>
          <p:cNvSpPr/>
          <p:nvPr/>
        </p:nvSpPr>
        <p:spPr>
          <a:xfrm flipH="1">
            <a:off x="2570776" y="4350822"/>
            <a:ext cx="45719" cy="1752526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A7E2743E-8682-433D-92A0-5DB15D4E7462}"/>
              </a:ext>
            </a:extLst>
          </p:cNvPr>
          <p:cNvSpPr/>
          <p:nvPr/>
        </p:nvSpPr>
        <p:spPr>
          <a:xfrm rot="10800000" flipH="1">
            <a:off x="2916314" y="4438685"/>
            <a:ext cx="45719" cy="1906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160D71CB-CB57-4EF7-BEEE-66CC79828722}"/>
              </a:ext>
            </a:extLst>
          </p:cNvPr>
          <p:cNvSpPr/>
          <p:nvPr/>
        </p:nvSpPr>
        <p:spPr>
          <a:xfrm rot="10800000">
            <a:off x="3143250" y="4433884"/>
            <a:ext cx="45719" cy="933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71DB2C86-0BC4-4185-A551-E83DC704DB70}"/>
              </a:ext>
            </a:extLst>
          </p:cNvPr>
          <p:cNvSpPr/>
          <p:nvPr/>
        </p:nvSpPr>
        <p:spPr>
          <a:xfrm rot="10800000">
            <a:off x="3426158" y="4438685"/>
            <a:ext cx="45719" cy="847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73651EFF-45D9-4CCC-8228-1C61EB6BD78A}"/>
              </a:ext>
            </a:extLst>
          </p:cNvPr>
          <p:cNvSpPr/>
          <p:nvPr/>
        </p:nvSpPr>
        <p:spPr>
          <a:xfrm rot="10800000">
            <a:off x="3627137" y="4487080"/>
            <a:ext cx="45719" cy="1186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E608E3CE-1100-4D33-A772-B03491D6B7D3}"/>
              </a:ext>
            </a:extLst>
          </p:cNvPr>
          <p:cNvSpPr/>
          <p:nvPr/>
        </p:nvSpPr>
        <p:spPr>
          <a:xfrm rot="10800000">
            <a:off x="4095750" y="4419598"/>
            <a:ext cx="45719" cy="1257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E9A259D8-0A13-4F64-9817-423B03792B77}"/>
              </a:ext>
            </a:extLst>
          </p:cNvPr>
          <p:cNvSpPr/>
          <p:nvPr/>
        </p:nvSpPr>
        <p:spPr>
          <a:xfrm rot="10800000">
            <a:off x="4476750" y="4419598"/>
            <a:ext cx="45719" cy="1095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AC778F8F-F913-4CAE-8B0D-4AC20AF0B981}"/>
              </a:ext>
            </a:extLst>
          </p:cNvPr>
          <p:cNvSpPr/>
          <p:nvPr/>
        </p:nvSpPr>
        <p:spPr>
          <a:xfrm rot="10800000">
            <a:off x="4743450" y="4419598"/>
            <a:ext cx="45719" cy="1028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6CACAE2C-7CAB-4157-AE28-67AAA933DE4C}"/>
              </a:ext>
            </a:extLst>
          </p:cNvPr>
          <p:cNvSpPr/>
          <p:nvPr/>
        </p:nvSpPr>
        <p:spPr>
          <a:xfrm rot="10800000">
            <a:off x="4981575" y="4419598"/>
            <a:ext cx="45719" cy="1257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260651C7-49EF-42C9-9249-E87EC699864B}"/>
              </a:ext>
            </a:extLst>
          </p:cNvPr>
          <p:cNvSpPr/>
          <p:nvPr/>
        </p:nvSpPr>
        <p:spPr>
          <a:xfrm rot="10800000">
            <a:off x="5229225" y="4419598"/>
            <a:ext cx="45719" cy="1186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xmlns="" id="{3C7B2CDF-F809-48BD-A38C-0FC5EB5B7FE6}"/>
              </a:ext>
            </a:extLst>
          </p:cNvPr>
          <p:cNvSpPr/>
          <p:nvPr/>
        </p:nvSpPr>
        <p:spPr>
          <a:xfrm rot="10800000">
            <a:off x="5506326" y="4419598"/>
            <a:ext cx="45719" cy="1028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xmlns="" id="{0A819861-B08B-4920-8D54-712E17FB4416}"/>
              </a:ext>
            </a:extLst>
          </p:cNvPr>
          <p:cNvSpPr/>
          <p:nvPr/>
        </p:nvSpPr>
        <p:spPr>
          <a:xfrm rot="10800000">
            <a:off x="5753100" y="4419598"/>
            <a:ext cx="45719" cy="1257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xmlns="" id="{1CD52DBB-3EAB-4078-B564-1946925C508C}"/>
              </a:ext>
            </a:extLst>
          </p:cNvPr>
          <p:cNvSpPr/>
          <p:nvPr/>
        </p:nvSpPr>
        <p:spPr>
          <a:xfrm rot="10800000">
            <a:off x="6050281" y="4419598"/>
            <a:ext cx="45719" cy="1095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D6A65E1A-B87B-428D-8328-2D5FD163140A}"/>
              </a:ext>
            </a:extLst>
          </p:cNvPr>
          <p:cNvSpPr/>
          <p:nvPr/>
        </p:nvSpPr>
        <p:spPr>
          <a:xfrm rot="10800000">
            <a:off x="1123951" y="4876800"/>
            <a:ext cx="57942" cy="10953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xmlns="" id="{AF73DC20-DCAA-4AE5-8F38-6F0FC5948F0C}"/>
              </a:ext>
            </a:extLst>
          </p:cNvPr>
          <p:cNvSpPr/>
          <p:nvPr/>
        </p:nvSpPr>
        <p:spPr>
          <a:xfrm rot="10800000" flipH="1">
            <a:off x="1942238" y="4895882"/>
            <a:ext cx="85725" cy="1095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DABEAA6A-B750-44F7-BC80-975DEF86921A}"/>
              </a:ext>
            </a:extLst>
          </p:cNvPr>
          <p:cNvSpPr/>
          <p:nvPr/>
        </p:nvSpPr>
        <p:spPr>
          <a:xfrm rot="10800000">
            <a:off x="2182016" y="4786216"/>
            <a:ext cx="66675" cy="1095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A6998848-634D-483D-AC04-13D0E96A3B03}"/>
              </a:ext>
            </a:extLst>
          </p:cNvPr>
          <p:cNvSpPr/>
          <p:nvPr/>
        </p:nvSpPr>
        <p:spPr>
          <a:xfrm rot="10800000">
            <a:off x="2426884" y="4819648"/>
            <a:ext cx="66675" cy="1095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xmlns="" id="{F62D00C9-6C6F-44F9-9243-5AEFC4323B10}"/>
              </a:ext>
            </a:extLst>
          </p:cNvPr>
          <p:cNvSpPr/>
          <p:nvPr/>
        </p:nvSpPr>
        <p:spPr>
          <a:xfrm rot="10800000">
            <a:off x="2677438" y="4876800"/>
            <a:ext cx="66675" cy="1095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xmlns="" id="{9BEAA642-31D4-4072-9E70-E3BED5E6DCA6}"/>
              </a:ext>
            </a:extLst>
          </p:cNvPr>
          <p:cNvSpPr/>
          <p:nvPr/>
        </p:nvSpPr>
        <p:spPr>
          <a:xfrm rot="10800000">
            <a:off x="2973501" y="4840156"/>
            <a:ext cx="66675" cy="1095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xmlns="" id="{AC1700F1-99CA-49E4-A48D-0FCEDA962E97}"/>
              </a:ext>
            </a:extLst>
          </p:cNvPr>
          <p:cNvSpPr/>
          <p:nvPr/>
        </p:nvSpPr>
        <p:spPr>
          <a:xfrm rot="10800000">
            <a:off x="3230564" y="4876800"/>
            <a:ext cx="66675" cy="1095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xmlns="" id="{CD4C6BB4-CA12-41CF-8A6E-832DB852FE13}"/>
              </a:ext>
            </a:extLst>
          </p:cNvPr>
          <p:cNvSpPr/>
          <p:nvPr/>
        </p:nvSpPr>
        <p:spPr>
          <a:xfrm rot="10800000">
            <a:off x="3504418" y="4793601"/>
            <a:ext cx="66675" cy="1095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xmlns="" id="{47E3511C-34AE-4F29-85A5-FD83855DB5DA}"/>
              </a:ext>
            </a:extLst>
          </p:cNvPr>
          <p:cNvSpPr/>
          <p:nvPr/>
        </p:nvSpPr>
        <p:spPr>
          <a:xfrm rot="10800000">
            <a:off x="3733486" y="4780115"/>
            <a:ext cx="66675" cy="1095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965B45B-C68B-4B01-97AF-A21657BCB713}"/>
              </a:ext>
            </a:extLst>
          </p:cNvPr>
          <p:cNvSpPr txBox="1"/>
          <p:nvPr/>
        </p:nvSpPr>
        <p:spPr>
          <a:xfrm flipH="1">
            <a:off x="1211586" y="5429458"/>
            <a:ext cx="39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4516539-EEB1-44FD-ABD4-DDE92A21499C}"/>
              </a:ext>
            </a:extLst>
          </p:cNvPr>
          <p:cNvSpPr txBox="1"/>
          <p:nvPr/>
        </p:nvSpPr>
        <p:spPr>
          <a:xfrm>
            <a:off x="1610677" y="5602783"/>
            <a:ext cx="27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178C4B6-AA88-411E-8153-7AE7FBC925AB}"/>
              </a:ext>
            </a:extLst>
          </p:cNvPr>
          <p:cNvSpPr txBox="1"/>
          <p:nvPr/>
        </p:nvSpPr>
        <p:spPr>
          <a:xfrm>
            <a:off x="2446014" y="6174590"/>
            <a:ext cx="31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1AB2857-D034-46D7-B74F-BC0921CFD840}"/>
              </a:ext>
            </a:extLst>
          </p:cNvPr>
          <p:cNvSpPr txBox="1"/>
          <p:nvPr/>
        </p:nvSpPr>
        <p:spPr>
          <a:xfrm>
            <a:off x="2734633" y="6336323"/>
            <a:ext cx="27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AB35218-1A3D-47E5-86C2-6B2CF9936439}"/>
              </a:ext>
            </a:extLst>
          </p:cNvPr>
          <p:cNvSpPr txBox="1"/>
          <p:nvPr/>
        </p:nvSpPr>
        <p:spPr>
          <a:xfrm>
            <a:off x="3030865" y="5370825"/>
            <a:ext cx="1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D55F8FD-E4EF-4508-836A-14515A02F9A7}"/>
              </a:ext>
            </a:extLst>
          </p:cNvPr>
          <p:cNvSpPr txBox="1"/>
          <p:nvPr/>
        </p:nvSpPr>
        <p:spPr>
          <a:xfrm>
            <a:off x="3304232" y="5233451"/>
            <a:ext cx="49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912A628-E098-4390-9C6A-9150B44A3F42}"/>
              </a:ext>
            </a:extLst>
          </p:cNvPr>
          <p:cNvSpPr txBox="1"/>
          <p:nvPr/>
        </p:nvSpPr>
        <p:spPr>
          <a:xfrm>
            <a:off x="3513300" y="568889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C0F271F-A3FF-4A94-B5C4-71E01225D4AB}"/>
              </a:ext>
            </a:extLst>
          </p:cNvPr>
          <p:cNvSpPr txBox="1"/>
          <p:nvPr/>
        </p:nvSpPr>
        <p:spPr>
          <a:xfrm>
            <a:off x="4000027" y="5670531"/>
            <a:ext cx="22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B06AD95-366F-42F6-831F-A83AB1259328}"/>
              </a:ext>
            </a:extLst>
          </p:cNvPr>
          <p:cNvSpPr txBox="1"/>
          <p:nvPr/>
        </p:nvSpPr>
        <p:spPr>
          <a:xfrm>
            <a:off x="4352370" y="5567159"/>
            <a:ext cx="22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D2E428-4357-4378-842D-E239389603AF}"/>
              </a:ext>
            </a:extLst>
          </p:cNvPr>
          <p:cNvSpPr txBox="1"/>
          <p:nvPr/>
        </p:nvSpPr>
        <p:spPr>
          <a:xfrm>
            <a:off x="4581057" y="5431554"/>
            <a:ext cx="63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3ED0ED9-74C4-41E8-A27F-5EDC3BBC298A}"/>
              </a:ext>
            </a:extLst>
          </p:cNvPr>
          <p:cNvSpPr txBox="1"/>
          <p:nvPr/>
        </p:nvSpPr>
        <p:spPr>
          <a:xfrm>
            <a:off x="4789169" y="5719618"/>
            <a:ext cx="68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9359CFD-5899-4A75-9717-19D3D42AA3C7}"/>
              </a:ext>
            </a:extLst>
          </p:cNvPr>
          <p:cNvSpPr txBox="1"/>
          <p:nvPr/>
        </p:nvSpPr>
        <p:spPr>
          <a:xfrm>
            <a:off x="5067770" y="5614124"/>
            <a:ext cx="65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EE6DB22-9BF2-4E6B-8899-B2349B52B7F3}"/>
              </a:ext>
            </a:extLst>
          </p:cNvPr>
          <p:cNvSpPr txBox="1"/>
          <p:nvPr/>
        </p:nvSpPr>
        <p:spPr>
          <a:xfrm>
            <a:off x="5351461" y="5439785"/>
            <a:ext cx="65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12FDD90-D2BD-4886-B6D9-8003B7018970}"/>
              </a:ext>
            </a:extLst>
          </p:cNvPr>
          <p:cNvSpPr txBox="1"/>
          <p:nvPr/>
        </p:nvSpPr>
        <p:spPr>
          <a:xfrm>
            <a:off x="5566729" y="5646830"/>
            <a:ext cx="51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389F4E5-774F-4AB9-A98D-DC589259F0E9}"/>
              </a:ext>
            </a:extLst>
          </p:cNvPr>
          <p:cNvSpPr txBox="1"/>
          <p:nvPr/>
        </p:nvSpPr>
        <p:spPr>
          <a:xfrm>
            <a:off x="5887738" y="5527578"/>
            <a:ext cx="67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15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F7BCA2BC-128E-49AE-97C4-F17AEE5A7D86}"/>
              </a:ext>
            </a:extLst>
          </p:cNvPr>
          <p:cNvCxnSpPr>
            <a:cxnSpLocks/>
          </p:cNvCxnSpPr>
          <p:nvPr/>
        </p:nvCxnSpPr>
        <p:spPr>
          <a:xfrm flipH="1">
            <a:off x="-47708" y="4487080"/>
            <a:ext cx="8829" cy="531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18340F8-8A2C-4D56-B0CD-9423F25314CB}"/>
              </a:ext>
            </a:extLst>
          </p:cNvPr>
          <p:cNvSpPr txBox="1"/>
          <p:nvPr/>
        </p:nvSpPr>
        <p:spPr>
          <a:xfrm>
            <a:off x="1009262" y="5660290"/>
            <a:ext cx="22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25FA2B4-F030-4587-9ED2-8E3222FC833A}"/>
              </a:ext>
            </a:extLst>
          </p:cNvPr>
          <p:cNvSpPr txBox="1"/>
          <p:nvPr/>
        </p:nvSpPr>
        <p:spPr>
          <a:xfrm>
            <a:off x="1878474" y="6024674"/>
            <a:ext cx="22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33BE44C-372D-49A3-A3AB-D43BA6CE29D0}"/>
              </a:ext>
            </a:extLst>
          </p:cNvPr>
          <p:cNvSpPr txBox="1"/>
          <p:nvPr/>
        </p:nvSpPr>
        <p:spPr>
          <a:xfrm>
            <a:off x="2056041" y="5937289"/>
            <a:ext cx="22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882C117-56B2-4450-834C-3F460242E89F}"/>
              </a:ext>
            </a:extLst>
          </p:cNvPr>
          <p:cNvSpPr txBox="1"/>
          <p:nvPr/>
        </p:nvSpPr>
        <p:spPr>
          <a:xfrm>
            <a:off x="2312800" y="5937289"/>
            <a:ext cx="22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5E7A68B-0F9F-4FD1-9A6A-D1D8CB8A537E}"/>
              </a:ext>
            </a:extLst>
          </p:cNvPr>
          <p:cNvSpPr txBox="1"/>
          <p:nvPr/>
        </p:nvSpPr>
        <p:spPr>
          <a:xfrm>
            <a:off x="2588866" y="6012857"/>
            <a:ext cx="22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AC3D58E-0033-453A-9531-B46F104499A1}"/>
              </a:ext>
            </a:extLst>
          </p:cNvPr>
          <p:cNvSpPr txBox="1"/>
          <p:nvPr/>
        </p:nvSpPr>
        <p:spPr>
          <a:xfrm rot="10800000" flipV="1">
            <a:off x="2941296" y="5886125"/>
            <a:ext cx="10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7DF3C98-58FF-4D8F-B19E-87E160890449}"/>
              </a:ext>
            </a:extLst>
          </p:cNvPr>
          <p:cNvSpPr txBox="1"/>
          <p:nvPr/>
        </p:nvSpPr>
        <p:spPr>
          <a:xfrm>
            <a:off x="3123892" y="6024674"/>
            <a:ext cx="22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F1CDE17-7125-498E-847A-FDE5D9B54743}"/>
              </a:ext>
            </a:extLst>
          </p:cNvPr>
          <p:cNvSpPr txBox="1"/>
          <p:nvPr/>
        </p:nvSpPr>
        <p:spPr>
          <a:xfrm>
            <a:off x="3391400" y="6044068"/>
            <a:ext cx="22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8EEEE4A0-3FC0-4EE6-835B-39AD817C5465}"/>
              </a:ext>
            </a:extLst>
          </p:cNvPr>
          <p:cNvSpPr txBox="1"/>
          <p:nvPr/>
        </p:nvSpPr>
        <p:spPr>
          <a:xfrm>
            <a:off x="3664887" y="5959663"/>
            <a:ext cx="22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i</a:t>
            </a:r>
            <a:endParaRPr lang="en-IN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61DCE4C-0A4F-44DE-9B81-3DCDA316E471}"/>
              </a:ext>
            </a:extLst>
          </p:cNvPr>
          <p:cNvSpPr txBox="1"/>
          <p:nvPr/>
        </p:nvSpPr>
        <p:spPr>
          <a:xfrm>
            <a:off x="9043000" y="480586"/>
            <a:ext cx="261175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 / Redo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Italics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Colour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Numbered list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Bulleted List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Indent Less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Indent More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Quote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Strikethrough</a:t>
            </a:r>
          </a:p>
          <a:p>
            <a:pPr marL="342900" indent="-342900">
              <a:buAutoNum type="arabicPeriod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Formatting</a:t>
            </a:r>
          </a:p>
          <a:p>
            <a:pPr marL="342900" indent="-342900">
              <a:buAutoNum type="arabicPeriod"/>
            </a:pPr>
            <a:endParaRPr lang="en-IN" dirty="0"/>
          </a:p>
          <a:p>
            <a:pPr marL="342900" indent="-342900">
              <a:buAutoNum type="arabicPeriod"/>
            </a:pPr>
            <a:endParaRPr lang="en-IN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7A57E47-B039-4D35-9814-B3029D9CACD6}"/>
              </a:ext>
            </a:extLst>
          </p:cNvPr>
          <p:cNvSpPr txBox="1"/>
          <p:nvPr/>
        </p:nvSpPr>
        <p:spPr>
          <a:xfrm>
            <a:off x="6650219" y="5319558"/>
            <a:ext cx="5252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				e. Emojis </a:t>
            </a:r>
          </a:p>
          <a:p>
            <a:pPr marL="342900" indent="-342900">
              <a:buAutoNum type="alphaLcPeriod"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Formatting Option 	f. Google Drive</a:t>
            </a:r>
          </a:p>
          <a:p>
            <a:pPr marL="342900" indent="-342900">
              <a:buAutoNum type="alphaLcPeriod"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		g. Photo</a:t>
            </a:r>
          </a:p>
          <a:p>
            <a:pPr marL="342900" indent="-342900">
              <a:buAutoNum type="alphaLcPeriod"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	                         h. Turn  Confidential  </a:t>
            </a:r>
          </a:p>
          <a:p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I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Insert Sign 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E10830B-3BD5-45BC-8490-36E37478BF94}"/>
              </a:ext>
            </a:extLst>
          </p:cNvPr>
          <p:cNvCxnSpPr/>
          <p:nvPr/>
        </p:nvCxnSpPr>
        <p:spPr>
          <a:xfrm flipV="1">
            <a:off x="289556" y="5788152"/>
            <a:ext cx="30484" cy="106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2" grpId="0" animBg="1"/>
      <p:bldP spid="3" grpId="0" animBg="1"/>
      <p:bldP spid="6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C35AAF-CDD0-4736-B277-AFF115376DFD}"/>
              </a:ext>
            </a:extLst>
          </p:cNvPr>
          <p:cNvSpPr txBox="1"/>
          <p:nvPr/>
        </p:nvSpPr>
        <p:spPr>
          <a:xfrm>
            <a:off x="5810866" y="1782709"/>
            <a:ext cx="6180190" cy="297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You Want The Reply From ( Your Client / Customer)</a:t>
            </a:r>
          </a:p>
          <a:p>
            <a:pPr marL="628650" indent="-342900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Spell The Name Correctly</a:t>
            </a:r>
          </a:p>
          <a:p>
            <a:pPr marL="628650" indent="-342900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Spell The Email Correctly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387DB9-DBDA-4783-89B0-4E085516FE05}"/>
              </a:ext>
            </a:extLst>
          </p:cNvPr>
          <p:cNvSpPr txBox="1"/>
          <p:nvPr/>
        </p:nvSpPr>
        <p:spPr>
          <a:xfrm flipH="1">
            <a:off x="7199978" y="5657541"/>
            <a:ext cx="86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Check the status of  your email.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536C0E-2D0D-41AD-BA44-A1025B4427B5}"/>
              </a:ext>
            </a:extLst>
          </p:cNvPr>
          <p:cNvPicPr/>
          <p:nvPr/>
        </p:nvPicPr>
        <p:blipFill rotWithShape="1">
          <a:blip r:embed="rId2"/>
          <a:srcRect l="11353" t="18812" r="12092" b="10630"/>
          <a:stretch/>
        </p:blipFill>
        <p:spPr bwMode="auto">
          <a:xfrm>
            <a:off x="238124" y="1781173"/>
            <a:ext cx="5400000" cy="420667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4C94BD-BFC7-4F4B-BE18-7FE0FB8254BD}"/>
              </a:ext>
            </a:extLst>
          </p:cNvPr>
          <p:cNvSpPr txBox="1"/>
          <p:nvPr/>
        </p:nvSpPr>
        <p:spPr>
          <a:xfrm>
            <a:off x="816077" y="550606"/>
            <a:ext cx="432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TO: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17AC20F-6ECB-40F6-B3D0-CE454655F40D}"/>
              </a:ext>
            </a:extLst>
          </p:cNvPr>
          <p:cNvCxnSpPr>
            <a:cxnSpLocks/>
          </p:cNvCxnSpPr>
          <p:nvPr/>
        </p:nvCxnSpPr>
        <p:spPr>
          <a:xfrm flipH="1" flipV="1">
            <a:off x="589936" y="2290917"/>
            <a:ext cx="1209367" cy="9045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74FF5F-F90D-433C-A601-7A4204F783BD}"/>
              </a:ext>
            </a:extLst>
          </p:cNvPr>
          <p:cNvSpPr txBox="1"/>
          <p:nvPr/>
        </p:nvSpPr>
        <p:spPr>
          <a:xfrm>
            <a:off x="5959366" y="1523499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Person Who Needs To Be Informed / Reported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Use CC Frequently.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Ask Your Head Whether She/ He Would Like To Be Informed.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Per Your Position If You Have Right To Take Certain Decisions, Don’t Make It A Practice.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B99C7A-6211-463F-A9E2-759A4083527F}"/>
              </a:ext>
            </a:extLst>
          </p:cNvPr>
          <p:cNvPicPr/>
          <p:nvPr/>
        </p:nvPicPr>
        <p:blipFill rotWithShape="1">
          <a:blip r:embed="rId2"/>
          <a:srcRect l="11353" t="18812" r="12092" b="10630"/>
          <a:stretch/>
        </p:blipFill>
        <p:spPr bwMode="auto">
          <a:xfrm>
            <a:off x="136634" y="1781173"/>
            <a:ext cx="5654565" cy="415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8C2F36-CFBE-47BE-B604-1A961CEFEDCF}"/>
              </a:ext>
            </a:extLst>
          </p:cNvPr>
          <p:cNvSpPr txBox="1"/>
          <p:nvPr/>
        </p:nvSpPr>
        <p:spPr>
          <a:xfrm>
            <a:off x="651641" y="430267"/>
            <a:ext cx="622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 : Carbon Copy   OR Courtesy Copy </a:t>
            </a:r>
          </a:p>
          <a:p>
            <a:endParaRPr lang="en-IN" sz="20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C1F97C66-50EC-476C-8547-84180A5DCBCE}"/>
              </a:ext>
            </a:extLst>
          </p:cNvPr>
          <p:cNvCxnSpPr>
            <a:cxnSpLocks/>
          </p:cNvCxnSpPr>
          <p:nvPr/>
        </p:nvCxnSpPr>
        <p:spPr>
          <a:xfrm flipH="1" flipV="1">
            <a:off x="419100" y="2533650"/>
            <a:ext cx="1162050" cy="98107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79DA1F0-30C5-401B-9A93-51FACC4F30AC}"/>
              </a:ext>
            </a:extLst>
          </p:cNvPr>
          <p:cNvCxnSpPr/>
          <p:nvPr/>
        </p:nvCxnSpPr>
        <p:spPr>
          <a:xfrm>
            <a:off x="-647700" y="36576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Office PowerPoint</Application>
  <PresentationFormat>Custom</PresentationFormat>
  <Paragraphs>265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ujjvala_n_tathe@yahoo.com</dc:creator>
  <cp:lastModifiedBy>Admin</cp:lastModifiedBy>
  <cp:revision>2</cp:revision>
  <dcterms:created xsi:type="dcterms:W3CDTF">2021-07-13T12:20:52Z</dcterms:created>
  <dcterms:modified xsi:type="dcterms:W3CDTF">2021-09-03T07:49:57Z</dcterms:modified>
</cp:coreProperties>
</file>