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76" r:id="rId7"/>
    <p:sldId id="277" r:id="rId8"/>
    <p:sldId id="262" r:id="rId9"/>
    <p:sldId id="275" r:id="rId10"/>
    <p:sldId id="263" r:id="rId11"/>
    <p:sldId id="264" r:id="rId12"/>
    <p:sldId id="265" r:id="rId13"/>
    <p:sldId id="266" r:id="rId14"/>
    <p:sldId id="268" r:id="rId15"/>
    <p:sldId id="269" r:id="rId16"/>
    <p:sldId id="270" r:id="rId17"/>
    <p:sldId id="272" r:id="rId18"/>
    <p:sldId id="271" r:id="rId19"/>
    <p:sldId id="273" r:id="rId20"/>
    <p:sldId id="274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 autoAdjust="0"/>
    <p:restoredTop sz="91409" autoAdjust="0"/>
  </p:normalViewPr>
  <p:slideViewPr>
    <p:cSldViewPr snapToGrid="0">
      <p:cViewPr varScale="1">
        <p:scale>
          <a:sx n="58" d="100"/>
          <a:sy n="58" d="100"/>
        </p:scale>
        <p:origin x="928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8-12T03:04:52.298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0D04A-BA3C-4823-BB94-35DC6A2A25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21502A-2D95-4B35-B5A6-A4D2F8D0AC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453CB-C42A-4EB7-B01F-5B50F8ED4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C8399-D968-424D-8701-F07BA0E20A2A}" type="datetimeFigureOut">
              <a:rPr lang="en-IN" smtClean="0"/>
              <a:t>15-09-2021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A36CE-B716-4885-842F-C9F0DB44B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4FE39-0D96-42CE-877F-5B033E373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D52D-9995-4991-8CB5-742A114552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494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72C98-A4B0-4D25-838F-8E68B9D0A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E0CEE-C0FC-43A6-82A7-E4CFF6C613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7FEB7-3EE9-4325-A705-7BDA6CB89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C8399-D968-424D-8701-F07BA0E20A2A}" type="datetimeFigureOut">
              <a:rPr lang="en-IN" smtClean="0"/>
              <a:t>15-09-2021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2CB2C-3AAC-443E-88CE-7565DFEB3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A20187-A4B7-403E-B780-F87FC3447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D52D-9995-4991-8CB5-742A114552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1168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123356-BE32-4B44-AFEE-797002755E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E0F39-5D64-4CF4-83A6-5C6B2F7DD5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AF969-A543-49AF-9938-311751B57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C8399-D968-424D-8701-F07BA0E20A2A}" type="datetimeFigureOut">
              <a:rPr lang="en-IN" smtClean="0"/>
              <a:t>15-09-2021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B79DA-17F4-4E1F-BD76-E978101A5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461D1-5C7E-40FF-BD18-C4CD2F62D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D52D-9995-4991-8CB5-742A114552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9362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CA22A-1676-408B-89BC-F49D52CC2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EB053-3380-403C-B585-50BCC26CF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736339-54F0-4A1A-8A5B-DE4213C03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C8399-D968-424D-8701-F07BA0E20A2A}" type="datetimeFigureOut">
              <a:rPr lang="en-IN" smtClean="0"/>
              <a:t>15-09-2021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618FC-51F8-47E0-84C9-4099FA835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4A608-8620-4877-B4C9-388E3FDE0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D52D-9995-4991-8CB5-742A114552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897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46A80-9423-434A-AA82-47A0D212A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DFB8D8-A8A0-4350-87A6-9F2098E59E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17E2C-9B16-4EAB-9B90-CA8F58627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C8399-D968-424D-8701-F07BA0E20A2A}" type="datetimeFigureOut">
              <a:rPr lang="en-IN" smtClean="0"/>
              <a:t>15-09-2021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C0DCD-D1AA-4FF0-A256-D739257E9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D7518-E9A6-4829-BF8A-F35DA939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D52D-9995-4991-8CB5-742A114552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2672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8E967-4C11-4801-B065-58BCDE485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44009-8821-4F2C-94B0-BDAF2ECEC0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39CB41-A41C-4DDE-A187-33DAD1C4E8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BA1CF2-8613-4B52-A721-5FDD47491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C8399-D968-424D-8701-F07BA0E20A2A}" type="datetimeFigureOut">
              <a:rPr lang="en-IN" smtClean="0"/>
              <a:t>15-09-2021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14CA56-B8E3-4C6E-8407-259E22D40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9FF00E-C275-4C7D-8E72-4995DD92C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D52D-9995-4991-8CB5-742A114552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0327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B7299-82D7-4EDC-AE1B-5C81A2437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D9ADCE-1A83-4FDA-BFFD-CA826B9D4B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13B92C-D5AF-4956-A6A1-8D5BDF2F8A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F41951-0049-4467-B4DB-7D261CE77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C358A3-E4BF-4D49-A4CF-43F42A7C1F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8E5416-6EEF-4A74-A028-5F870D4B5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C8399-D968-424D-8701-F07BA0E20A2A}" type="datetimeFigureOut">
              <a:rPr lang="en-IN" smtClean="0"/>
              <a:t>15-09-2021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527C15-EE38-4315-B439-96F09BF63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A250DF-E995-4CC4-B0D0-5C802E5AB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D52D-9995-4991-8CB5-742A114552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5001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F988D-87DE-47F8-A0F3-0531A99FE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097E27-D748-4DA2-9486-8717ADFD4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C8399-D968-424D-8701-F07BA0E20A2A}" type="datetimeFigureOut">
              <a:rPr lang="en-IN" smtClean="0"/>
              <a:t>15-09-2021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36E300-5FD9-434B-92BD-32A053354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CF8902-AF27-4C4C-9B53-33EDBAE52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D52D-9995-4991-8CB5-742A114552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4054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D63291-DF3A-4733-9B22-DBFFFCA42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C8399-D968-424D-8701-F07BA0E20A2A}" type="datetimeFigureOut">
              <a:rPr lang="en-IN" smtClean="0"/>
              <a:t>15-09-2021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217780-201C-45AC-B367-D449A1892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AF0E02-8B21-41F1-90C5-47D5B6735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D52D-9995-4991-8CB5-742A114552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951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6BD2D-531C-40E2-8254-D5E4FB5F3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7D970-A364-481E-A4AF-9C6D1174D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DE0021-F263-4589-9D21-6C51CDEB1A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0B16A8-C538-40A4-A1DF-31E4184B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C8399-D968-424D-8701-F07BA0E20A2A}" type="datetimeFigureOut">
              <a:rPr lang="en-IN" smtClean="0"/>
              <a:t>15-09-2021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7B68DC-5F1E-4E68-BC13-78AD9724D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E5869-0058-44BC-8A72-0AAFF7805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D52D-9995-4991-8CB5-742A114552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7127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6B43F-9E7E-4739-98D1-CE2C4E410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309E07-F095-46DF-AC83-31233B47E1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A4F5E5-41E9-419D-94C5-1AA2D6C6D5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83E410-540B-4FFD-88BC-D34FAC6E3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C8399-D968-424D-8701-F07BA0E20A2A}" type="datetimeFigureOut">
              <a:rPr lang="en-IN" smtClean="0"/>
              <a:t>15-09-2021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EF0462-F09C-4AF2-97C9-2349AC14D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F1217E-4830-4922-A49E-ACD56DE56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D52D-9995-4991-8CB5-742A114552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6421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E4A4D9-C316-47E6-BE64-A58401B96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397544-3EB1-45D9-B850-F8A065BD4B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22568E-A377-4DBF-8477-C56DF68302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C8399-D968-424D-8701-F07BA0E20A2A}" type="datetimeFigureOut">
              <a:rPr lang="en-IN" smtClean="0"/>
              <a:t>15-09-2021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69BFD-4C98-4BBC-9D4C-DFA2E76231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BBA0D-3540-4610-8FF6-24B8822AAE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FD52D-9995-4991-8CB5-742A114552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2332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1FDBCE9-2E83-414F-8899-7BD27C1778B2}"/>
              </a:ext>
            </a:extLst>
          </p:cNvPr>
          <p:cNvSpPr txBox="1"/>
          <p:nvPr/>
        </p:nvSpPr>
        <p:spPr>
          <a:xfrm>
            <a:off x="948358" y="636104"/>
            <a:ext cx="48999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Animal Farm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2A21BC-4310-44B6-9EA0-A887B6199184}"/>
              </a:ext>
            </a:extLst>
          </p:cNvPr>
          <p:cNvSpPr txBox="1"/>
          <p:nvPr/>
        </p:nvSpPr>
        <p:spPr>
          <a:xfrm>
            <a:off x="1470992" y="2025998"/>
            <a:ext cx="3737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George Orwell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044106-F4AF-4486-A86C-F0EB6A2BAA44}"/>
              </a:ext>
            </a:extLst>
          </p:cNvPr>
          <p:cNvSpPr txBox="1"/>
          <p:nvPr/>
        </p:nvSpPr>
        <p:spPr>
          <a:xfrm>
            <a:off x="2635525" y="3429000"/>
            <a:ext cx="2850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en-IN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August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1945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B47AAC1-E7DF-4C4C-BC3D-B712F0394C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17625"/>
            <a:ext cx="5167520" cy="646147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478CF9D-9771-4FEA-95C7-3F619E6F3605}"/>
              </a:ext>
            </a:extLst>
          </p:cNvPr>
          <p:cNvSpPr txBox="1"/>
          <p:nvPr/>
        </p:nvSpPr>
        <p:spPr>
          <a:xfrm>
            <a:off x="526774" y="4979504"/>
            <a:ext cx="3876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Allegorical Novella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14BBAA-9831-42B6-A20A-74E821A2E1F9}"/>
              </a:ext>
            </a:extLst>
          </p:cNvPr>
          <p:cNvSpPr txBox="1"/>
          <p:nvPr/>
        </p:nvSpPr>
        <p:spPr>
          <a:xfrm>
            <a:off x="526774" y="6224530"/>
            <a:ext cx="3086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Ujjwala Tathe</a:t>
            </a:r>
          </a:p>
        </p:txBody>
      </p:sp>
    </p:spTree>
    <p:extLst>
      <p:ext uri="{BB962C8B-B14F-4D97-AF65-F5344CB8AC3E}">
        <p14:creationId xmlns:p14="http://schemas.microsoft.com/office/powerpoint/2010/main" val="440146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4A8D0D1-F166-4128-A807-6DE88B7098E4}"/>
              </a:ext>
            </a:extLst>
          </p:cNvPr>
          <p:cNvSpPr txBox="1"/>
          <p:nvPr/>
        </p:nvSpPr>
        <p:spPr>
          <a:xfrm>
            <a:off x="501925" y="0"/>
            <a:ext cx="114846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pPr algn="l"/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</a:p>
          <a:p>
            <a:pPr algn="l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algn="l"/>
            <a:r>
              <a:rPr lang="en-US" sz="2400" b="1" i="0" dirty="0">
                <a:solidFill>
                  <a:srgbClr val="A50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b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406836-50C1-4DC5-A96F-F5E292EDA1A9}"/>
              </a:ext>
            </a:extLst>
          </p:cNvPr>
          <p:cNvSpPr txBox="1"/>
          <p:nvPr/>
        </p:nvSpPr>
        <p:spPr>
          <a:xfrm>
            <a:off x="327991" y="266419"/>
            <a:ext cx="8676000" cy="2844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800" b="1" i="0" dirty="0">
                <a:solidFill>
                  <a:srgbClr val="A50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Old Major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aught Animalism 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orkers do the work, rich keep the $, animals revolt 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ies before Revolution </a:t>
            </a:r>
          </a:p>
          <a:p>
            <a:pPr>
              <a:lnSpc>
                <a:spcPct val="150000"/>
              </a:lnSpc>
            </a:pPr>
            <a:endParaRPr lang="en-IN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7FCBF2-06EA-4B45-8882-EC53386730D2}"/>
              </a:ext>
            </a:extLst>
          </p:cNvPr>
          <p:cNvSpPr txBox="1"/>
          <p:nvPr/>
        </p:nvSpPr>
        <p:spPr>
          <a:xfrm>
            <a:off x="327991" y="3963581"/>
            <a:ext cx="7236000" cy="3108543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800" b="1" i="0" dirty="0">
                <a:solidFill>
                  <a:srgbClr val="A50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Karl Marx / Vladimir Lenin</a:t>
            </a:r>
          </a:p>
          <a:p>
            <a:pPr algn="l">
              <a:lnSpc>
                <a:spcPct val="150000"/>
              </a:lnSpc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nvented Communism </a:t>
            </a:r>
          </a:p>
          <a:p>
            <a:pPr algn="l">
              <a:lnSpc>
                <a:spcPct val="150000"/>
              </a:lnSpc>
            </a:pPr>
            <a:r>
              <a:rPr lang="en-US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orkers of the world unite", take over gov't </a:t>
            </a:r>
          </a:p>
          <a:p>
            <a:pPr algn="l">
              <a:lnSpc>
                <a:spcPct val="150000"/>
              </a:lnSpc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ies before Russian Revolution</a:t>
            </a:r>
          </a:p>
          <a:p>
            <a:endParaRPr lang="en-IN" sz="2800" dirty="0"/>
          </a:p>
        </p:txBody>
      </p:sp>
      <p:pic>
        <p:nvPicPr>
          <p:cNvPr id="3076" name="Picture 4" descr="Animal Farm: Old Major's Utopia Analysis | SchoolWorkHelper">
            <a:extLst>
              <a:ext uri="{FF2B5EF4-FFF2-40B4-BE49-F238E27FC236}">
                <a16:creationId xmlns:a16="http://schemas.microsoft.com/office/drawing/2014/main" id="{5DD9CF4C-FDCF-4F35-9C86-A2AA380461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5770">
            <a:off x="9433659" y="441178"/>
            <a:ext cx="2181225" cy="2475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Karl Marx: ten things to read if you want to understand him">
            <a:extLst>
              <a:ext uri="{FF2B5EF4-FFF2-40B4-BE49-F238E27FC236}">
                <a16:creationId xmlns:a16="http://schemas.microsoft.com/office/drawing/2014/main" id="{F693AA85-F924-4785-814B-797562D40C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81"/>
          <a:stretch/>
        </p:blipFill>
        <p:spPr bwMode="auto">
          <a:xfrm rot="500223">
            <a:off x="9338995" y="4813210"/>
            <a:ext cx="2736335" cy="1808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Vladimir Lenin (Marxist Revolutionary and Soviet Leader) - On This Day">
            <a:extLst>
              <a:ext uri="{FF2B5EF4-FFF2-40B4-BE49-F238E27FC236}">
                <a16:creationId xmlns:a16="http://schemas.microsoft.com/office/drawing/2014/main" id="{C5D7E264-F626-4FB0-8E1F-637E469A72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4980" y="3723621"/>
            <a:ext cx="191452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1012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2E0CC55-FC81-41F7-A730-4F8B58625A0C}"/>
              </a:ext>
            </a:extLst>
          </p:cNvPr>
          <p:cNvSpPr txBox="1"/>
          <p:nvPr/>
        </p:nvSpPr>
        <p:spPr>
          <a:xfrm>
            <a:off x="546652" y="451874"/>
            <a:ext cx="109131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A6C2C8-2C79-4A69-9A0E-562D19839D39}"/>
              </a:ext>
            </a:extLst>
          </p:cNvPr>
          <p:cNvSpPr txBox="1"/>
          <p:nvPr/>
        </p:nvSpPr>
        <p:spPr>
          <a:xfrm>
            <a:off x="546652" y="276447"/>
            <a:ext cx="7825563" cy="28931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z="2800" b="1" i="0" dirty="0">
                <a:solidFill>
                  <a:srgbClr val="A50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Animalism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 Owners, No Rich, But No Poor 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Workers Get A Better Life, All Animals Equal 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Everyone Owns The Farm </a:t>
            </a:r>
          </a:p>
          <a:p>
            <a:endParaRPr lang="en-IN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870139-E9E9-42B4-AD45-EC834E066154}"/>
              </a:ext>
            </a:extLst>
          </p:cNvPr>
          <p:cNvSpPr txBox="1"/>
          <p:nvPr/>
        </p:nvSpPr>
        <p:spPr>
          <a:xfrm>
            <a:off x="3891515" y="3892280"/>
            <a:ext cx="7825563" cy="2692532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3200" b="1" i="0" dirty="0">
                <a:solidFill>
                  <a:srgbClr val="A50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Communism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 Owners, No Rich, But No Poor 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All People Equal 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Gov't Owns Everything, People Own Gov't </a:t>
            </a:r>
          </a:p>
        </p:txBody>
      </p:sp>
    </p:spTree>
    <p:extLst>
      <p:ext uri="{BB962C8B-B14F-4D97-AF65-F5344CB8AC3E}">
        <p14:creationId xmlns:p14="http://schemas.microsoft.com/office/powerpoint/2010/main" val="3735566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FBDE93-A8CA-4621-BF7A-D9A1E524849A}"/>
              </a:ext>
            </a:extLst>
          </p:cNvPr>
          <p:cNvSpPr txBox="1"/>
          <p:nvPr/>
        </p:nvSpPr>
        <p:spPr>
          <a:xfrm>
            <a:off x="350873" y="308343"/>
            <a:ext cx="7825564" cy="2677656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z="2800" b="1" i="0" dirty="0">
                <a:solidFill>
                  <a:srgbClr val="A50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Snowball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oung, smart, good speaker, idealistic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eally wants to make life better for all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 of leaders of revolution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hased away into exile by  Napoleon's dogs </a:t>
            </a:r>
          </a:p>
          <a:p>
            <a:endParaRPr lang="en-IN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FDF677-A0F3-438B-AF94-A3ED1FA891A2}"/>
              </a:ext>
            </a:extLst>
          </p:cNvPr>
          <p:cNvSpPr txBox="1"/>
          <p:nvPr/>
        </p:nvSpPr>
        <p:spPr>
          <a:xfrm>
            <a:off x="3164763" y="4082019"/>
            <a:ext cx="8712000" cy="2246769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z="2800" b="1" i="0" dirty="0">
                <a:solidFill>
                  <a:srgbClr val="A50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Leon Trotsky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Other leader of "October Revolution"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Pure communist, followed Marx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Wanted to improve life for all in Russia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Chased away by Lenin's KGB  (Lenin's secret police)</a:t>
            </a:r>
            <a:endParaRPr lang="en-IN" sz="2800" dirty="0"/>
          </a:p>
        </p:txBody>
      </p:sp>
      <p:pic>
        <p:nvPicPr>
          <p:cNvPr id="4098" name="Picture 2" descr="Snowball | Animal Farm Wiki | Fandom">
            <a:extLst>
              <a:ext uri="{FF2B5EF4-FFF2-40B4-BE49-F238E27FC236}">
                <a16:creationId xmlns:a16="http://schemas.microsoft.com/office/drawing/2014/main" id="{D75B479B-FF99-4294-A69F-2D06A91AE4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5641">
            <a:off x="8702861" y="607830"/>
            <a:ext cx="2556000" cy="2131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Eighty years since Leon Trotsky's assassination - China Worker">
            <a:extLst>
              <a:ext uri="{FF2B5EF4-FFF2-40B4-BE49-F238E27FC236}">
                <a16:creationId xmlns:a16="http://schemas.microsoft.com/office/drawing/2014/main" id="{C0300BA7-9100-4A66-9A50-147D1999B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61419">
            <a:off x="315237" y="4257665"/>
            <a:ext cx="2409825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6535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9AB4EFE-6EC1-4197-B821-E55F3E26524B}"/>
              </a:ext>
            </a:extLst>
          </p:cNvPr>
          <p:cNvSpPr txBox="1"/>
          <p:nvPr/>
        </p:nvSpPr>
        <p:spPr>
          <a:xfrm>
            <a:off x="773595" y="337790"/>
            <a:ext cx="10644809" cy="11339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</a:p>
          <a:p>
            <a:pPr algn="l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en-US" sz="2400" b="1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A0C9B2-E3C8-4273-B003-9D65D8967CFD}"/>
              </a:ext>
            </a:extLst>
          </p:cNvPr>
          <p:cNvSpPr txBox="1"/>
          <p:nvPr/>
        </p:nvSpPr>
        <p:spPr>
          <a:xfrm>
            <a:off x="350874" y="170120"/>
            <a:ext cx="8388000" cy="3039422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z="2800" b="1" i="0" dirty="0">
                <a:solidFill>
                  <a:srgbClr val="A50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Napoleon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ot a good speaker, not as clever as Snowball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ruel, brutal, selfish, devious, corrupt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His ambition is for power, killed opponents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sed dogs, Moses, and Squealer to control animals</a:t>
            </a:r>
            <a:endParaRPr lang="en-IN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079F74-DD1C-48DE-8981-131CF412CAB3}"/>
              </a:ext>
            </a:extLst>
          </p:cNvPr>
          <p:cNvSpPr txBox="1"/>
          <p:nvPr/>
        </p:nvSpPr>
        <p:spPr>
          <a:xfrm>
            <a:off x="3423685" y="3699880"/>
            <a:ext cx="8537943" cy="298800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z="2800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Joseph Stalin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ot a good speaker, not educated like Trotsky 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ame as Napoleon, didn't follow Marx's ideas 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ared for power, killed all that opposed him 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sed KGB, allowed church, and propagandized</a:t>
            </a:r>
          </a:p>
          <a:p>
            <a:endParaRPr lang="en-IN" sz="2800" dirty="0"/>
          </a:p>
        </p:txBody>
      </p:sp>
      <p:pic>
        <p:nvPicPr>
          <p:cNvPr id="5122" name="Picture 2" descr="Napoleon (Animal Farm) | Villains Wiki | Fandom">
            <a:extLst>
              <a:ext uri="{FF2B5EF4-FFF2-40B4-BE49-F238E27FC236}">
                <a16:creationId xmlns:a16="http://schemas.microsoft.com/office/drawing/2014/main" id="{6F45AAD9-4260-4144-BE94-F2F9F5C6C3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2404" y="337790"/>
            <a:ext cx="2016000" cy="3091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Joseph Stalin">
            <a:extLst>
              <a:ext uri="{FF2B5EF4-FFF2-40B4-BE49-F238E27FC236}">
                <a16:creationId xmlns:a16="http://schemas.microsoft.com/office/drawing/2014/main" id="{E4539131-5172-475A-9343-CE5AD7E02F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74" y="3771880"/>
            <a:ext cx="2880000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5009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DDD4B9-57F2-410C-AEB5-EA9A6807F10B}"/>
              </a:ext>
            </a:extLst>
          </p:cNvPr>
          <p:cNvSpPr txBox="1"/>
          <p:nvPr/>
        </p:nvSpPr>
        <p:spPr>
          <a:xfrm>
            <a:off x="129209" y="109331"/>
            <a:ext cx="8440634" cy="2623795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Squealer</a:t>
            </a:r>
            <a:endParaRPr lang="en-IN" sz="2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Big mouth, talks a lot 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onvinces animals to believe and follow Napoleon 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Changes and manipulates the commandments 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6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09C700-0C3B-4BEE-8643-904C9F020FD8}"/>
              </a:ext>
            </a:extLst>
          </p:cNvPr>
          <p:cNvSpPr txBox="1"/>
          <p:nvPr/>
        </p:nvSpPr>
        <p:spPr>
          <a:xfrm>
            <a:off x="2146853" y="3429000"/>
            <a:ext cx="9929191" cy="3046988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Propaganda Dept. of Lenin’s Government / Communist Govt. </a:t>
            </a:r>
            <a:endParaRPr lang="en-IN" sz="28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Worked for Stalin to support his image 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Used any lie to convince the people to follow Stalin 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Benefited from the fact that education was controlled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sz="2000" b="1" dirty="0"/>
          </a:p>
        </p:txBody>
      </p:sp>
      <p:pic>
        <p:nvPicPr>
          <p:cNvPr id="6146" name="Picture 2" descr="Animal Farm - Squealer">
            <a:extLst>
              <a:ext uri="{FF2B5EF4-FFF2-40B4-BE49-F238E27FC236}">
                <a16:creationId xmlns:a16="http://schemas.microsoft.com/office/drawing/2014/main" id="{313A48F9-A9FF-423A-993B-08283C13F7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8213">
            <a:off x="9022278" y="381063"/>
            <a:ext cx="2700000" cy="27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149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5A592A8-8A22-44C2-89F4-1F5F0D0AF973}"/>
              </a:ext>
            </a:extLst>
          </p:cNvPr>
          <p:cNvSpPr txBox="1"/>
          <p:nvPr/>
        </p:nvSpPr>
        <p:spPr>
          <a:xfrm>
            <a:off x="437322" y="298174"/>
            <a:ext cx="9716771" cy="2769989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Dogs</a:t>
            </a:r>
            <a:endParaRPr lang="en-IN" sz="2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private army that used fear to force animals to work  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illed or intimidated any opponent of Napoleon  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nother part of Napoleon's strategy to control animals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ADFBE6-D7AE-4277-B0E7-A22A4C872000}"/>
              </a:ext>
            </a:extLst>
          </p:cNvPr>
          <p:cNvSpPr txBox="1"/>
          <p:nvPr/>
        </p:nvSpPr>
        <p:spPr>
          <a:xfrm>
            <a:off x="2196548" y="3617843"/>
            <a:ext cx="9322904" cy="3108543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KGB </a:t>
            </a:r>
            <a:endParaRPr lang="en-IN" sz="28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Not really police, but forced support for Stalin 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Used force, often killed entire families for disobedience 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Totally loyal, part of Lenin's power, even over army 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sz="2800" dirty="0"/>
          </a:p>
        </p:txBody>
      </p:sp>
      <p:pic>
        <p:nvPicPr>
          <p:cNvPr id="8194" name="Picture 2" descr="Animal Farm (Grades 9–1) | Animal farm george orwell, Napoleon animal farm, Animal  farm orwell">
            <a:extLst>
              <a:ext uri="{FF2B5EF4-FFF2-40B4-BE49-F238E27FC236}">
                <a16:creationId xmlns:a16="http://schemas.microsoft.com/office/drawing/2014/main" id="{CA5B17B6-EF3C-4A0F-8A1B-BD97ACFD07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7242" y="518903"/>
            <a:ext cx="200025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What Was The KGB And Why Was It So Feared? - YouTube">
            <a:extLst>
              <a:ext uri="{FF2B5EF4-FFF2-40B4-BE49-F238E27FC236}">
                <a16:creationId xmlns:a16="http://schemas.microsoft.com/office/drawing/2014/main" id="{6EE778EE-E7D6-417E-8FB7-F0B9E72E5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89" y="3617843"/>
            <a:ext cx="1883492" cy="3108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600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23053A-08E1-494A-953B-0965067F2771}"/>
              </a:ext>
            </a:extLst>
          </p:cNvPr>
          <p:cNvSpPr txBox="1"/>
          <p:nvPr/>
        </p:nvSpPr>
        <p:spPr>
          <a:xfrm>
            <a:off x="109330" y="119268"/>
            <a:ext cx="5218044" cy="6517169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800" b="1" dirty="0">
                <a:solidFill>
                  <a:srgbClr val="96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Moses the Raven</a:t>
            </a:r>
            <a:endParaRPr lang="en-IN" sz="2800" b="1" dirty="0">
              <a:solidFill>
                <a:srgbClr val="96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Tells animals about Sugar Candy mountain - Heaven 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Animals can go there if they work hard 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Snowball and Major were against him 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They thought Heaven was a lie to make animals work 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Napoleon let him stay because he taught animals to work and not complain</a:t>
            </a:r>
            <a:r>
              <a:rPr lang="en-IN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1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A004EB-6DFF-473B-A0DD-E7AFBE892DBD}"/>
              </a:ext>
            </a:extLst>
          </p:cNvPr>
          <p:cNvSpPr txBox="1"/>
          <p:nvPr/>
        </p:nvSpPr>
        <p:spPr>
          <a:xfrm>
            <a:off x="5890592" y="1512057"/>
            <a:ext cx="6192078" cy="5134098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Religion</a:t>
            </a:r>
            <a:endParaRPr lang="en-IN" sz="28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Marx said "Opiate of the people" and a</a:t>
            </a:r>
            <a:r>
              <a:rPr lang="en-I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lie 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Used to make people not complain and do</a:t>
            </a:r>
            <a:r>
              <a:rPr lang="en-I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their work 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Religion was tolerated because  people would work 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Stalin knew religion would stop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violent revolutions 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b="1" dirty="0"/>
          </a:p>
        </p:txBody>
      </p:sp>
      <p:pic>
        <p:nvPicPr>
          <p:cNvPr id="7170" name="Picture 2" descr="Pin on Corvids">
            <a:extLst>
              <a:ext uri="{FF2B5EF4-FFF2-40B4-BE49-F238E27FC236}">
                <a16:creationId xmlns:a16="http://schemas.microsoft.com/office/drawing/2014/main" id="{4BB7A13C-1905-4565-A3E0-8B67A1BAF6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329"/>
          <a:stretch/>
        </p:blipFill>
        <p:spPr bwMode="auto">
          <a:xfrm rot="1373353">
            <a:off x="5118760" y="275201"/>
            <a:ext cx="1083100" cy="1176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Russian Orthodox Church cuts ties with Constantinople | Religion | The  Guardian">
            <a:extLst>
              <a:ext uri="{FF2B5EF4-FFF2-40B4-BE49-F238E27FC236}">
                <a16:creationId xmlns:a16="http://schemas.microsoft.com/office/drawing/2014/main" id="{CA2FA1BF-A89E-420D-A6D7-9827CF315E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080" y="0"/>
            <a:ext cx="2762250" cy="2052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38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694AF88-35ED-4FFC-9400-35F93B9BD68E}"/>
              </a:ext>
            </a:extLst>
          </p:cNvPr>
          <p:cNvSpPr txBox="1"/>
          <p:nvPr/>
        </p:nvSpPr>
        <p:spPr>
          <a:xfrm>
            <a:off x="298174" y="327991"/>
            <a:ext cx="8820000" cy="2777683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Boxer</a:t>
            </a:r>
            <a:endParaRPr lang="en-IN" sz="2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Strong, hard working horse, believes in Animal Farm 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"Napoleon is always right", "I must work harder" 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Gives his all, is betrayed by Napoleon, who sells him 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07846F-8858-4FF0-9067-523472D47518}"/>
              </a:ext>
            </a:extLst>
          </p:cNvPr>
          <p:cNvSpPr txBox="1"/>
          <p:nvPr/>
        </p:nvSpPr>
        <p:spPr>
          <a:xfrm>
            <a:off x="2594113" y="3617843"/>
            <a:ext cx="9382539" cy="2623795"/>
          </a:xfrm>
          <a:prstGeom prst="rect">
            <a:avLst/>
          </a:prstGeom>
          <a:ln w="38100">
            <a:solidFill>
              <a:srgbClr val="0070C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Dedicated But Tricked Communist Supporters</a:t>
            </a:r>
            <a:endParaRPr lang="en-IN" sz="28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People believed Stalin because he was "Communist" 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Many stayed loyal after it was obvious Stalin a tyrant 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Betrayed by Stalin who ignored and/or killed them 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pic>
        <p:nvPicPr>
          <p:cNvPr id="9220" name="Picture 4" descr="Who is your favourite character in Animal Farm by George Orwell and why? -  Quora">
            <a:extLst>
              <a:ext uri="{FF2B5EF4-FFF2-40B4-BE49-F238E27FC236}">
                <a16:creationId xmlns:a16="http://schemas.microsoft.com/office/drawing/2014/main" id="{9F4420B8-D66D-4336-B900-06DAD0BBD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4121" y="106326"/>
            <a:ext cx="2662531" cy="3322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Clover Clover's role in the text Animal Farm (Grades 9–1)">
            <a:extLst>
              <a:ext uri="{FF2B5EF4-FFF2-40B4-BE49-F238E27FC236}">
                <a16:creationId xmlns:a16="http://schemas.microsoft.com/office/drawing/2014/main" id="{A4139499-2934-42DC-8ED1-A1242D7DF4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49" y="3415608"/>
            <a:ext cx="2246422" cy="3322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83546A-609D-4A1F-8967-D872B51D5789}"/>
              </a:ext>
            </a:extLst>
          </p:cNvPr>
          <p:cNvSpPr txBox="1"/>
          <p:nvPr/>
        </p:nvSpPr>
        <p:spPr>
          <a:xfrm rot="20432994">
            <a:off x="146523" y="3361554"/>
            <a:ext cx="1473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Clover</a:t>
            </a:r>
          </a:p>
        </p:txBody>
      </p:sp>
    </p:spTree>
    <p:extLst>
      <p:ext uri="{BB962C8B-B14F-4D97-AF65-F5344CB8AC3E}">
        <p14:creationId xmlns:p14="http://schemas.microsoft.com/office/powerpoint/2010/main" val="81377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DD4E28-A6DA-47A6-9594-4B17D3532A55}"/>
              </a:ext>
            </a:extLst>
          </p:cNvPr>
          <p:cNvSpPr txBox="1"/>
          <p:nvPr/>
        </p:nvSpPr>
        <p:spPr>
          <a:xfrm>
            <a:off x="427383" y="198782"/>
            <a:ext cx="8244000" cy="2808000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Mollie</a:t>
            </a:r>
            <a:endParaRPr lang="en-IN" sz="2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was vain 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loved her beauty and self 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didn't think about the animal farm 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went with anyone who gave her what she wanted 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BC31AD-78C9-4316-8EA1-8AE00E12CD47}"/>
              </a:ext>
            </a:extLst>
          </p:cNvPr>
          <p:cNvSpPr txBox="1"/>
          <p:nvPr/>
        </p:nvSpPr>
        <p:spPr>
          <a:xfrm>
            <a:off x="2743200" y="3704563"/>
            <a:ext cx="9114182" cy="2954655"/>
          </a:xfrm>
          <a:prstGeom prst="rect">
            <a:avLst/>
          </a:prstGeom>
          <a:ln w="38100">
            <a:solidFill>
              <a:schemeClr val="accent1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Vain, Selfish people</a:t>
            </a:r>
            <a:endParaRPr lang="en-IN" sz="28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some people didn't care about revolution 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only thought about themselves 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went to other countries that offered more for them 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pic>
        <p:nvPicPr>
          <p:cNvPr id="10244" name="Picture 4" descr="Mollie (@MollieWhiteMare) | Twitter">
            <a:extLst>
              <a:ext uri="{FF2B5EF4-FFF2-40B4-BE49-F238E27FC236}">
                <a16:creationId xmlns:a16="http://schemas.microsoft.com/office/drawing/2014/main" id="{6CECB648-90EE-44E3-AB9A-BB5CE259C9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1383" y="1"/>
            <a:ext cx="3520617" cy="3428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39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E8C043E-3005-4DAA-A650-F7674453A5C7}"/>
              </a:ext>
            </a:extLst>
          </p:cNvPr>
          <p:cNvSpPr txBox="1"/>
          <p:nvPr/>
        </p:nvSpPr>
        <p:spPr>
          <a:xfrm>
            <a:off x="307188" y="274829"/>
            <a:ext cx="8928000" cy="2268000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Benjamin</a:t>
            </a:r>
            <a:endParaRPr lang="en-IN" sz="2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ld, wise donkey who is suspicious of revolution 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hinks "nothing ever changes", is right 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suspicions are true, about Boxer and sign changes 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19FD9F-104E-4B3A-8CE6-F9A88F089EF1}"/>
              </a:ext>
            </a:extLst>
          </p:cNvPr>
          <p:cNvSpPr txBox="1"/>
          <p:nvPr/>
        </p:nvSpPr>
        <p:spPr>
          <a:xfrm>
            <a:off x="2812774" y="3429000"/>
            <a:ext cx="8756374" cy="3240000"/>
          </a:xfrm>
          <a:prstGeom prst="rect">
            <a:avLst/>
          </a:prstGeom>
          <a:ln w="38100">
            <a:solidFill>
              <a:schemeClr val="accent5">
                <a:lumMod val="5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Sceptical people in Russia and Outside Russia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Weren't sure revolution would change anything 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Realized that a crazy leader can call himself communist 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Knew that communism wouldn't work with power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Hungry leaders 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pic>
        <p:nvPicPr>
          <p:cNvPr id="11268" name="Picture 4" descr="benjamin the donkey (@benjamindonkey0) | Twitter">
            <a:extLst>
              <a:ext uri="{FF2B5EF4-FFF2-40B4-BE49-F238E27FC236}">
                <a16:creationId xmlns:a16="http://schemas.microsoft.com/office/drawing/2014/main" id="{8659F588-8443-4085-98C7-1B5CBB416C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1687" y="301411"/>
            <a:ext cx="2143125" cy="226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624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E777E54-F1E7-4F05-94C8-539456EC622E}"/>
              </a:ext>
            </a:extLst>
          </p:cNvPr>
          <p:cNvSpPr txBox="1"/>
          <p:nvPr/>
        </p:nvSpPr>
        <p:spPr>
          <a:xfrm>
            <a:off x="427383" y="286650"/>
            <a:ext cx="3737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George Orwell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3E8235-D428-43C9-8AB0-C7C21519B631}"/>
              </a:ext>
            </a:extLst>
          </p:cNvPr>
          <p:cNvSpPr txBox="1"/>
          <p:nvPr/>
        </p:nvSpPr>
        <p:spPr>
          <a:xfrm>
            <a:off x="705677" y="994536"/>
            <a:ext cx="85476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 Name : Eric Arthur Blair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Born In </a:t>
            </a:r>
            <a:r>
              <a:rPr lang="en-I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Motihari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Bihar, India on 25 June 1903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novelist, essayist, Journalist, Critic </a:t>
            </a:r>
          </a:p>
          <a:p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265845-9D91-42F8-94EB-96EAE363D0A7}"/>
              </a:ext>
            </a:extLst>
          </p:cNvPr>
          <p:cNvSpPr txBox="1"/>
          <p:nvPr/>
        </p:nvSpPr>
        <p:spPr>
          <a:xfrm>
            <a:off x="854764" y="2708755"/>
            <a:ext cx="1101255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Literary Contribution :</a:t>
            </a:r>
          </a:p>
          <a:p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Animal Farm 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(1945) Political Allegory on Joseph Stalin’s Betrayal of Russian Revolution of 1917</a:t>
            </a:r>
          </a:p>
          <a:p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Nineteen Eighty- Four 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( 1949) – Warning against totalitarianism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F44C62-750C-4D11-9F66-21847920696A}"/>
              </a:ext>
            </a:extLst>
          </p:cNvPr>
          <p:cNvSpPr txBox="1"/>
          <p:nvPr/>
        </p:nvSpPr>
        <p:spPr>
          <a:xfrm>
            <a:off x="854763" y="5695122"/>
            <a:ext cx="6977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Critic of Stalin &amp; Stalinism </a:t>
            </a:r>
          </a:p>
        </p:txBody>
      </p:sp>
    </p:spTree>
    <p:extLst>
      <p:ext uri="{BB962C8B-B14F-4D97-AF65-F5344CB8AC3E}">
        <p14:creationId xmlns:p14="http://schemas.microsoft.com/office/powerpoint/2010/main" val="33741692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35EACC-1C24-4084-BDE6-8ED2A27B5E3B}"/>
              </a:ext>
            </a:extLst>
          </p:cNvPr>
          <p:cNvSpPr txBox="1"/>
          <p:nvPr/>
        </p:nvSpPr>
        <p:spPr>
          <a:xfrm>
            <a:off x="347870" y="298174"/>
            <a:ext cx="10952921" cy="3341299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Overall Animal Revolution</a:t>
            </a:r>
            <a:endParaRPr lang="en-IN" sz="2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It was supposed to make life better for all 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Life was worse in the end 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The leaders became the same as, or worse than, the other farmers 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(humans) they rebelled against 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213BF2-5F60-4F8C-B9A7-47EBBBA98804}"/>
              </a:ext>
            </a:extLst>
          </p:cNvPr>
          <p:cNvSpPr txBox="1"/>
          <p:nvPr/>
        </p:nvSpPr>
        <p:spPr>
          <a:xfrm>
            <a:off x="2395330" y="4080317"/>
            <a:ext cx="8905461" cy="2520000"/>
          </a:xfrm>
          <a:prstGeom prst="rect">
            <a:avLst/>
          </a:prstGeom>
          <a:noFill/>
          <a:ln w="38100">
            <a:solidFill>
              <a:srgbClr val="0070C0"/>
            </a:solidFill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relaxedInset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Overall Russian Revolution</a:t>
            </a:r>
            <a:endParaRPr lang="en-IN" sz="28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Supposed to fix problems from Czar 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Life was even worse long after revolution 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Stalin made Czar look like a nice guy </a:t>
            </a:r>
            <a:endParaRPr lang="en-I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238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480F83-1D28-4A94-BD81-A4C06DEAA40C}"/>
              </a:ext>
            </a:extLst>
          </p:cNvPr>
          <p:cNvSpPr txBox="1"/>
          <p:nvPr/>
        </p:nvSpPr>
        <p:spPr>
          <a:xfrm>
            <a:off x="552893" y="435935"/>
            <a:ext cx="76022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Animal Farm</a:t>
            </a:r>
          </a:p>
          <a:p>
            <a:r>
              <a:rPr lang="en-IN" sz="3600" b="1" dirty="0">
                <a:latin typeface="Algerian" panose="04020705040A02060702" pitchFamily="82" charset="0"/>
              </a:rPr>
              <a:t>	</a:t>
            </a:r>
            <a:r>
              <a:rPr lang="en-IN" sz="3600" b="1" dirty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</a:rPr>
              <a:t>George Orwell </a:t>
            </a:r>
          </a:p>
        </p:txBody>
      </p:sp>
      <p:pic>
        <p:nvPicPr>
          <p:cNvPr id="3" name="Picture 10" descr="Animal Farm">
            <a:extLst>
              <a:ext uri="{FF2B5EF4-FFF2-40B4-BE49-F238E27FC236}">
                <a16:creationId xmlns:a16="http://schemas.microsoft.com/office/drawing/2014/main" id="{EAE12853-2968-452C-8327-5FBBE9AB87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229" y="85061"/>
            <a:ext cx="7260771" cy="6730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7BE7FB8-B13B-41BA-991E-6C64F0211D2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83"/>
          <a:stretch/>
        </p:blipFill>
        <p:spPr>
          <a:xfrm>
            <a:off x="270070" y="2796363"/>
            <a:ext cx="4760282" cy="385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0502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438B3CC-B9D8-4946-B8FF-C059D4F6CAFE}"/>
              </a:ext>
            </a:extLst>
          </p:cNvPr>
          <p:cNvSpPr txBox="1"/>
          <p:nvPr/>
        </p:nvSpPr>
        <p:spPr>
          <a:xfrm>
            <a:off x="0" y="0"/>
            <a:ext cx="4880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C94F1C-D30F-4D68-8414-816E4AD86FFF}"/>
              </a:ext>
            </a:extLst>
          </p:cNvPr>
          <p:cNvSpPr txBox="1"/>
          <p:nvPr/>
        </p:nvSpPr>
        <p:spPr>
          <a:xfrm>
            <a:off x="241005" y="608281"/>
            <a:ext cx="11950995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Manor Form / Willingdon Farm</a:t>
            </a:r>
          </a:p>
          <a:p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 Major’s Dream 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The Prize Middle White Boar – 12 Year Old – Wise And Benevolent Appearance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Meeting Of The Animals Of Manor Farm At Big Barn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Arrival Of Animals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Dogs 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Bluebell, Jessie, Pincher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Pigs 		Hens		 Pigeons		Sheep		Cows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Boxer 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Tall, Enormous Beast, Has A White Strip Down His Nose – Steadiness Of Character, Tremendous Power Of Work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Clover: Middle Aged Motherly Mare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Muriel – White Goat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Benjamin – Donkey – The Oldest Animal On The Farm – Seldon Talks – Gives Cynical Remarks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Mollie – The Foolish, Pretty White Mare – Draws Mr. Jones Trap – Wears Red Ribbons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	Moses – The Tame Raven</a:t>
            </a: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5862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65E278-F2A1-4AAA-A0C4-789EBBF60B30}"/>
              </a:ext>
            </a:extLst>
          </p:cNvPr>
          <p:cNvSpPr txBox="1"/>
          <p:nvPr/>
        </p:nvSpPr>
        <p:spPr>
          <a:xfrm>
            <a:off x="393404" y="163883"/>
            <a:ext cx="11568223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 Major’s Speech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Nature of Animal’s Life on the Farm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Animal in England is Free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 is the only Real Enemy they have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“Remove Man from the Scene and the root cause of hunger and overwork is abolished for ever”.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 is the Only Creature that consumes without Producing.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animals get old , he either sales or kills them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Solution : Rebellion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Men are enemies and all Animals are Comrades.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Whatever goes upon two legs is an enemy. Whatever goes upon four legs or has wings is a friend.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Animals must not imitate the man’s life style and attitude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Animals are equal.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Song: Beasts of England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4019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A0D058-4511-49E9-8924-E69C9F9FC275}"/>
              </a:ext>
            </a:extLst>
          </p:cNvPr>
          <p:cNvSpPr txBox="1"/>
          <p:nvPr/>
        </p:nvSpPr>
        <p:spPr>
          <a:xfrm>
            <a:off x="0" y="77118"/>
            <a:ext cx="4880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II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D8D822-DD8B-4D56-916A-DF6038C1C9C7}"/>
              </a:ext>
            </a:extLst>
          </p:cNvPr>
          <p:cNvSpPr txBox="1"/>
          <p:nvPr/>
        </p:nvSpPr>
        <p:spPr>
          <a:xfrm>
            <a:off x="774853" y="982176"/>
            <a:ext cx="1064229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March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 Major’s death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Secret Activities – next 3 Months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Impact of Major’s Speech – Completely New Outlook to Animals on 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Animals Prepared for the Revolution as a Duty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Role of Pigs : Considered as Cleverest of Animals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and Organising everyone</a:t>
            </a:r>
          </a:p>
          <a:p>
            <a:pPr marL="265113" lvl="3" indent="-265113"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Snowball and Napoleon – Young Boars – Bred for sale</a:t>
            </a:r>
          </a:p>
          <a:p>
            <a:pPr marL="0" lvl="3"/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I                          I</a:t>
            </a:r>
          </a:p>
          <a:p>
            <a:pPr marL="0" lvl="3"/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Vivacious         Berkshire Boar, not a talker, Gets his own way</a:t>
            </a:r>
          </a:p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Quicker in Speech</a:t>
            </a:r>
          </a:p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More Inventive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2571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B768889-19AD-499C-8899-EB9B40D9CEE2}"/>
              </a:ext>
            </a:extLst>
          </p:cNvPr>
          <p:cNvSpPr txBox="1"/>
          <p:nvPr/>
        </p:nvSpPr>
        <p:spPr>
          <a:xfrm>
            <a:off x="383754" y="165254"/>
            <a:ext cx="5860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3EA5BE-1D4F-4B56-83C3-BC272E9A27FD}"/>
              </a:ext>
            </a:extLst>
          </p:cNvPr>
          <p:cNvSpPr txBox="1"/>
          <p:nvPr/>
        </p:nvSpPr>
        <p:spPr>
          <a:xfrm>
            <a:off x="306636" y="626919"/>
            <a:ext cx="11885364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Shortage of food – Starvation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Rebuilding of Windmill – more thicker and strong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Rumours by Human beings – famine, disease, fights, cannibalism, infanticide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Sheep – Convey lies through 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Whymper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No food shortage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Orders are issued through Squealer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Hen’s Protest – Punishment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Threat of Snowball – Rumours – corns, milk, 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eggs,seedbeds,fruits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broken windows, blocked drains, lost key of store-shed, etc.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Investigation of Napoleon – Snowball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 in Napoleon’s appearance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Murder of Animals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Beast of Animals is forbidden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Animal Farm, Animal Farm, Never through me shall thou come to harm - 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Minimus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3770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F37B46E-45D9-43FC-9D07-14C4689C62D2}"/>
              </a:ext>
            </a:extLst>
          </p:cNvPr>
          <p:cNvSpPr txBox="1"/>
          <p:nvPr/>
        </p:nvSpPr>
        <p:spPr>
          <a:xfrm>
            <a:off x="383754" y="179608"/>
            <a:ext cx="5860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580094-44DB-4795-AE0E-EB987E0D77BA}"/>
              </a:ext>
            </a:extLst>
          </p:cNvPr>
          <p:cNvSpPr txBox="1"/>
          <p:nvPr/>
        </p:nvSpPr>
        <p:spPr>
          <a:xfrm>
            <a:off x="383754" y="815248"/>
            <a:ext cx="1180824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 In 6</a:t>
            </a:r>
            <a:r>
              <a:rPr lang="en-IN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Commandment – No Animal Shall Kill Any Other Animal Without Cause.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Squealer's Lies – Increase In Foodstuff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Cockrel – Napoleon’s Escort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Napoleon – Our Leader, Father Of All Animals, Terror Of Mankind,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Protector..Loves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Animals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Animals Lies – Hens, Cows,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Commandments –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Execution Of Hens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Timber Is Sold To Fredrick Not To Mr. Pilkington – Fake Notes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False Picture Of Outside World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Windmill Is Named – Napoleon Mill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Fredrick Attacks Windmill – Blasted – Battle – Decision To Rebuild The Windmill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Still Victory Is Celebrated – To Forget The Banknotes Fraud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Napoleon – Death Rumours –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Grazing Ground – Barley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IN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Commandment – No Animal Shall Drink Alcohol To Excess.</a:t>
            </a:r>
          </a:p>
        </p:txBody>
      </p:sp>
    </p:spTree>
    <p:extLst>
      <p:ext uri="{BB962C8B-B14F-4D97-AF65-F5344CB8AC3E}">
        <p14:creationId xmlns:p14="http://schemas.microsoft.com/office/powerpoint/2010/main" val="19912470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11F225A-D5D3-49E6-A397-0F142A92B130}"/>
              </a:ext>
            </a:extLst>
          </p:cNvPr>
          <p:cNvSpPr txBox="1"/>
          <p:nvPr/>
        </p:nvSpPr>
        <p:spPr>
          <a:xfrm>
            <a:off x="383754" y="179608"/>
            <a:ext cx="5860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5C15A9-485C-4F59-812F-4780208B14BD}"/>
              </a:ext>
            </a:extLst>
          </p:cNvPr>
          <p:cNvSpPr txBox="1"/>
          <p:nvPr/>
        </p:nvSpPr>
        <p:spPr>
          <a:xfrm>
            <a:off x="253388" y="738130"/>
            <a:ext cx="10895682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Boxer Is Hurt – Still Works Hard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 Ration To Animals – Shortage Of Food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Squealer – Readjustment Not Reduction – Lies About More Food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Animals Total Belief In Squealer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Pigs At The Farm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Building Of School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Green Ribbons For All Pigs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Barley Is Reserved For Pigs – Liquor Production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Spontaneous Demonstration – Songs, Speeches, Processions, Marching, Military Formations, Green Banner – ‘ Long Live Comrade Napoleon’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Animal Farm Is Declared – Republic – President – Unanimous Selection Of Napoleon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Moses –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Sugercandy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Mountain – Pigs Declare Them Lies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Boxer Works Harder –Boxer Falls Ill – Taken To Glue Trader – Slaughtered – Death – Squealer’s Lies –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Liquor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6331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A4AACF0-E669-46F4-BE78-EFD4AD990BA2}"/>
              </a:ext>
            </a:extLst>
          </p:cNvPr>
          <p:cNvSpPr txBox="1"/>
          <p:nvPr/>
        </p:nvSpPr>
        <p:spPr>
          <a:xfrm>
            <a:off x="383754" y="179608"/>
            <a:ext cx="5860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10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BDD09B-F76C-4EF2-B2B2-007885122BD1}"/>
              </a:ext>
            </a:extLst>
          </p:cNvPr>
          <p:cNvSpPr txBox="1"/>
          <p:nvPr/>
        </p:nvSpPr>
        <p:spPr>
          <a:xfrm>
            <a:off x="383754" y="793215"/>
            <a:ext cx="10036366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Death of many old inmates – </a:t>
            </a:r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murial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bluebell, jessie, pincher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Clover n Benjamin – old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Snowball, boxer -  forgotten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Napoleon – matured boar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Squealer – very fat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animals – ignorant about the past history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Farm – prosperous , enlarged , Pilkington’s 2 farms are bought, windmill is rebuild, one more windmill, - milling corn, more pigs and dogs – hungry animals,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Still animals hopeful, proud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Sheep – are taken away –  four legs good, two legs </a:t>
            </a:r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bettet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Pigs walk on hind legs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Pigs with whip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“All Animals are equal but some animals are more equal than others” – no commandments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Wireless telephones, clothes  – pigs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Napoleon – in military clothes, pipe in mouth – his sow in dress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Deputation of farmers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Party – cards , drinks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Pilkington, Fredrick – appreciation of animal farm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mistrust, misunderstanding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88480BF-44A4-4F64-94E2-98539A34548D}"/>
                  </a:ext>
                </a:extLst>
              </p14:cNvPr>
              <p14:cNvContentPartPr/>
              <p14:nvPr/>
            </p14:nvContentPartPr>
            <p14:xfrm>
              <a:off x="2060007" y="1167762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88480BF-44A4-4F64-94E2-98539A34548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51007" y="115876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757713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FF240E1-3A28-4E12-BEB1-0BB361D80867}"/>
              </a:ext>
            </a:extLst>
          </p:cNvPr>
          <p:cNvSpPr txBox="1"/>
          <p:nvPr/>
        </p:nvSpPr>
        <p:spPr>
          <a:xfrm>
            <a:off x="661012" y="705080"/>
            <a:ext cx="98050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Pilkington – lower animals – lower classes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Napoleon – enterprise with human beings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Animals will be addressed as comrades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Boars’s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Skull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 in flag – No white hoof and horn --- plan green flag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 in the Name – Animal Farm – Manor Farm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Quarrel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Animals – No change in Man and Pigs </a:t>
            </a:r>
          </a:p>
        </p:txBody>
      </p:sp>
    </p:spTree>
    <p:extLst>
      <p:ext uri="{BB962C8B-B14F-4D97-AF65-F5344CB8AC3E}">
        <p14:creationId xmlns:p14="http://schemas.microsoft.com/office/powerpoint/2010/main" val="270017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CD6DB08-7521-40D6-A095-CDB9C3719821}"/>
              </a:ext>
            </a:extLst>
          </p:cNvPr>
          <p:cNvSpPr txBox="1"/>
          <p:nvPr/>
        </p:nvSpPr>
        <p:spPr>
          <a:xfrm>
            <a:off x="443946" y="508480"/>
            <a:ext cx="10926419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Russian Revolution 1917 /  Bolshevik Revolution / October Revolution </a:t>
            </a:r>
          </a:p>
          <a:p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(November 6 &amp; 7 , 1917)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Bolshevik party Leader – Vladimir Lenin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Launched bloodless seizure of Duma provisional government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Called for Soviet government ruled directly by councils of soldiers, peasants and industrial workers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Bolsheviks and their allies occupied govt. buildings and other strategic locations in Petrograd (capital)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Formed a New Government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1918 : The Romanovs were executed by the Bolsheviks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25475A-E773-4E3E-A20F-04CC11A7E913}"/>
              </a:ext>
            </a:extLst>
          </p:cNvPr>
          <p:cNvSpPr txBox="1"/>
          <p:nvPr/>
        </p:nvSpPr>
        <p:spPr>
          <a:xfrm flipH="1">
            <a:off x="173270" y="92981"/>
            <a:ext cx="5493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endParaRPr lang="en-IN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9687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EFE4A5-F51C-45AF-A078-FDA773ED6D52}"/>
              </a:ext>
            </a:extLst>
          </p:cNvPr>
          <p:cNvSpPr txBox="1"/>
          <p:nvPr/>
        </p:nvSpPr>
        <p:spPr>
          <a:xfrm>
            <a:off x="2093205" y="1982450"/>
            <a:ext cx="88465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8800" b="1" i="1" dirty="0">
                <a:solidFill>
                  <a:schemeClr val="accent5">
                    <a:lumMod val="50000"/>
                  </a:schemeClr>
                </a:solidFill>
                <a:latin typeface="Bahnschrift SemiBold" panose="020B0502040204020203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556748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748A2F3-D6F5-4753-B819-D87F6AA341A3}"/>
              </a:ext>
            </a:extLst>
          </p:cNvPr>
          <p:cNvSpPr txBox="1"/>
          <p:nvPr/>
        </p:nvSpPr>
        <p:spPr>
          <a:xfrm>
            <a:off x="327991" y="208721"/>
            <a:ext cx="1124115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Impact:</a:t>
            </a:r>
          </a:p>
          <a:p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 of Centuries old empirical rule.</a:t>
            </a:r>
          </a:p>
          <a:p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 of Civil War</a:t>
            </a:r>
          </a:p>
          <a:p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and Political Changes</a:t>
            </a:r>
          </a:p>
          <a:p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Formation of Soviet Union / USSR ( Union of Soviet Socialist Republic)</a:t>
            </a:r>
          </a:p>
          <a:p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Lenin – Architect of USSR</a:t>
            </a:r>
          </a:p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First Head / Dictator of the world’s first communist state</a:t>
            </a:r>
          </a:p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Head of Russia till his death – 1924</a:t>
            </a:r>
          </a:p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Headship : 1917 - 24</a:t>
            </a:r>
          </a:p>
        </p:txBody>
      </p:sp>
    </p:spTree>
    <p:extLst>
      <p:ext uri="{BB962C8B-B14F-4D97-AF65-F5344CB8AC3E}">
        <p14:creationId xmlns:p14="http://schemas.microsoft.com/office/powerpoint/2010/main" val="2123837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5559F4E-11AC-4213-B1A5-10C916FD8C20}"/>
              </a:ext>
            </a:extLst>
          </p:cNvPr>
          <p:cNvSpPr txBox="1"/>
          <p:nvPr/>
        </p:nvSpPr>
        <p:spPr>
          <a:xfrm>
            <a:off x="298174" y="89452"/>
            <a:ext cx="1162878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Rise of Joseph Stalin (1924 – 1952)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Lenin’s death Stalin removed the associate of Lenin Trotsky from all positions of power.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Trotsky was assassinated by Stalinist Agent in 1940.</a:t>
            </a:r>
          </a:p>
          <a:p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Stalin’s Rule: 	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Rapid Industrialization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Agrarian Reforms           Image – Autocratic Ruler</a:t>
            </a:r>
          </a:p>
          <a:p>
            <a:pPr lvl="1"/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	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Series of Purges               Led to Death and Imprisonment of millions of soviet citizens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Stalin was Known for  -- Rude manners, Excessive Power, Ambition, Politics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Slogan : “ Thank You Dear Comrade Stalin for a Happy Childhood.” </a:t>
            </a: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F4FB19EF-0BFE-4674-AAC6-28AC8E92D757}"/>
              </a:ext>
            </a:extLst>
          </p:cNvPr>
          <p:cNvSpPr/>
          <p:nvPr/>
        </p:nvSpPr>
        <p:spPr>
          <a:xfrm>
            <a:off x="3607903" y="3687416"/>
            <a:ext cx="45719" cy="1739347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526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03654B4-B3DA-4E7C-8C64-A428C382F9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76547"/>
              </p:ext>
            </p:extLst>
          </p:nvPr>
        </p:nvGraphicFramePr>
        <p:xfrm>
          <a:off x="228599" y="149087"/>
          <a:ext cx="11668540" cy="6409924"/>
        </p:xfrm>
        <a:graphic>
          <a:graphicData uri="http://schemas.openxmlformats.org/drawingml/2006/table">
            <a:tbl>
              <a:tblPr/>
              <a:tblGrid>
                <a:gridCol w="5834270">
                  <a:extLst>
                    <a:ext uri="{9D8B030D-6E8A-4147-A177-3AD203B41FA5}">
                      <a16:colId xmlns:a16="http://schemas.microsoft.com/office/drawing/2014/main" val="1984873083"/>
                    </a:ext>
                  </a:extLst>
                </a:gridCol>
                <a:gridCol w="5834270">
                  <a:extLst>
                    <a:ext uri="{9D8B030D-6E8A-4147-A177-3AD203B41FA5}">
                      <a16:colId xmlns:a16="http://schemas.microsoft.com/office/drawing/2014/main" val="1739949891"/>
                    </a:ext>
                  </a:extLst>
                </a:gridCol>
              </a:tblGrid>
              <a:tr h="341623">
                <a:tc>
                  <a:txBody>
                    <a:bodyPr/>
                    <a:lstStyle/>
                    <a:p>
                      <a:pPr algn="ctr" fontAlgn="t"/>
                      <a:r>
                        <a:rPr lang="en-IN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Marxism</a:t>
                      </a:r>
                      <a:endParaRPr lang="en-IN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74" marR="19374" marT="19374" marB="193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IN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Communism</a:t>
                      </a:r>
                      <a:endParaRPr lang="en-IN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74" marR="19374" marT="19374" marB="193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709864"/>
                  </a:ext>
                </a:extLst>
              </a:tr>
              <a:tr h="715931"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political ideology based on Karl Marx’s ideas </a:t>
                      </a:r>
                    </a:p>
                    <a:p>
                      <a:pPr algn="just" fontAlgn="t"/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 known as Marxism.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74" marR="19374" marT="19374" marB="193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A political system based on Marxist ideology is </a:t>
                      </a:r>
                    </a:p>
                    <a:p>
                      <a:pPr algn="just" fontAlgn="t"/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known as Communism.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74" marR="19374" marT="19374" marB="193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865789"/>
                  </a:ext>
                </a:extLst>
              </a:tr>
              <a:tr h="754156"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Marxism can be considered as the theory.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74" marR="19374" marT="19374" marB="193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Practical Implementation of Marxism could be     </a:t>
                      </a:r>
                    </a:p>
                    <a:p>
                      <a:pPr algn="just" fontAlgn="t"/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considered as Communism.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74" marR="19374" marT="19374" marB="193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134116"/>
                  </a:ext>
                </a:extLst>
              </a:tr>
              <a:tr h="1052487"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The framework on which a state is developed is </a:t>
                      </a:r>
                    </a:p>
                    <a:p>
                      <a:pPr algn="just" fontAlgn="t"/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known as Marxism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74" marR="19374" marT="19374" marB="193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A stateless society where all the people are considered  </a:t>
                      </a:r>
                    </a:p>
                    <a:p>
                      <a:pPr algn="just" fontAlgn="t"/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equal and treated equally is known as Communism.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74" marR="19374" marT="19374" marB="193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249927"/>
                  </a:ext>
                </a:extLst>
              </a:tr>
              <a:tr h="1052487"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Marxism is a way to view the world, a system </a:t>
                      </a:r>
                    </a:p>
                    <a:p>
                      <a:pPr algn="just" fontAlgn="t"/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analysis.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74" marR="19374" marT="19374" marB="193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A form of Government, condition of a society, a  </a:t>
                      </a:r>
                    </a:p>
                    <a:p>
                      <a:pPr algn="just" fontAlgn="t"/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political movement can be considered as Communism.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74" marR="19374" marT="19374" marB="193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285235"/>
                  </a:ext>
                </a:extLst>
              </a:tr>
              <a:tr h="1737159"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The transformation of society into Socialism, </a:t>
                      </a:r>
                    </a:p>
                    <a:p>
                      <a:pPr algn="just" fontAlgn="t"/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ultimately to Communism is the philosophy </a:t>
                      </a:r>
                    </a:p>
                    <a:p>
                      <a:pPr algn="just" fontAlgn="t"/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Marxism.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74" marR="19374" marT="19374" marB="193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Communism also believes in the same transformation,   </a:t>
                      </a:r>
                    </a:p>
                    <a:p>
                      <a:pPr algn="just" fontAlgn="t"/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but the differentiating factor between the two is the path  </a:t>
                      </a:r>
                    </a:p>
                    <a:p>
                      <a:pPr algn="just" fontAlgn="t"/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that needs to be taken for the transformation to take  </a:t>
                      </a:r>
                    </a:p>
                    <a:p>
                      <a:pPr algn="just" fontAlgn="t"/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place. Communism believes in the transformation </a:t>
                      </a:r>
                    </a:p>
                    <a:p>
                      <a:pPr algn="just" fontAlgn="t"/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through revolutions.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74" marR="19374" marT="19374" marB="193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861553"/>
                  </a:ext>
                </a:extLst>
              </a:tr>
              <a:tr h="754156"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One may not say that the birth of Marxism </a:t>
                      </a:r>
                    </a:p>
                    <a:p>
                      <a:pPr algn="just" fontAlgn="t"/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was dependent on Communism.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74" marR="19374" marT="19374" marB="193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The very existence/birth of Communism depended on  </a:t>
                      </a:r>
                    </a:p>
                    <a:p>
                      <a:pPr algn="just" fontAlgn="t"/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Marxism.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74" marR="19374" marT="19374" marB="193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302323"/>
                  </a:ext>
                </a:extLst>
              </a:tr>
            </a:tbl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693BA30-0D12-41C1-9EAF-9CD460FA3DB0}"/>
              </a:ext>
            </a:extLst>
          </p:cNvPr>
          <p:cNvCxnSpPr>
            <a:cxnSpLocks/>
            <a:stCxn id="2" idx="0"/>
            <a:endCxn id="2" idx="2"/>
          </p:cNvCxnSpPr>
          <p:nvPr/>
        </p:nvCxnSpPr>
        <p:spPr>
          <a:xfrm>
            <a:off x="6062869" y="149087"/>
            <a:ext cx="0" cy="64099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0242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B04D975-D87B-432F-AB3F-3B25A03B33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856919"/>
              </p:ext>
            </p:extLst>
          </p:nvPr>
        </p:nvGraphicFramePr>
        <p:xfrm>
          <a:off x="115612" y="70639"/>
          <a:ext cx="11944116" cy="6621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3042">
                  <a:extLst>
                    <a:ext uri="{9D8B030D-6E8A-4147-A177-3AD203B41FA5}">
                      <a16:colId xmlns:a16="http://schemas.microsoft.com/office/drawing/2014/main" val="3550470200"/>
                    </a:ext>
                  </a:extLst>
                </a:gridCol>
                <a:gridCol w="7081074">
                  <a:extLst>
                    <a:ext uri="{9D8B030D-6E8A-4147-A177-3AD203B41FA5}">
                      <a16:colId xmlns:a16="http://schemas.microsoft.com/office/drawing/2014/main" val="1115047259"/>
                    </a:ext>
                  </a:extLst>
                </a:gridCol>
              </a:tblGrid>
              <a:tr h="379865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IN" sz="2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Totalitarianism / Authoritarian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IN" sz="2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Communism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00356"/>
                  </a:ext>
                </a:extLst>
              </a:tr>
              <a:tr h="331749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IN" sz="202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Control: State Is Powerful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IN" sz="202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Society Is All Powerful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610366"/>
                  </a:ext>
                </a:extLst>
              </a:tr>
              <a:tr h="331749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IN" sz="202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 Controls Everything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IN" sz="202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Believes In Stateless, Classless Society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821944"/>
                  </a:ext>
                </a:extLst>
              </a:tr>
              <a:tr h="587525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IN" sz="202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Value For An Individual’s Thoughts Or Opinions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202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Community Takes All Major Decisions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N" sz="202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(Central Planning)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912544"/>
                  </a:ext>
                </a:extLst>
              </a:tr>
              <a:tr h="587525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IN" sz="202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Freedom For An Individual; People Are Bound By The State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IN" sz="202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Society Has A Free Hand.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967357"/>
                  </a:ext>
                </a:extLst>
              </a:tr>
              <a:tr h="587525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IN" sz="202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Right Wing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IN" sz="202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Left Wing ( Govt owns everything &amp; People own the govt.)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461951"/>
                  </a:ext>
                </a:extLst>
              </a:tr>
              <a:tr h="331749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IN" sz="202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Believes In State Ownership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IN" sz="202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Believes In Common Ownership Of Everything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050586"/>
                  </a:ext>
                </a:extLst>
              </a:tr>
              <a:tr h="587525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IN" sz="202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State Handles All Resources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IN" sz="202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Society / Community Is The Sole Owner Of Resources (Abolition – Private Property)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107592"/>
                  </a:ext>
                </a:extLst>
              </a:tr>
              <a:tr h="5875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202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Controls Beliefs, Values Of The Society, Interferes In Private Life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202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Control , No Interference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IN" sz="202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398425"/>
                  </a:ext>
                </a:extLst>
              </a:tr>
              <a:tr h="587525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IN" sz="202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202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Government Is Controlled By One Political Party And Political Dissent Is Not Tolerable.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964335"/>
                  </a:ext>
                </a:extLst>
              </a:tr>
              <a:tr h="843301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N" sz="202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202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Calls For Govt. To Take Control Of Everything – Economic Control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000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4803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Animal Farm">
            <a:extLst>
              <a:ext uri="{FF2B5EF4-FFF2-40B4-BE49-F238E27FC236}">
                <a16:creationId xmlns:a16="http://schemas.microsoft.com/office/drawing/2014/main" id="{7CB032EA-2A59-4D39-A8BD-39FDA437B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229" y="129083"/>
            <a:ext cx="7260771" cy="4801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98E01D9-870A-4522-B9E5-636DA53D50C5}"/>
              </a:ext>
            </a:extLst>
          </p:cNvPr>
          <p:cNvSpPr txBox="1"/>
          <p:nvPr/>
        </p:nvSpPr>
        <p:spPr>
          <a:xfrm>
            <a:off x="447260" y="357809"/>
            <a:ext cx="65300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Animal Farm  </a:t>
            </a:r>
          </a:p>
          <a:p>
            <a:endParaRPr lang="e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Satirical Tale against Stalin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C027C0-C25E-48BE-9407-7ADE5E2B826A}"/>
              </a:ext>
            </a:extLst>
          </p:cNvPr>
          <p:cNvSpPr txBox="1"/>
          <p:nvPr/>
        </p:nvSpPr>
        <p:spPr>
          <a:xfrm>
            <a:off x="447260" y="2397948"/>
            <a:ext cx="758355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Farm :   Manor Farm</a:t>
            </a:r>
          </a:p>
          <a:p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Owner : Mr. Jones</a:t>
            </a:r>
          </a:p>
          <a:p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The Animal Farm and Advertising – Honest Reviews">
            <a:extLst>
              <a:ext uri="{FF2B5EF4-FFF2-40B4-BE49-F238E27FC236}">
                <a16:creationId xmlns:a16="http://schemas.microsoft.com/office/drawing/2014/main" id="{D895776C-4229-48F7-9CB8-B2F9084670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516" y="5021036"/>
            <a:ext cx="2447925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he windmill of Animal Farm Painting by Iryna Usenko | Saatchi Art">
            <a:extLst>
              <a:ext uri="{FF2B5EF4-FFF2-40B4-BE49-F238E27FC236}">
                <a16:creationId xmlns:a16="http://schemas.microsoft.com/office/drawing/2014/main" id="{E89F10B0-3B3B-415E-AAEE-A7942C7D9F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8877" y="5021036"/>
            <a:ext cx="25527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zar Nicholas II - Animal Farm vs.Russian Revolution">
            <a:extLst>
              <a:ext uri="{FF2B5EF4-FFF2-40B4-BE49-F238E27FC236}">
                <a16:creationId xmlns:a16="http://schemas.microsoft.com/office/drawing/2014/main" id="{7FE3F7D6-C91B-4DDD-9F45-EBAA4C75DE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259" y="4196335"/>
            <a:ext cx="2861997" cy="2454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5600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DABC06-59AF-4064-9C6F-97E28F5F470F}"/>
              </a:ext>
            </a:extLst>
          </p:cNvPr>
          <p:cNvSpPr txBox="1"/>
          <p:nvPr/>
        </p:nvSpPr>
        <p:spPr>
          <a:xfrm>
            <a:off x="407504" y="308113"/>
            <a:ext cx="9432235" cy="260853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800" b="1" i="0" dirty="0">
                <a:solidFill>
                  <a:srgbClr val="A50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Mr. Jones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Irresponsible to his animals (lets them starve)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Sometimes cruel (uses whip to beat animals)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Sometimes kind (mixes milk in animal mash)	</a:t>
            </a:r>
            <a:endParaRPr lang="en-IN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8A5D07-69DA-4BBE-820C-D8576DCC223D}"/>
              </a:ext>
            </a:extLst>
          </p:cNvPr>
          <p:cNvSpPr txBox="1"/>
          <p:nvPr/>
        </p:nvSpPr>
        <p:spPr>
          <a:xfrm>
            <a:off x="1182757" y="3657599"/>
            <a:ext cx="10853530" cy="3108543"/>
          </a:xfrm>
          <a:prstGeom prst="rect">
            <a:avLst/>
          </a:prstGeom>
          <a:noFill/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800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Czar Nicholas II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poor leader at best, compared to Western monarchs and leaders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Cruel, sometimes brutal with opponents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Kind, sometimes hired students as spies so they could earn $</a:t>
            </a:r>
          </a:p>
          <a:p>
            <a:endParaRPr lang="en-IN" sz="28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43CAAAAC-CFC7-44EC-AD4E-528E3D4E24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067" flipH="1">
            <a:off x="8824130" y="538505"/>
            <a:ext cx="3061556" cy="2752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287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2377</Words>
  <Application>Microsoft Office PowerPoint</Application>
  <PresentationFormat>Widescreen</PresentationFormat>
  <Paragraphs>367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Algerian</vt:lpstr>
      <vt:lpstr>Arial</vt:lpstr>
      <vt:lpstr>Bahnschrift SemiBold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ujjvala_n_tathe@yahoo.com</dc:creator>
  <cp:lastModifiedBy>ujjvala_n_tathe@yahoo.com</cp:lastModifiedBy>
  <cp:revision>44</cp:revision>
  <dcterms:created xsi:type="dcterms:W3CDTF">2021-06-23T19:45:00Z</dcterms:created>
  <dcterms:modified xsi:type="dcterms:W3CDTF">2021-09-15T04:39:08Z</dcterms:modified>
</cp:coreProperties>
</file>