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00" r:id="rId2"/>
    <p:sldId id="256" r:id="rId3"/>
    <p:sldId id="258" r:id="rId4"/>
    <p:sldId id="301" r:id="rId5"/>
    <p:sldId id="302" r:id="rId6"/>
    <p:sldId id="304" r:id="rId7"/>
    <p:sldId id="305" r:id="rId8"/>
    <p:sldId id="306" r:id="rId9"/>
    <p:sldId id="307" r:id="rId10"/>
    <p:sldId id="308" r:id="rId11"/>
    <p:sldId id="309" r:id="rId12"/>
    <p:sldId id="311" r:id="rId13"/>
    <p:sldId id="313" r:id="rId14"/>
    <p:sldId id="315" r:id="rId15"/>
    <p:sldId id="316" r:id="rId16"/>
    <p:sldId id="318" r:id="rId17"/>
    <p:sldId id="319" r:id="rId18"/>
    <p:sldId id="324" r:id="rId19"/>
    <p:sldId id="325" r:id="rId20"/>
    <p:sldId id="322" r:id="rId21"/>
    <p:sldId id="327" r:id="rId22"/>
    <p:sldId id="328" r:id="rId23"/>
    <p:sldId id="329" r:id="rId24"/>
    <p:sldId id="331" r:id="rId25"/>
    <p:sldId id="332" r:id="rId26"/>
    <p:sldId id="334" r:id="rId27"/>
    <p:sldId id="335" r:id="rId28"/>
    <p:sldId id="337" r:id="rId29"/>
    <p:sldId id="338" r:id="rId30"/>
    <p:sldId id="339" r:id="rId31"/>
    <p:sldId id="340" r:id="rId32"/>
    <p:sldId id="341" r:id="rId33"/>
    <p:sldId id="343" r:id="rId34"/>
    <p:sldId id="34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1E7D4-3D81-43CE-80DF-F2A114D52D6A}" type="datetimeFigureOut">
              <a:rPr lang="en-US" smtClean="0"/>
              <a:pPr/>
              <a:t>10/21/2021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B8E86C-873A-4054-9E38-938CC788A6BD}" type="slidenum">
              <a:rPr lang="en-US" smtClean="0"/>
              <a:pPr/>
              <a:t>‹#›</a:t>
            </a:fld>
            <a:endParaRPr lang="en-US"/>
          </a:p>
        </p:txBody>
      </p:sp>
    </p:spTree>
    <p:extLst>
      <p:ext uri="{BB962C8B-B14F-4D97-AF65-F5344CB8AC3E}">
        <p14:creationId xmlns:p14="http://schemas.microsoft.com/office/powerpoint/2010/main" val="3099126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18E431-3E44-4B71-A122-175ACEA0A8C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A3825F-53AD-4CF6-B161-DAEC61898EFC}"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898E0-52A3-485D-B5FB-4F4C2DDA2C3C}"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66DF7-9333-484B-A0D1-87F1B11460EE}"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333B7F-2A3A-4071-86CD-A905839A9929}"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38EF88-3C81-49A6-AC22-E595F58DAA87}"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94C66A-70C7-48E3-AA03-1E853615C6D0}" type="datetime1">
              <a:rPr lang="en-US" smtClean="0"/>
              <a:pPr/>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4FA115-A67C-40BC-AF55-88E32230E138}" type="datetime1">
              <a:rPr lang="en-US" smtClean="0"/>
              <a:pPr/>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3E0F9-77F1-4A2F-993F-EE6E0E0B35D5}" type="datetime1">
              <a:rPr lang="en-US" smtClean="0"/>
              <a:pPr/>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8F99D-C8DE-4D7D-ABA0-281F5A6D2EEC}" type="datetime1">
              <a:rPr lang="en-US" smtClean="0"/>
              <a:pPr/>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4819C-BAB7-4921-8B29-7716CA07A6DD}" type="datetime1">
              <a:rPr lang="en-US" smtClean="0"/>
              <a:pPr/>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99F80A-0A21-4FD3-AC89-F1138686BE44}" type="datetime1">
              <a:rPr lang="en-US" smtClean="0"/>
              <a:pPr/>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32801-11C0-4F56-8926-574E090DF673}" type="datetime1">
              <a:rPr lang="en-US" smtClean="0"/>
              <a:pPr/>
              <a:t>10/21/2021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76200"/>
            <a:ext cx="8991600" cy="6705600"/>
          </a:xfrm>
        </p:spPr>
        <p:txBody>
          <a:bodyPr>
            <a:normAutofit fontScale="90000"/>
          </a:bodyPr>
          <a:lstStyle/>
          <a:p>
            <a:pPr>
              <a:lnSpc>
                <a:spcPct val="200000"/>
              </a:lnSpc>
            </a:pPr>
            <a:r>
              <a:rPr lang="en-US" sz="3100" dirty="0" smtClean="0"/>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                                                                                                                           </a:t>
            </a:r>
            <a:br>
              <a:rPr lang="en-US" sz="3100" dirty="0" smtClean="0"/>
            </a:br>
            <a:r>
              <a:rPr lang="en-US" sz="3100" dirty="0" smtClean="0"/>
              <a:t/>
            </a:r>
            <a:br>
              <a:rPr lang="en-US" sz="3100" dirty="0" smtClean="0"/>
            </a:br>
            <a:r>
              <a:rPr lang="en-US" sz="3200" b="1" dirty="0" smtClean="0">
                <a:solidFill>
                  <a:srgbClr val="FF0000"/>
                </a:solidFill>
              </a:rPr>
              <a:t>B.A. PART – III, SEMESTER - V (Paper - E)</a:t>
            </a:r>
            <a:br>
              <a:rPr lang="en-US" sz="3200" b="1" dirty="0" smtClean="0">
                <a:solidFill>
                  <a:srgbClr val="FF0000"/>
                </a:solidFill>
              </a:rPr>
            </a:br>
            <a:r>
              <a:rPr lang="en-US" sz="3200" b="1" dirty="0">
                <a:solidFill>
                  <a:srgbClr val="00B050"/>
                </a:solidFill>
              </a:rPr>
              <a:t>ABILITY ENHANCEMENT COMPULSORY</a:t>
            </a:r>
            <a:r>
              <a:rPr lang="en-US" sz="3200" dirty="0">
                <a:solidFill>
                  <a:srgbClr val="00B050"/>
                </a:solidFill>
              </a:rPr>
              <a:t>(CBCS)</a:t>
            </a:r>
            <a:r>
              <a:rPr lang="en-US" sz="3200" b="1" dirty="0">
                <a:solidFill>
                  <a:srgbClr val="00B050"/>
                </a:solidFill>
              </a:rPr>
              <a:t> COURSE</a:t>
            </a:r>
            <a:r>
              <a:rPr lang="en-US" sz="3200" dirty="0" smtClean="0">
                <a:solidFill>
                  <a:srgbClr val="FF0000"/>
                </a:solidFill>
              </a:rPr>
              <a:t/>
            </a:r>
            <a:br>
              <a:rPr lang="en-US" sz="3200" dirty="0" smtClean="0">
                <a:solidFill>
                  <a:srgbClr val="FF0000"/>
                </a:solidFill>
              </a:rPr>
            </a:br>
            <a:r>
              <a:rPr lang="en-US" sz="3600" b="1" dirty="0" smtClean="0">
                <a:solidFill>
                  <a:srgbClr val="7030A0"/>
                </a:solidFill>
              </a:rPr>
              <a:t>ENGLISH FOR COMMUNICATION</a:t>
            </a:r>
            <a:r>
              <a:rPr lang="en-US" dirty="0" smtClean="0">
                <a:solidFill>
                  <a:srgbClr val="7030A0"/>
                </a:solidFill>
              </a:rPr>
              <a:t>  </a:t>
            </a:r>
            <a:br>
              <a:rPr lang="en-US" dirty="0" smtClean="0">
                <a:solidFill>
                  <a:srgbClr val="7030A0"/>
                </a:solidFill>
              </a:rPr>
            </a:br>
            <a:r>
              <a:rPr lang="en-US" dirty="0" smtClean="0">
                <a:solidFill>
                  <a:srgbClr val="7030A0"/>
                </a:solidFill>
              </a:rPr>
              <a:t>		      </a:t>
            </a:r>
            <a:r>
              <a:rPr lang="en-US" sz="2700" u="sng" dirty="0" smtClean="0">
                <a:solidFill>
                  <a:srgbClr val="7030A0"/>
                </a:solidFill>
              </a:rPr>
              <a:t>Teacher</a:t>
            </a:r>
            <a:r>
              <a:rPr lang="en-US" sz="2700" dirty="0" smtClean="0">
                <a:solidFill>
                  <a:srgbClr val="7030A0"/>
                </a:solidFill>
              </a:rPr>
              <a:t/>
            </a:r>
            <a:br>
              <a:rPr lang="en-US" sz="2700" dirty="0" smtClean="0">
                <a:solidFill>
                  <a:srgbClr val="7030A0"/>
                </a:solidFill>
              </a:rPr>
            </a:br>
            <a:r>
              <a:rPr lang="en-US" sz="2700" dirty="0" smtClean="0">
                <a:solidFill>
                  <a:srgbClr val="7030A0"/>
                </a:solidFill>
              </a:rPr>
              <a:t>	</a:t>
            </a:r>
            <a:r>
              <a:rPr lang="en-US" sz="2200" dirty="0" smtClean="0">
                <a:solidFill>
                  <a:srgbClr val="7030A0"/>
                </a:solidFill>
              </a:rPr>
              <a:t> 	         </a:t>
            </a:r>
            <a:r>
              <a:rPr lang="en-US" sz="2200" dirty="0" smtClean="0">
                <a:solidFill>
                  <a:srgbClr val="FF0000"/>
                </a:solidFill>
                <a:latin typeface="Arial" pitchFamily="34" charset="0"/>
                <a:cs typeface="Arial" pitchFamily="34" charset="0"/>
              </a:rPr>
              <a:t>Dr. P.S. Sontakke</a:t>
            </a:r>
            <a:br>
              <a:rPr lang="en-US" sz="2200" dirty="0" smtClean="0">
                <a:solidFill>
                  <a:srgbClr val="FF0000"/>
                </a:solidFill>
                <a:latin typeface="Arial" pitchFamily="34" charset="0"/>
                <a:cs typeface="Arial" pitchFamily="34" charset="0"/>
              </a:rPr>
            </a:br>
            <a:r>
              <a:rPr lang="en-US" sz="2200" dirty="0" smtClean="0">
                <a:solidFill>
                  <a:srgbClr val="FF0000"/>
                </a:solidFill>
                <a:latin typeface="Arial" pitchFamily="34" charset="0"/>
                <a:cs typeface="Arial" pitchFamily="34" charset="0"/>
              </a:rPr>
              <a:t>		               </a:t>
            </a:r>
            <a:r>
              <a:rPr lang="en-US" sz="1800" dirty="0" smtClean="0">
                <a:latin typeface="Arial" pitchFamily="34" charset="0"/>
                <a:cs typeface="Arial" pitchFamily="34" charset="0"/>
              </a:rPr>
              <a:t>{ </a:t>
            </a:r>
            <a:r>
              <a:rPr lang="en-US" sz="1800" dirty="0" smtClean="0">
                <a:solidFill>
                  <a:schemeClr val="tx2">
                    <a:lumMod val="50000"/>
                  </a:schemeClr>
                </a:solidFill>
                <a:latin typeface="Bookman Old Style" pitchFamily="18" charset="0"/>
                <a:cs typeface="Arial" pitchFamily="34" charset="0"/>
              </a:rPr>
              <a:t>M.A., M.Phil., Ph.D., UGC-MRP</a:t>
            </a:r>
            <a:r>
              <a:rPr lang="en-US" sz="1800" dirty="0" smtClean="0">
                <a:latin typeface="Arial" pitchFamily="34" charset="0"/>
                <a:cs typeface="Arial" pitchFamily="34" charset="0"/>
              </a:rPr>
              <a:t> }</a:t>
            </a:r>
            <a:r>
              <a:rPr lang="en-US" sz="1800" i="1" dirty="0" smtClean="0">
                <a:solidFill>
                  <a:schemeClr val="accent6">
                    <a:lumMod val="75000"/>
                  </a:schemeClr>
                </a:solidFill>
              </a:rPr>
              <a:t/>
            </a:r>
            <a:br>
              <a:rPr lang="en-US" sz="1800" i="1" dirty="0" smtClean="0">
                <a:solidFill>
                  <a:schemeClr val="accent6">
                    <a:lumMod val="75000"/>
                  </a:schemeClr>
                </a:solidFill>
              </a:rPr>
            </a:br>
            <a:r>
              <a:rPr lang="en-US" sz="1800" i="1" dirty="0" smtClean="0">
                <a:solidFill>
                  <a:schemeClr val="accent6">
                    <a:lumMod val="75000"/>
                  </a:schemeClr>
                </a:solidFill>
              </a:rPr>
              <a:t>			</a:t>
            </a:r>
            <a:r>
              <a:rPr lang="en-US" sz="2200" i="1" dirty="0" smtClean="0">
                <a:solidFill>
                  <a:srgbClr val="00B050"/>
                </a:solidFill>
              </a:rPr>
              <a:t>Assistant Professor of English</a:t>
            </a:r>
            <a:r>
              <a:rPr lang="en-US" sz="2200" i="1" dirty="0" smtClean="0">
                <a:solidFill>
                  <a:srgbClr val="7030A0"/>
                </a:solidFill>
              </a:rPr>
              <a:t/>
            </a:r>
            <a:br>
              <a:rPr lang="en-US" sz="2200" i="1" dirty="0" smtClean="0">
                <a:solidFill>
                  <a:srgbClr val="7030A0"/>
                </a:solidFill>
              </a:rPr>
            </a:br>
            <a:r>
              <a:rPr lang="en-US" sz="2200" i="1" dirty="0" smtClean="0">
                <a:solidFill>
                  <a:srgbClr val="7030A0"/>
                </a:solidFill>
              </a:rPr>
              <a:t>      		</a:t>
            </a:r>
            <a:r>
              <a:rPr lang="en-US" sz="2200" dirty="0" smtClean="0">
                <a:solidFill>
                  <a:srgbClr val="FF0000"/>
                </a:solidFill>
              </a:rPr>
              <a:t>	</a:t>
            </a:r>
            <a:r>
              <a:rPr lang="en-US" sz="2200" dirty="0" smtClean="0">
                <a:solidFill>
                  <a:srgbClr val="7030A0"/>
                </a:solidFill>
              </a:rPr>
              <a:t/>
            </a:r>
            <a:br>
              <a:rPr lang="en-US" sz="2200" dirty="0" smtClean="0">
                <a:solidFill>
                  <a:srgbClr val="7030A0"/>
                </a:solidFill>
              </a:rPr>
            </a:br>
            <a:r>
              <a:rPr lang="en-US" dirty="0" smtClean="0"/>
              <a:t> </a:t>
            </a:r>
            <a:br>
              <a:rPr lang="en-US" dirty="0" smtClean="0"/>
            </a:br>
            <a:r>
              <a:rPr lang="en-US" dirty="0" smtClean="0">
                <a:solidFill>
                  <a:srgbClr val="7030A0"/>
                </a:solidFill>
              </a:rPr>
              <a:t/>
            </a:r>
            <a:br>
              <a:rPr lang="en-US" dirty="0" smtClean="0">
                <a:solidFill>
                  <a:srgbClr val="7030A0"/>
                </a:solidFill>
              </a:rPr>
            </a:br>
            <a:r>
              <a:rPr lang="en-US" dirty="0" smtClean="0">
                <a:solidFill>
                  <a:srgbClr val="7030A0"/>
                </a:solidFill>
              </a:rPr>
              <a:t/>
            </a:r>
            <a:br>
              <a:rPr lang="en-US" dirty="0" smtClean="0">
                <a:solidFill>
                  <a:srgbClr val="7030A0"/>
                </a:solidFill>
              </a:rPr>
            </a:br>
            <a:r>
              <a:rPr lang="en-US" dirty="0" smtClean="0">
                <a:solidFill>
                  <a:srgbClr val="7030A0"/>
                </a:solidFill>
              </a:rPr>
              <a:t/>
            </a:r>
            <a:br>
              <a:rPr lang="en-US" dirty="0" smtClean="0">
                <a:solidFill>
                  <a:srgbClr val="7030A0"/>
                </a:solidFill>
              </a:rPr>
            </a:b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1026" name="Picture 2" descr="C:\Users\ADMIN\Downloads\MY_PHOTO_0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581400"/>
            <a:ext cx="2209800" cy="259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lnSpcReduction="10000"/>
          </a:bodyPr>
          <a:lstStyle/>
          <a:p>
            <a:pPr lvl="0" algn="just">
              <a:lnSpc>
                <a:spcPct val="160000"/>
              </a:lnSpc>
              <a:buFont typeface="Courier New" pitchFamily="49" charset="0"/>
              <a:buChar char="o"/>
            </a:pPr>
            <a:r>
              <a:rPr lang="en-US" sz="2600" dirty="0" smtClean="0">
                <a:solidFill>
                  <a:srgbClr val="00B050"/>
                </a:solidFill>
              </a:rPr>
              <a:t>Display </a:t>
            </a:r>
            <a:r>
              <a:rPr lang="en-US" sz="2600" dirty="0">
                <a:solidFill>
                  <a:srgbClr val="00B050"/>
                </a:solidFill>
              </a:rPr>
              <a:t>enthusiasm/self-confidence </a:t>
            </a:r>
            <a:r>
              <a:rPr lang="en-US" sz="2600" dirty="0" smtClean="0">
                <a:solidFill>
                  <a:srgbClr val="00B050"/>
                </a:solidFill>
              </a:rPr>
              <a:t>in </a:t>
            </a:r>
            <a:r>
              <a:rPr lang="en-US" sz="2600" dirty="0">
                <a:solidFill>
                  <a:srgbClr val="00B050"/>
                </a:solidFill>
              </a:rPr>
              <a:t>whatever you say. </a:t>
            </a:r>
          </a:p>
          <a:p>
            <a:pPr lvl="0" algn="just">
              <a:lnSpc>
                <a:spcPct val="160000"/>
              </a:lnSpc>
              <a:buFont typeface="Courier New" pitchFamily="49" charset="0"/>
              <a:buChar char="o"/>
            </a:pPr>
            <a:r>
              <a:rPr lang="en-US" sz="2600" dirty="0">
                <a:solidFill>
                  <a:srgbClr val="00B050"/>
                </a:solidFill>
              </a:rPr>
              <a:t>Self-confidence generates self-esteem </a:t>
            </a:r>
            <a:r>
              <a:rPr lang="en-US" sz="2600" dirty="0" smtClean="0">
                <a:solidFill>
                  <a:srgbClr val="00B050"/>
                </a:solidFill>
              </a:rPr>
              <a:t>&amp; </a:t>
            </a:r>
            <a:r>
              <a:rPr lang="en-US" sz="2600" dirty="0">
                <a:solidFill>
                  <a:srgbClr val="00B050"/>
                </a:solidFill>
              </a:rPr>
              <a:t>self-respect</a:t>
            </a:r>
            <a:r>
              <a:rPr lang="en-US" sz="2600" dirty="0" smtClean="0">
                <a:solidFill>
                  <a:srgbClr val="00B050"/>
                </a:solidFill>
              </a:rPr>
              <a:t>.</a:t>
            </a:r>
          </a:p>
          <a:p>
            <a:pPr algn="just">
              <a:lnSpc>
                <a:spcPct val="160000"/>
              </a:lnSpc>
              <a:buFont typeface="Courier New" pitchFamily="49" charset="0"/>
              <a:buChar char="o"/>
            </a:pPr>
            <a:r>
              <a:rPr lang="en-US" sz="2600" dirty="0">
                <a:solidFill>
                  <a:srgbClr val="00B050"/>
                </a:solidFill>
              </a:rPr>
              <a:t>Be well-mannered. Your demeanour reflects your values &amp; your culture. So be humble &amp; polite throughout the interview. </a:t>
            </a:r>
            <a:endParaRPr lang="en-US" sz="2600" dirty="0" smtClean="0">
              <a:solidFill>
                <a:srgbClr val="00B050"/>
              </a:solidFill>
            </a:endParaRPr>
          </a:p>
          <a:p>
            <a:pPr lvl="0">
              <a:lnSpc>
                <a:spcPct val="160000"/>
              </a:lnSpc>
              <a:buFont typeface="Courier New" pitchFamily="49" charset="0"/>
              <a:buChar char="o"/>
            </a:pPr>
            <a:r>
              <a:rPr lang="en-US" sz="2600" dirty="0">
                <a:solidFill>
                  <a:srgbClr val="00B050"/>
                </a:solidFill>
              </a:rPr>
              <a:t>Use such expressions- ‘</a:t>
            </a:r>
            <a:r>
              <a:rPr lang="en-US" sz="2600" dirty="0">
                <a:solidFill>
                  <a:schemeClr val="accent2"/>
                </a:solidFill>
              </a:rPr>
              <a:t>Yes Please….</a:t>
            </a:r>
            <a:r>
              <a:rPr lang="en-US" sz="2600" dirty="0">
                <a:solidFill>
                  <a:srgbClr val="00B050"/>
                </a:solidFill>
              </a:rPr>
              <a:t>’, ‘</a:t>
            </a:r>
            <a:r>
              <a:rPr lang="en-US" sz="2600" dirty="0">
                <a:solidFill>
                  <a:schemeClr val="tx2"/>
                </a:solidFill>
              </a:rPr>
              <a:t>I beg your pardon</a:t>
            </a:r>
            <a:r>
              <a:rPr lang="en-US" sz="2600" dirty="0">
                <a:solidFill>
                  <a:srgbClr val="00B050"/>
                </a:solidFill>
              </a:rPr>
              <a:t>,’ ‘</a:t>
            </a:r>
            <a:r>
              <a:rPr lang="en-US" sz="2600" dirty="0">
                <a:solidFill>
                  <a:schemeClr val="accent2"/>
                </a:solidFill>
              </a:rPr>
              <a:t>Thank you</a:t>
            </a:r>
            <a:r>
              <a:rPr lang="en-US" sz="2600" dirty="0">
                <a:solidFill>
                  <a:srgbClr val="00B050"/>
                </a:solidFill>
              </a:rPr>
              <a:t>’, ‘</a:t>
            </a:r>
            <a:r>
              <a:rPr lang="en-US" sz="2600" dirty="0">
                <a:solidFill>
                  <a:schemeClr val="tx2"/>
                </a:solidFill>
              </a:rPr>
              <a:t>I wish to state….</a:t>
            </a:r>
            <a:r>
              <a:rPr lang="en-US" sz="2600" dirty="0">
                <a:solidFill>
                  <a:srgbClr val="00B050"/>
                </a:solidFill>
              </a:rPr>
              <a:t>’, ‘</a:t>
            </a:r>
            <a:r>
              <a:rPr lang="en-US" sz="2600" dirty="0">
                <a:solidFill>
                  <a:schemeClr val="accent2"/>
                </a:solidFill>
              </a:rPr>
              <a:t>I would like to draw your kind attention to….</a:t>
            </a:r>
            <a:r>
              <a:rPr lang="en-US" sz="2600" dirty="0">
                <a:solidFill>
                  <a:srgbClr val="00B050"/>
                </a:solidFill>
              </a:rPr>
              <a:t>’, etc. </a:t>
            </a:r>
          </a:p>
          <a:p>
            <a:pPr algn="just">
              <a:lnSpc>
                <a:spcPct val="160000"/>
              </a:lnSpc>
            </a:pPr>
            <a:r>
              <a:rPr lang="en-US" sz="2600" dirty="0">
                <a:solidFill>
                  <a:srgbClr val="7030A0"/>
                </a:solidFill>
              </a:rPr>
              <a:t>Maintain a moderate eye contact with members while they ask questions. Listen carefully at the time of interview. </a:t>
            </a:r>
            <a:r>
              <a:rPr lang="en-US" sz="2600" dirty="0" smtClean="0">
                <a:solidFill>
                  <a:srgbClr val="7030A0"/>
                </a:solidFill>
              </a:rPr>
              <a:t>Primarily </a:t>
            </a:r>
            <a:r>
              <a:rPr lang="en-US" sz="2600" dirty="0">
                <a:solidFill>
                  <a:srgbClr val="7030A0"/>
                </a:solidFill>
              </a:rPr>
              <a:t>focus on providing effective answers to interview questions. </a:t>
            </a:r>
          </a:p>
          <a:p>
            <a:pPr lvl="0" algn="just">
              <a:lnSpc>
                <a:spcPct val="150000"/>
              </a:lnSpc>
            </a:pPr>
            <a:endParaRPr lang="en-US" sz="2600" dirty="0">
              <a:solidFill>
                <a:srgbClr val="7030A0"/>
              </a:solidFill>
            </a:endParaRPr>
          </a:p>
          <a:p>
            <a:pPr algn="just">
              <a:lnSpc>
                <a:spcPct val="150000"/>
              </a:lnSpc>
              <a:buFont typeface="Courier New" pitchFamily="49" charset="0"/>
              <a:buChar char="o"/>
            </a:pPr>
            <a:endParaRPr lang="en-US" sz="2600" dirty="0" smtClean="0">
              <a:solidFill>
                <a:srgbClr val="00B05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0236220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lvl="0" algn="just">
              <a:lnSpc>
                <a:spcPct val="150000"/>
              </a:lnSpc>
            </a:pPr>
            <a:r>
              <a:rPr lang="en-US" sz="2600" dirty="0" smtClean="0">
                <a:solidFill>
                  <a:srgbClr val="7030A0"/>
                </a:solidFill>
              </a:rPr>
              <a:t>Listening </a:t>
            </a:r>
            <a:r>
              <a:rPr lang="en-US" sz="2600" dirty="0">
                <a:solidFill>
                  <a:srgbClr val="7030A0"/>
                </a:solidFill>
              </a:rPr>
              <a:t>is just as important as answering questions. </a:t>
            </a:r>
            <a:r>
              <a:rPr lang="en-US" sz="2600" dirty="0" smtClean="0">
                <a:solidFill>
                  <a:srgbClr val="7030A0"/>
                </a:solidFill>
              </a:rPr>
              <a:t>If </a:t>
            </a:r>
            <a:r>
              <a:rPr lang="en-US" sz="2600" dirty="0">
                <a:solidFill>
                  <a:srgbClr val="7030A0"/>
                </a:solidFill>
              </a:rPr>
              <a:t>you do not pay attention, you will not be able to give best </a:t>
            </a:r>
            <a:r>
              <a:rPr lang="en-US" sz="2600" dirty="0" smtClean="0">
                <a:solidFill>
                  <a:srgbClr val="7030A0"/>
                </a:solidFill>
              </a:rPr>
              <a:t>responses.</a:t>
            </a:r>
          </a:p>
          <a:p>
            <a:pPr lvl="0" algn="just">
              <a:lnSpc>
                <a:spcPct val="150000"/>
              </a:lnSpc>
            </a:pPr>
            <a:r>
              <a:rPr lang="en-US" sz="2600" dirty="0" smtClean="0">
                <a:solidFill>
                  <a:srgbClr val="7030A0"/>
                </a:solidFill>
              </a:rPr>
              <a:t>A </a:t>
            </a:r>
            <a:r>
              <a:rPr lang="en-US" sz="2600" dirty="0">
                <a:solidFill>
                  <a:srgbClr val="7030A0"/>
                </a:solidFill>
              </a:rPr>
              <a:t>good listener is always a winner</a:t>
            </a:r>
            <a:r>
              <a:rPr lang="en-US" sz="2600" dirty="0" smtClean="0">
                <a:solidFill>
                  <a:srgbClr val="7030A0"/>
                </a:solidFill>
              </a:rPr>
              <a:t>.</a:t>
            </a:r>
          </a:p>
          <a:p>
            <a:pPr lvl="0" algn="just">
              <a:lnSpc>
                <a:spcPct val="150000"/>
              </a:lnSpc>
            </a:pPr>
            <a:r>
              <a:rPr lang="en-US" sz="2600" dirty="0">
                <a:solidFill>
                  <a:srgbClr val="7030A0"/>
                </a:solidFill>
              </a:rPr>
              <a:t>Modulate your voice so that your reply will be audible to every member of the interview panel.</a:t>
            </a:r>
          </a:p>
          <a:p>
            <a:pPr lvl="0" algn="just">
              <a:lnSpc>
                <a:spcPct val="150000"/>
              </a:lnSpc>
            </a:pPr>
            <a:r>
              <a:rPr lang="en-US" sz="2600" dirty="0">
                <a:solidFill>
                  <a:srgbClr val="7030A0"/>
                </a:solidFill>
              </a:rPr>
              <a:t>Answer questions precisely &amp; in brief. Long &amp; winding explanation can only consume time &amp; may bore interviewers.</a:t>
            </a:r>
          </a:p>
          <a:p>
            <a:pPr lvl="0" algn="just">
              <a:lnSpc>
                <a:spcPct val="150000"/>
              </a:lnSpc>
            </a:pPr>
            <a:r>
              <a:rPr lang="en-US" sz="2600" dirty="0">
                <a:solidFill>
                  <a:srgbClr val="7030A0"/>
                </a:solidFill>
              </a:rPr>
              <a:t>Reveal team spirit, cooperation, organization skill, strength of character &amp; above all, a strong decision-making ability.</a:t>
            </a:r>
          </a:p>
          <a:p>
            <a:pPr lvl="0" algn="just">
              <a:lnSpc>
                <a:spcPct val="150000"/>
              </a:lnSpc>
            </a:pPr>
            <a:r>
              <a:rPr lang="en-US" sz="2600" dirty="0">
                <a:solidFill>
                  <a:srgbClr val="7030A0"/>
                </a:solidFill>
              </a:rPr>
              <a:t>Be alert &amp; energetic throughout.</a:t>
            </a:r>
          </a:p>
          <a:p>
            <a:pPr lvl="0" algn="just">
              <a:lnSpc>
                <a:spcPct val="150000"/>
              </a:lnSpc>
            </a:pPr>
            <a:endParaRPr lang="en-US" sz="26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0605393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algn="just">
              <a:lnSpc>
                <a:spcPct val="150000"/>
              </a:lnSpc>
            </a:pPr>
            <a:r>
              <a:rPr lang="en-US" sz="2600" dirty="0" smtClean="0">
                <a:solidFill>
                  <a:srgbClr val="7030A0"/>
                </a:solidFill>
              </a:rPr>
              <a:t>Show </a:t>
            </a:r>
            <a:r>
              <a:rPr lang="en-US" sz="2600" dirty="0">
                <a:solidFill>
                  <a:srgbClr val="7030A0"/>
                </a:solidFill>
              </a:rPr>
              <a:t>loyalty to your previous organization though you may have left it due to unsavoury circumstances. </a:t>
            </a:r>
            <a:endParaRPr lang="en-US" sz="2600" dirty="0" smtClean="0">
              <a:solidFill>
                <a:srgbClr val="7030A0"/>
              </a:solidFill>
            </a:endParaRPr>
          </a:p>
          <a:p>
            <a:pPr algn="just">
              <a:lnSpc>
                <a:spcPct val="150000"/>
              </a:lnSpc>
            </a:pPr>
            <a:r>
              <a:rPr lang="en-US" sz="2600" dirty="0">
                <a:solidFill>
                  <a:srgbClr val="7030A0"/>
                </a:solidFill>
              </a:rPr>
              <a:t>A common question asked by interviewers is ‘</a:t>
            </a:r>
            <a:r>
              <a:rPr lang="en-US" sz="2600" dirty="0">
                <a:solidFill>
                  <a:schemeClr val="accent2"/>
                </a:solidFill>
              </a:rPr>
              <a:t>Why did you leave your previous organization?</a:t>
            </a:r>
            <a:r>
              <a:rPr lang="en-US" sz="2600" dirty="0">
                <a:solidFill>
                  <a:srgbClr val="7030A0"/>
                </a:solidFill>
              </a:rPr>
              <a:t>’. You may give explanation such as your own career aspirations, long distance to work, aspiration for something more </a:t>
            </a:r>
            <a:r>
              <a:rPr lang="en-US" sz="2600" dirty="0" smtClean="0">
                <a:solidFill>
                  <a:srgbClr val="7030A0"/>
                </a:solidFill>
              </a:rPr>
              <a:t>challenging</a:t>
            </a:r>
            <a:r>
              <a:rPr lang="en-US" sz="2600" dirty="0">
                <a:solidFill>
                  <a:srgbClr val="7030A0"/>
                </a:solidFill>
              </a:rPr>
              <a:t>, etc. Seek clarification </a:t>
            </a:r>
            <a:r>
              <a:rPr lang="en-US" sz="2600" dirty="0" smtClean="0">
                <a:solidFill>
                  <a:srgbClr val="7030A0"/>
                </a:solidFill>
              </a:rPr>
              <a:t>to </a:t>
            </a:r>
            <a:r>
              <a:rPr lang="en-US" sz="2600" dirty="0">
                <a:solidFill>
                  <a:srgbClr val="7030A0"/>
                </a:solidFill>
              </a:rPr>
              <a:t>questions you do not understand. </a:t>
            </a:r>
          </a:p>
          <a:p>
            <a:pPr lvl="0" algn="just">
              <a:lnSpc>
                <a:spcPct val="150000"/>
              </a:lnSpc>
            </a:pPr>
            <a:r>
              <a:rPr lang="en-US" sz="2600" dirty="0">
                <a:solidFill>
                  <a:srgbClr val="7030A0"/>
                </a:solidFill>
              </a:rPr>
              <a:t>You can do it in a polite manner by asking ‘</a:t>
            </a:r>
            <a:r>
              <a:rPr lang="en-US" sz="2600" dirty="0">
                <a:solidFill>
                  <a:schemeClr val="accent2"/>
                </a:solidFill>
              </a:rPr>
              <a:t>Excuse me</a:t>
            </a:r>
            <a:r>
              <a:rPr lang="en-US" sz="2600" dirty="0">
                <a:solidFill>
                  <a:srgbClr val="7030A0"/>
                </a:solidFill>
              </a:rPr>
              <a:t>/ </a:t>
            </a:r>
            <a:r>
              <a:rPr lang="en-US" sz="2600" dirty="0">
                <a:solidFill>
                  <a:schemeClr val="accent2"/>
                </a:solidFill>
              </a:rPr>
              <a:t>Pardon me sir</a:t>
            </a:r>
            <a:r>
              <a:rPr lang="en-US" sz="2600" dirty="0">
                <a:solidFill>
                  <a:srgbClr val="7030A0"/>
                </a:solidFill>
              </a:rPr>
              <a:t>’, ‘</a:t>
            </a:r>
            <a:r>
              <a:rPr lang="en-US" sz="2600" dirty="0">
                <a:solidFill>
                  <a:schemeClr val="accent3">
                    <a:lumMod val="50000"/>
                  </a:schemeClr>
                </a:solidFill>
              </a:rPr>
              <a:t>Will you please repeat the question?</a:t>
            </a:r>
            <a:r>
              <a:rPr lang="en-US" sz="2600" dirty="0">
                <a:solidFill>
                  <a:srgbClr val="7030A0"/>
                </a:solidFill>
              </a:rPr>
              <a:t>’, etc</a:t>
            </a:r>
            <a:r>
              <a:rPr lang="en-US" sz="2600" dirty="0" smtClean="0">
                <a:solidFill>
                  <a:srgbClr val="7030A0"/>
                </a:solidFill>
              </a:rPr>
              <a:t>. </a:t>
            </a:r>
          </a:p>
          <a:p>
            <a:pPr algn="just">
              <a:lnSpc>
                <a:spcPct val="150000"/>
              </a:lnSpc>
            </a:pPr>
            <a:r>
              <a:rPr lang="en-US" sz="2600" dirty="0">
                <a:solidFill>
                  <a:srgbClr val="7030A0"/>
                </a:solidFill>
              </a:rPr>
              <a:t>Be polite to everyone you meet both before &amp; after interview</a:t>
            </a:r>
            <a:r>
              <a:rPr lang="en-US" sz="2600" dirty="0" smtClean="0">
                <a:solidFill>
                  <a:srgbClr val="7030A0"/>
                </a:solidFill>
              </a:rPr>
              <a:t>.</a:t>
            </a:r>
            <a:endParaRPr lang="en-US" sz="2600" dirty="0">
              <a:solidFill>
                <a:srgbClr val="7030A0"/>
              </a:solidFill>
            </a:endParaRPr>
          </a:p>
          <a:p>
            <a:pPr algn="just">
              <a:lnSpc>
                <a:spcPct val="150000"/>
              </a:lnSpc>
            </a:pPr>
            <a:endParaRPr lang="en-US" sz="26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4845765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lvl="0" indent="0" algn="just">
              <a:lnSpc>
                <a:spcPct val="150000"/>
              </a:lnSpc>
              <a:buNone/>
            </a:pPr>
            <a:r>
              <a:rPr lang="en-US" sz="2600" b="1" dirty="0" smtClean="0">
                <a:solidFill>
                  <a:srgbClr val="00B050"/>
                </a:solidFill>
              </a:rPr>
              <a:t>Some </a:t>
            </a:r>
            <a:r>
              <a:rPr lang="en-US" sz="2600" b="1" dirty="0">
                <a:solidFill>
                  <a:srgbClr val="00B050"/>
                </a:solidFill>
              </a:rPr>
              <a:t>Don’ts at the time of </a:t>
            </a:r>
            <a:r>
              <a:rPr lang="en-US" sz="2600" b="1" dirty="0" smtClean="0">
                <a:solidFill>
                  <a:srgbClr val="00B050"/>
                </a:solidFill>
              </a:rPr>
              <a:t>Interview –</a:t>
            </a:r>
            <a:endParaRPr lang="en-US" sz="2600" b="1" dirty="0">
              <a:solidFill>
                <a:srgbClr val="00B050"/>
              </a:solidFill>
            </a:endParaRPr>
          </a:p>
          <a:p>
            <a:pPr lvl="0" algn="just">
              <a:lnSpc>
                <a:spcPct val="150000"/>
              </a:lnSpc>
              <a:buFont typeface="Wingdings" pitchFamily="2" charset="2"/>
              <a:buChar char="§"/>
            </a:pPr>
            <a:r>
              <a:rPr lang="en-US" sz="2600" dirty="0" smtClean="0">
                <a:solidFill>
                  <a:schemeClr val="accent2"/>
                </a:solidFill>
              </a:rPr>
              <a:t>Do </a:t>
            </a:r>
            <a:r>
              <a:rPr lang="en-US" sz="2600" dirty="0">
                <a:solidFill>
                  <a:schemeClr val="accent2"/>
                </a:solidFill>
              </a:rPr>
              <a:t>not loll in your chair in a relaxed </a:t>
            </a:r>
            <a:r>
              <a:rPr lang="en-US" sz="2600" dirty="0" smtClean="0">
                <a:solidFill>
                  <a:schemeClr val="accent2"/>
                </a:solidFill>
              </a:rPr>
              <a:t>manner/lean </a:t>
            </a:r>
            <a:r>
              <a:rPr lang="en-US" sz="2600" dirty="0">
                <a:solidFill>
                  <a:schemeClr val="accent2"/>
                </a:solidFill>
              </a:rPr>
              <a:t>back in </a:t>
            </a:r>
            <a:r>
              <a:rPr lang="en-US" sz="2600" dirty="0" smtClean="0">
                <a:solidFill>
                  <a:schemeClr val="accent2"/>
                </a:solidFill>
              </a:rPr>
              <a:t>chair.</a:t>
            </a:r>
            <a:endParaRPr lang="en-US" sz="2600" dirty="0">
              <a:solidFill>
                <a:schemeClr val="accent2"/>
              </a:solidFill>
            </a:endParaRPr>
          </a:p>
          <a:p>
            <a:pPr lvl="0" algn="just">
              <a:lnSpc>
                <a:spcPct val="150000"/>
              </a:lnSpc>
              <a:buFont typeface="Wingdings" pitchFamily="2" charset="2"/>
              <a:buChar char="§"/>
            </a:pPr>
            <a:r>
              <a:rPr lang="en-US" sz="2600" dirty="0" smtClean="0">
                <a:solidFill>
                  <a:schemeClr val="accent2"/>
                </a:solidFill>
              </a:rPr>
              <a:t>Do </a:t>
            </a:r>
            <a:r>
              <a:rPr lang="en-US" sz="2600" dirty="0">
                <a:solidFill>
                  <a:schemeClr val="accent2"/>
                </a:solidFill>
              </a:rPr>
              <a:t>not try to approach too </a:t>
            </a:r>
            <a:r>
              <a:rPr lang="en-US" sz="2600" dirty="0" smtClean="0">
                <a:solidFill>
                  <a:schemeClr val="accent2"/>
                </a:solidFill>
              </a:rPr>
              <a:t>close to </a:t>
            </a:r>
            <a:r>
              <a:rPr lang="en-US" sz="2600" dirty="0">
                <a:solidFill>
                  <a:schemeClr val="accent2"/>
                </a:solidFill>
              </a:rPr>
              <a:t>the </a:t>
            </a:r>
            <a:r>
              <a:rPr lang="en-US" sz="2600" dirty="0" smtClean="0">
                <a:solidFill>
                  <a:schemeClr val="accent2"/>
                </a:solidFill>
              </a:rPr>
              <a:t>interviewers.</a:t>
            </a:r>
          </a:p>
          <a:p>
            <a:pPr lvl="0" algn="just">
              <a:lnSpc>
                <a:spcPct val="150000"/>
              </a:lnSpc>
              <a:buFont typeface="Wingdings" pitchFamily="2" charset="2"/>
              <a:buChar char="§"/>
            </a:pPr>
            <a:r>
              <a:rPr lang="en-US" sz="2600" dirty="0" smtClean="0">
                <a:solidFill>
                  <a:schemeClr val="accent2"/>
                </a:solidFill>
              </a:rPr>
              <a:t>Do </a:t>
            </a:r>
            <a:r>
              <a:rPr lang="en-US" sz="2600" dirty="0">
                <a:solidFill>
                  <a:schemeClr val="accent2"/>
                </a:solidFill>
              </a:rPr>
              <a:t>not put your hands </a:t>
            </a:r>
            <a:r>
              <a:rPr lang="en-US" sz="2600" dirty="0" smtClean="0">
                <a:solidFill>
                  <a:schemeClr val="accent2"/>
                </a:solidFill>
              </a:rPr>
              <a:t>&amp; </a:t>
            </a:r>
            <a:r>
              <a:rPr lang="en-US" sz="2600" dirty="0">
                <a:solidFill>
                  <a:schemeClr val="accent2"/>
                </a:solidFill>
              </a:rPr>
              <a:t>fumble </a:t>
            </a:r>
            <a:r>
              <a:rPr lang="en-US" sz="2600" dirty="0" smtClean="0">
                <a:solidFill>
                  <a:schemeClr val="accent2"/>
                </a:solidFill>
              </a:rPr>
              <a:t>in </a:t>
            </a:r>
            <a:r>
              <a:rPr lang="en-US" sz="2600" dirty="0" smtClean="0">
                <a:solidFill>
                  <a:schemeClr val="accent2"/>
                </a:solidFill>
              </a:rPr>
              <a:t>your </a:t>
            </a:r>
            <a:r>
              <a:rPr lang="en-US" sz="2600" dirty="0">
                <a:solidFill>
                  <a:schemeClr val="accent2"/>
                </a:solidFill>
              </a:rPr>
              <a:t>pocket</a:t>
            </a:r>
            <a:r>
              <a:rPr lang="en-US" sz="2600" dirty="0" smtClean="0">
                <a:solidFill>
                  <a:schemeClr val="accent2"/>
                </a:solidFill>
              </a:rPr>
              <a:t>. </a:t>
            </a:r>
          </a:p>
          <a:p>
            <a:pPr lvl="0" algn="just">
              <a:lnSpc>
                <a:spcPct val="150000"/>
              </a:lnSpc>
              <a:buFont typeface="Wingdings" pitchFamily="2" charset="2"/>
              <a:buChar char="§"/>
            </a:pPr>
            <a:r>
              <a:rPr lang="en-US" sz="2600" dirty="0" smtClean="0">
                <a:solidFill>
                  <a:schemeClr val="accent2"/>
                </a:solidFill>
              </a:rPr>
              <a:t>Never </a:t>
            </a:r>
            <a:r>
              <a:rPr lang="en-US" sz="2600" dirty="0">
                <a:solidFill>
                  <a:schemeClr val="accent2"/>
                </a:solidFill>
              </a:rPr>
              <a:t>raise your voice or speak in a </a:t>
            </a:r>
            <a:r>
              <a:rPr lang="en-US" sz="2600" dirty="0" smtClean="0">
                <a:solidFill>
                  <a:schemeClr val="accent2"/>
                </a:solidFill>
              </a:rPr>
              <a:t>hushed </a:t>
            </a:r>
            <a:r>
              <a:rPr lang="en-US" sz="2600" dirty="0" smtClean="0">
                <a:solidFill>
                  <a:schemeClr val="accent2"/>
                </a:solidFill>
              </a:rPr>
              <a:t>tone.</a:t>
            </a:r>
          </a:p>
          <a:p>
            <a:pPr lvl="0" algn="just">
              <a:lnSpc>
                <a:spcPct val="150000"/>
              </a:lnSpc>
              <a:buFont typeface="Wingdings" pitchFamily="2" charset="2"/>
              <a:buChar char="§"/>
            </a:pPr>
            <a:r>
              <a:rPr lang="en-US" sz="2600" dirty="0" smtClean="0">
                <a:solidFill>
                  <a:schemeClr val="accent2"/>
                </a:solidFill>
              </a:rPr>
              <a:t>Do </a:t>
            </a:r>
            <a:r>
              <a:rPr lang="en-US" sz="2600" dirty="0">
                <a:solidFill>
                  <a:schemeClr val="accent2"/>
                </a:solidFill>
              </a:rPr>
              <a:t>not rush to answer. Speak distinctly in your normal accent &amp; pause to make your points effectively</a:t>
            </a:r>
            <a:r>
              <a:rPr lang="en-US" sz="2600" dirty="0" smtClean="0">
                <a:solidFill>
                  <a:schemeClr val="accent2"/>
                </a:solidFill>
              </a:rPr>
              <a:t>.</a:t>
            </a:r>
          </a:p>
          <a:p>
            <a:pPr algn="just">
              <a:lnSpc>
                <a:spcPct val="150000"/>
              </a:lnSpc>
              <a:buFont typeface="Wingdings" pitchFamily="2" charset="2"/>
              <a:buChar char="§"/>
            </a:pPr>
            <a:r>
              <a:rPr lang="en-US" sz="2600" dirty="0">
                <a:solidFill>
                  <a:schemeClr val="accent6">
                    <a:lumMod val="50000"/>
                  </a:schemeClr>
                </a:solidFill>
              </a:rPr>
              <a:t>Report at the venue of the interview at least half an hour before the scheduled time. It shows your punctuality</a:t>
            </a:r>
            <a:r>
              <a:rPr lang="en-US" sz="2600" dirty="0" smtClean="0">
                <a:solidFill>
                  <a:schemeClr val="accent6">
                    <a:lumMod val="50000"/>
                  </a:schemeClr>
                </a:solidFill>
              </a:rPr>
              <a:t>.</a:t>
            </a:r>
          </a:p>
          <a:p>
            <a:pPr algn="just">
              <a:lnSpc>
                <a:spcPct val="150000"/>
              </a:lnSpc>
              <a:buFont typeface="Wingdings" pitchFamily="2" charset="2"/>
              <a:buChar char="§"/>
            </a:pPr>
            <a:r>
              <a:rPr lang="en-US" sz="2600" dirty="0">
                <a:solidFill>
                  <a:schemeClr val="accent2"/>
                </a:solidFill>
              </a:rPr>
              <a:t>Interviewers are intelligent people. Don’t be overconfident.</a:t>
            </a:r>
            <a:endParaRPr lang="en-US" sz="2600"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42108930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514350" indent="-457200" algn="just">
              <a:lnSpc>
                <a:spcPct val="150000"/>
              </a:lnSpc>
              <a:buFont typeface="Wingdings" pitchFamily="2" charset="2"/>
              <a:buChar char="§"/>
            </a:pPr>
            <a:r>
              <a:rPr lang="en-US" sz="2600" dirty="0" smtClean="0">
                <a:solidFill>
                  <a:schemeClr val="accent2"/>
                </a:solidFill>
              </a:rPr>
              <a:t>Do </a:t>
            </a:r>
            <a:r>
              <a:rPr lang="en-US" sz="2600" dirty="0">
                <a:solidFill>
                  <a:schemeClr val="accent2"/>
                </a:solidFill>
              </a:rPr>
              <a:t>not rush to answer. </a:t>
            </a:r>
            <a:r>
              <a:rPr lang="en-US" sz="2600" dirty="0" smtClean="0">
                <a:solidFill>
                  <a:schemeClr val="accent2"/>
                </a:solidFill>
              </a:rPr>
              <a:t>Speak </a:t>
            </a:r>
            <a:r>
              <a:rPr lang="en-US" sz="2600" dirty="0">
                <a:solidFill>
                  <a:schemeClr val="accent2"/>
                </a:solidFill>
              </a:rPr>
              <a:t>distinctly in your normal accent &amp; pause to make your points effectively</a:t>
            </a:r>
            <a:r>
              <a:rPr lang="en-US" sz="2600" dirty="0" smtClean="0">
                <a:solidFill>
                  <a:schemeClr val="accent2"/>
                </a:solidFill>
              </a:rPr>
              <a:t>.</a:t>
            </a:r>
          </a:p>
          <a:p>
            <a:pPr marL="514350" indent="-457200" algn="just">
              <a:lnSpc>
                <a:spcPct val="150000"/>
              </a:lnSpc>
              <a:buFont typeface="Wingdings" pitchFamily="2" charset="2"/>
              <a:buChar char="§"/>
            </a:pPr>
            <a:r>
              <a:rPr lang="en-US" sz="2600" dirty="0">
                <a:solidFill>
                  <a:schemeClr val="accent2"/>
                </a:solidFill>
              </a:rPr>
              <a:t>Don’t make any awkward movements - scratching head, ear/nose, moving hands awkwardly, putting hands/fingers in mouth, etc</a:t>
            </a:r>
            <a:r>
              <a:rPr lang="en-US" sz="2600" dirty="0" smtClean="0">
                <a:solidFill>
                  <a:schemeClr val="accent2"/>
                </a:solidFill>
              </a:rPr>
              <a:t>. Don’t </a:t>
            </a:r>
            <a:r>
              <a:rPr lang="en-US" sz="2600" dirty="0">
                <a:solidFill>
                  <a:schemeClr val="accent2"/>
                </a:solidFill>
              </a:rPr>
              <a:t>exaggerate about your hobbies or interest</a:t>
            </a:r>
            <a:r>
              <a:rPr lang="en-US" sz="2600" dirty="0" smtClean="0">
                <a:solidFill>
                  <a:schemeClr val="accent2"/>
                </a:solidFill>
              </a:rPr>
              <a:t>.</a:t>
            </a:r>
          </a:p>
          <a:p>
            <a:pPr marL="514350" indent="-457200" algn="just">
              <a:lnSpc>
                <a:spcPct val="150000"/>
              </a:lnSpc>
              <a:buFont typeface="Wingdings" pitchFamily="2" charset="2"/>
              <a:buChar char="§"/>
            </a:pPr>
            <a:r>
              <a:rPr lang="en-US" sz="2600" dirty="0">
                <a:solidFill>
                  <a:schemeClr val="accent2"/>
                </a:solidFill>
              </a:rPr>
              <a:t>Don’t be nervous if you don’t know the answer of a question. </a:t>
            </a:r>
          </a:p>
          <a:p>
            <a:pPr marL="514350" indent="-457200" algn="just">
              <a:lnSpc>
                <a:spcPct val="150000"/>
              </a:lnSpc>
              <a:buFont typeface="Wingdings" pitchFamily="2" charset="2"/>
              <a:buChar char="§"/>
            </a:pPr>
            <a:r>
              <a:rPr lang="en-US" sz="2600" dirty="0">
                <a:solidFill>
                  <a:schemeClr val="accent2"/>
                </a:solidFill>
              </a:rPr>
              <a:t>Confess it frankly by saying ‘</a:t>
            </a:r>
            <a:r>
              <a:rPr lang="en-US" sz="2600" dirty="0">
                <a:solidFill>
                  <a:srgbClr val="00B050"/>
                </a:solidFill>
              </a:rPr>
              <a:t>I am afraid</a:t>
            </a:r>
            <a:r>
              <a:rPr lang="en-US" sz="2600" dirty="0">
                <a:solidFill>
                  <a:schemeClr val="accent2"/>
                </a:solidFill>
              </a:rPr>
              <a:t>’, ‘</a:t>
            </a:r>
            <a:r>
              <a:rPr lang="en-US" sz="2600" dirty="0">
                <a:solidFill>
                  <a:schemeClr val="tx2"/>
                </a:solidFill>
              </a:rPr>
              <a:t>I haven’t come </a:t>
            </a:r>
          </a:p>
          <a:p>
            <a:pPr marL="57150" indent="0" algn="just">
              <a:lnSpc>
                <a:spcPct val="150000"/>
              </a:lnSpc>
              <a:buNone/>
            </a:pPr>
            <a:r>
              <a:rPr lang="en-US" sz="2600" dirty="0">
                <a:solidFill>
                  <a:schemeClr val="tx2"/>
                </a:solidFill>
              </a:rPr>
              <a:t>       across that piece of information Sir</a:t>
            </a:r>
            <a:r>
              <a:rPr lang="en-US" sz="2600" dirty="0">
                <a:solidFill>
                  <a:schemeClr val="accent2"/>
                </a:solidFill>
              </a:rPr>
              <a:t>’, etc</a:t>
            </a:r>
            <a:r>
              <a:rPr lang="en-US" sz="2600" dirty="0" smtClean="0">
                <a:solidFill>
                  <a:schemeClr val="accent2"/>
                </a:solidFill>
              </a:rPr>
              <a:t>. Don’t </a:t>
            </a:r>
            <a:r>
              <a:rPr lang="en-US" sz="2600" dirty="0">
                <a:solidFill>
                  <a:schemeClr val="accent2"/>
                </a:solidFill>
              </a:rPr>
              <a:t>ask about salary during an interview unless interviewers ask about it. You may ask about salary range only after interviewers ask you</a:t>
            </a:r>
            <a:r>
              <a:rPr lang="en-US" sz="2600" dirty="0" smtClean="0">
                <a:solidFill>
                  <a:schemeClr val="accent2"/>
                </a:solidFill>
              </a:rPr>
              <a:t>.</a:t>
            </a:r>
            <a:endParaRPr lang="en-US" sz="26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6825679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514350" indent="-457200" algn="just">
              <a:lnSpc>
                <a:spcPct val="150000"/>
              </a:lnSpc>
              <a:buFont typeface="Wingdings" pitchFamily="2" charset="2"/>
              <a:buChar char="§"/>
            </a:pPr>
            <a:r>
              <a:rPr lang="en-US" sz="2600" dirty="0" smtClean="0">
                <a:solidFill>
                  <a:schemeClr val="accent2"/>
                </a:solidFill>
              </a:rPr>
              <a:t>Never </a:t>
            </a:r>
            <a:r>
              <a:rPr lang="en-US" sz="2600" dirty="0">
                <a:solidFill>
                  <a:schemeClr val="accent2"/>
                </a:solidFill>
              </a:rPr>
              <a:t>be offensive in your speech with the interviewers. Avoid negative talk &amp; expressions like ‘No. I’m not”, ‘haven’t’, ‘don’t’, ‘didn’t’, ‘never’, etc. </a:t>
            </a:r>
            <a:r>
              <a:rPr lang="en-US" sz="2600" dirty="0" smtClean="0">
                <a:solidFill>
                  <a:schemeClr val="accent2"/>
                </a:solidFill>
              </a:rPr>
              <a:t>Don’t </a:t>
            </a:r>
            <a:r>
              <a:rPr lang="en-US" sz="2600" dirty="0">
                <a:solidFill>
                  <a:schemeClr val="accent2"/>
                </a:solidFill>
              </a:rPr>
              <a:t>say, ‘I dislike it’. Instead say, ‘I like this less than other things</a:t>
            </a:r>
            <a:r>
              <a:rPr lang="en-US" sz="2600" dirty="0" smtClean="0">
                <a:solidFill>
                  <a:schemeClr val="accent2"/>
                </a:solidFill>
              </a:rPr>
              <a:t>’.</a:t>
            </a:r>
          </a:p>
          <a:p>
            <a:pPr marL="0" indent="0" algn="just">
              <a:lnSpc>
                <a:spcPct val="150000"/>
              </a:lnSpc>
              <a:buNone/>
            </a:pPr>
            <a:r>
              <a:rPr lang="en-US" sz="2600" b="1" dirty="0">
                <a:solidFill>
                  <a:srgbClr val="FF0000"/>
                </a:solidFill>
              </a:rPr>
              <a:t>IV. Personality Traits - </a:t>
            </a:r>
            <a:r>
              <a:rPr lang="en-US" sz="2600" b="1" dirty="0">
                <a:solidFill>
                  <a:srgbClr val="00B050"/>
                </a:solidFill>
              </a:rPr>
              <a:t>Essential Qualities : </a:t>
            </a:r>
          </a:p>
          <a:p>
            <a:pPr marL="457200" lvl="0" indent="-457200" algn="just">
              <a:lnSpc>
                <a:spcPct val="150000"/>
              </a:lnSpc>
              <a:buFont typeface="Wingdings" pitchFamily="2" charset="2"/>
              <a:buChar char="ü"/>
            </a:pPr>
            <a:r>
              <a:rPr lang="en-US" sz="2600" dirty="0">
                <a:solidFill>
                  <a:srgbClr val="7030A0"/>
                </a:solidFill>
              </a:rPr>
              <a:t>Interviewers search for certain</a:t>
            </a:r>
            <a:r>
              <a:rPr lang="en-US" sz="2600" b="1" dirty="0">
                <a:solidFill>
                  <a:srgbClr val="7030A0"/>
                </a:solidFill>
              </a:rPr>
              <a:t> </a:t>
            </a:r>
            <a:r>
              <a:rPr lang="en-US" sz="2600" dirty="0">
                <a:solidFill>
                  <a:srgbClr val="7030A0"/>
                </a:solidFill>
              </a:rPr>
              <a:t>qualities in you with a keen eye. Some of them are mental alertness, critical power of assimilation, balance of judgment, clear &amp; logical exposition, variety &amp; depth of interest, leadership qualities, intellectual &amp; moral integrity, persistence in adverse conditions, etc. </a:t>
            </a:r>
          </a:p>
          <a:p>
            <a:pPr marL="57150" indent="0" algn="just">
              <a:lnSpc>
                <a:spcPct val="150000"/>
              </a:lnSpc>
              <a:buNone/>
            </a:pPr>
            <a:r>
              <a:rPr lang="en-US" sz="2600" dirty="0">
                <a:solidFill>
                  <a:schemeClr val="accent2"/>
                </a:solidFill>
              </a:rPr>
              <a:t/>
            </a:r>
            <a:br>
              <a:rPr lang="en-US" sz="2600" dirty="0">
                <a:solidFill>
                  <a:schemeClr val="accent2"/>
                </a:solidFill>
              </a:rPr>
            </a:br>
            <a:endParaRPr lang="en-US" sz="2600" dirty="0">
              <a:solidFill>
                <a:schemeClr val="accent2"/>
              </a:solidFill>
            </a:endParaRPr>
          </a:p>
          <a:p>
            <a:pPr marL="628650" indent="-571500" algn="just">
              <a:lnSpc>
                <a:spcPct val="150000"/>
              </a:lnSpc>
              <a:buFont typeface="Wingdings" pitchFamily="2" charset="2"/>
              <a:buChar char="§"/>
            </a:pPr>
            <a:endParaRPr lang="en-US" sz="2600" dirty="0">
              <a:solidFill>
                <a:schemeClr val="accent2"/>
              </a:solidFill>
            </a:endParaRPr>
          </a:p>
          <a:p>
            <a:pPr marL="57150" indent="0" algn="just">
              <a:lnSpc>
                <a:spcPct val="150000"/>
              </a:lnSpc>
              <a:buNone/>
            </a:pPr>
            <a:endParaRPr lang="en-US" sz="26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7456634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dirty="0">
                <a:solidFill>
                  <a:srgbClr val="7030A0"/>
                </a:solidFill>
              </a:rPr>
              <a:t>To imbibe these qualities, read books on great &amp; successful personalities. You must read newspapers regularly to develop your general knowledge</a:t>
            </a:r>
            <a:r>
              <a:rPr lang="en-US" sz="2600" dirty="0" smtClean="0">
                <a:solidFill>
                  <a:srgbClr val="7030A0"/>
                </a:solidFill>
              </a:rPr>
              <a:t>. </a:t>
            </a:r>
            <a:r>
              <a:rPr lang="en-US" sz="2600" b="1" dirty="0" smtClean="0">
                <a:solidFill>
                  <a:srgbClr val="00B050"/>
                </a:solidFill>
              </a:rPr>
              <a:t>Avoid </a:t>
            </a:r>
            <a:r>
              <a:rPr lang="en-US" sz="2600" b="1" dirty="0" smtClean="0">
                <a:solidFill>
                  <a:srgbClr val="00B050"/>
                </a:solidFill>
              </a:rPr>
              <a:t>Job-hopping : </a:t>
            </a:r>
            <a:r>
              <a:rPr lang="en-US" sz="2600" dirty="0" smtClean="0">
                <a:solidFill>
                  <a:srgbClr val="7030A0"/>
                </a:solidFill>
              </a:rPr>
              <a:t>A </a:t>
            </a:r>
            <a:r>
              <a:rPr lang="en-US" sz="2600" dirty="0">
                <a:solidFill>
                  <a:srgbClr val="7030A0"/>
                </a:solidFill>
              </a:rPr>
              <a:t>job-hopper is the one who</a:t>
            </a:r>
            <a:r>
              <a:rPr lang="en-US" sz="2600" b="1" dirty="0">
                <a:solidFill>
                  <a:srgbClr val="7030A0"/>
                </a:solidFill>
              </a:rPr>
              <a:t> </a:t>
            </a:r>
            <a:r>
              <a:rPr lang="en-US" sz="2600" dirty="0">
                <a:solidFill>
                  <a:srgbClr val="7030A0"/>
                </a:solidFill>
              </a:rPr>
              <a:t>changes his/her job very frequently. </a:t>
            </a:r>
            <a:r>
              <a:rPr lang="en-US" sz="2600" dirty="0" smtClean="0">
                <a:solidFill>
                  <a:srgbClr val="7030A0"/>
                </a:solidFill>
              </a:rPr>
              <a:t>This </a:t>
            </a:r>
            <a:r>
              <a:rPr lang="en-US" sz="2600" dirty="0">
                <a:solidFill>
                  <a:srgbClr val="7030A0"/>
                </a:solidFill>
              </a:rPr>
              <a:t>is wrong as it implies that you are a money-chaser rather than a career person. </a:t>
            </a:r>
            <a:r>
              <a:rPr lang="en-US" sz="2600" dirty="0" smtClean="0">
                <a:solidFill>
                  <a:srgbClr val="7030A0"/>
                </a:solidFill>
              </a:rPr>
              <a:t>As </a:t>
            </a:r>
            <a:r>
              <a:rPr lang="en-US" sz="2600" dirty="0">
                <a:solidFill>
                  <a:srgbClr val="7030A0"/>
                </a:solidFill>
              </a:rPr>
              <a:t>the job market has shifted over the past several decades, job-hopping is on the rise. </a:t>
            </a:r>
            <a:r>
              <a:rPr lang="en-US" sz="2600" dirty="0" smtClean="0">
                <a:solidFill>
                  <a:srgbClr val="7030A0"/>
                </a:solidFill>
              </a:rPr>
              <a:t>You </a:t>
            </a:r>
            <a:r>
              <a:rPr lang="en-US" sz="2600" dirty="0">
                <a:solidFill>
                  <a:srgbClr val="7030A0"/>
                </a:solidFill>
              </a:rPr>
              <a:t>may change a job only if it is necessary for some reason</a:t>
            </a:r>
            <a:r>
              <a:rPr lang="en-US" sz="2600" dirty="0" smtClean="0">
                <a:solidFill>
                  <a:srgbClr val="7030A0"/>
                </a:solidFill>
              </a:rPr>
              <a:t>. </a:t>
            </a:r>
            <a:r>
              <a:rPr lang="en-US" sz="2600" b="1" dirty="0" smtClean="0">
                <a:solidFill>
                  <a:srgbClr val="00B050"/>
                </a:solidFill>
              </a:rPr>
              <a:t>Loyalty </a:t>
            </a:r>
            <a:r>
              <a:rPr lang="en-US" sz="2600" dirty="0">
                <a:solidFill>
                  <a:srgbClr val="00B050"/>
                </a:solidFill>
              </a:rPr>
              <a:t>: </a:t>
            </a:r>
            <a:r>
              <a:rPr lang="en-US" sz="2600" dirty="0">
                <a:solidFill>
                  <a:srgbClr val="7030A0"/>
                </a:solidFill>
              </a:rPr>
              <a:t>Questions such as ‘Why are you leaving</a:t>
            </a:r>
            <a:r>
              <a:rPr lang="en-US" sz="2600" b="1" dirty="0">
                <a:solidFill>
                  <a:srgbClr val="7030A0"/>
                </a:solidFill>
              </a:rPr>
              <a:t> </a:t>
            </a:r>
            <a:r>
              <a:rPr lang="en-US" sz="2600" dirty="0">
                <a:solidFill>
                  <a:srgbClr val="7030A0"/>
                </a:solidFill>
              </a:rPr>
              <a:t>present organization?’ or ‘Tell me about your boss’ are full of intention. Interviewers want to check whether you would let down/uphold your previous organization. </a:t>
            </a:r>
          </a:p>
          <a:p>
            <a:pPr marL="3657600" lvl="7" indent="-457200" algn="just">
              <a:lnSpc>
                <a:spcPct val="150000"/>
              </a:lnSpc>
              <a:buFont typeface="Wingdings" pitchFamily="2" charset="2"/>
              <a:buChar char="v"/>
            </a:pPr>
            <a:endParaRPr lang="en-US" sz="2500" dirty="0" smtClean="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993887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dirty="0" smtClean="0">
                <a:solidFill>
                  <a:srgbClr val="7030A0"/>
                </a:solidFill>
              </a:rPr>
              <a:t>Always </a:t>
            </a:r>
            <a:r>
              <a:rPr lang="en-US" sz="2600" dirty="0">
                <a:solidFill>
                  <a:srgbClr val="7030A0"/>
                </a:solidFill>
              </a:rPr>
              <a:t>avoid uncomplimentary </a:t>
            </a:r>
            <a:r>
              <a:rPr lang="en-US" sz="2600" dirty="0" smtClean="0">
                <a:solidFill>
                  <a:srgbClr val="7030A0"/>
                </a:solidFill>
              </a:rPr>
              <a:t>references/uncharitable remarks about former </a:t>
            </a:r>
            <a:r>
              <a:rPr lang="en-US" sz="2600" dirty="0">
                <a:solidFill>
                  <a:srgbClr val="7030A0"/>
                </a:solidFill>
              </a:rPr>
              <a:t>employers/associates</a:t>
            </a:r>
            <a:r>
              <a:rPr lang="en-US" sz="2600" dirty="0" smtClean="0">
                <a:solidFill>
                  <a:srgbClr val="7030A0"/>
                </a:solidFill>
              </a:rPr>
              <a:t>. </a:t>
            </a:r>
            <a:r>
              <a:rPr lang="en-US" sz="2600" b="1" dirty="0" smtClean="0">
                <a:solidFill>
                  <a:srgbClr val="00B050"/>
                </a:solidFill>
              </a:rPr>
              <a:t>Initiative </a:t>
            </a:r>
            <a:r>
              <a:rPr lang="en-US" sz="2600" dirty="0">
                <a:solidFill>
                  <a:srgbClr val="00B050"/>
                </a:solidFill>
              </a:rPr>
              <a:t>: </a:t>
            </a:r>
            <a:r>
              <a:rPr lang="en-US" sz="2600" dirty="0" smtClean="0">
                <a:solidFill>
                  <a:srgbClr val="7030A0"/>
                </a:solidFill>
              </a:rPr>
              <a:t>Employers </a:t>
            </a:r>
            <a:r>
              <a:rPr lang="en-US" sz="2600" dirty="0">
                <a:solidFill>
                  <a:srgbClr val="7030A0"/>
                </a:solidFill>
              </a:rPr>
              <a:t>consistently rank initiative as</a:t>
            </a:r>
            <a:r>
              <a:rPr lang="en-US" sz="2600" b="1" dirty="0">
                <a:solidFill>
                  <a:srgbClr val="7030A0"/>
                </a:solidFill>
              </a:rPr>
              <a:t> </a:t>
            </a:r>
            <a:r>
              <a:rPr lang="en-US" sz="2600" dirty="0">
                <a:solidFill>
                  <a:srgbClr val="7030A0"/>
                </a:solidFill>
              </a:rPr>
              <a:t>highly important across positions &amp; roles. Industries consider it as a key quality to be demonstrated if you want to be hired. </a:t>
            </a:r>
            <a:r>
              <a:rPr lang="en-US" sz="2600" dirty="0" smtClean="0">
                <a:solidFill>
                  <a:srgbClr val="7030A0"/>
                </a:solidFill>
              </a:rPr>
              <a:t>Many </a:t>
            </a:r>
            <a:r>
              <a:rPr lang="en-US" sz="2600" dirty="0">
                <a:solidFill>
                  <a:srgbClr val="7030A0"/>
                </a:solidFill>
              </a:rPr>
              <a:t>employers also see initiative as the ability to take ideas &amp; follow them, to persist in the face of difficulty &amp; avoid inertia &amp; see a project towards its completion. </a:t>
            </a:r>
            <a:r>
              <a:rPr lang="en-US" sz="2600" dirty="0" smtClean="0">
                <a:solidFill>
                  <a:srgbClr val="7030A0"/>
                </a:solidFill>
              </a:rPr>
              <a:t>In </a:t>
            </a:r>
            <a:r>
              <a:rPr lang="en-US" sz="2600" dirty="0">
                <a:solidFill>
                  <a:srgbClr val="7030A0"/>
                </a:solidFill>
              </a:rPr>
              <a:t>order to imbibe this quality, find time for brainstorming &amp; new ideas that may benefit your company</a:t>
            </a:r>
            <a:r>
              <a:rPr lang="en-US" sz="2600" dirty="0" smtClean="0">
                <a:solidFill>
                  <a:srgbClr val="7030A0"/>
                </a:solidFill>
              </a:rPr>
              <a:t>. </a:t>
            </a:r>
            <a:r>
              <a:rPr lang="en-US" sz="2600" b="1" dirty="0" smtClean="0">
                <a:solidFill>
                  <a:srgbClr val="00B050"/>
                </a:solidFill>
              </a:rPr>
              <a:t>Teamwork/ability </a:t>
            </a:r>
            <a:r>
              <a:rPr lang="en-US" sz="2600" b="1" dirty="0">
                <a:solidFill>
                  <a:srgbClr val="00B050"/>
                </a:solidFill>
              </a:rPr>
              <a:t>to work collaboratively : </a:t>
            </a:r>
            <a:r>
              <a:rPr lang="en-US" sz="2600" dirty="0">
                <a:solidFill>
                  <a:srgbClr val="7030A0"/>
                </a:solidFill>
              </a:rPr>
              <a:t>Almost</a:t>
            </a:r>
            <a:r>
              <a:rPr lang="en-US" sz="2600" b="1" dirty="0">
                <a:solidFill>
                  <a:srgbClr val="7030A0"/>
                </a:solidFill>
              </a:rPr>
              <a:t> </a:t>
            </a:r>
            <a:r>
              <a:rPr lang="en-US" sz="2600" dirty="0">
                <a:solidFill>
                  <a:srgbClr val="7030A0"/>
                </a:solidFill>
              </a:rPr>
              <a:t>every job </a:t>
            </a:r>
            <a:r>
              <a:rPr lang="en-US" sz="2600" dirty="0" smtClean="0">
                <a:solidFill>
                  <a:srgbClr val="7030A0"/>
                </a:solidFill>
              </a:rPr>
              <a:t>requires employees to </a:t>
            </a:r>
            <a:r>
              <a:rPr lang="en-US" sz="2600" dirty="0">
                <a:solidFill>
                  <a:srgbClr val="7030A0"/>
                </a:solidFill>
              </a:rPr>
              <a:t>collaborate/at least, get along with a diverse group of colleagues. </a:t>
            </a:r>
            <a:endParaRPr lang="en-US" sz="26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6336396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dirty="0" smtClean="0">
                <a:solidFill>
                  <a:srgbClr val="7030A0"/>
                </a:solidFill>
              </a:rPr>
              <a:t>The </a:t>
            </a:r>
            <a:r>
              <a:rPr lang="en-US" sz="2600" dirty="0">
                <a:solidFill>
                  <a:srgbClr val="7030A0"/>
                </a:solidFill>
              </a:rPr>
              <a:t>ability to </a:t>
            </a:r>
            <a:r>
              <a:rPr lang="en-US" sz="2600" dirty="0" smtClean="0">
                <a:solidFill>
                  <a:srgbClr val="7030A0"/>
                </a:solidFill>
              </a:rPr>
              <a:t>work </a:t>
            </a:r>
            <a:r>
              <a:rPr lang="en-US" sz="2600" dirty="0">
                <a:solidFill>
                  <a:srgbClr val="7030A0"/>
                </a:solidFill>
              </a:rPr>
              <a:t>with others is a highly-valued trait for </a:t>
            </a:r>
            <a:r>
              <a:rPr lang="en-US" sz="2600" dirty="0" smtClean="0">
                <a:solidFill>
                  <a:srgbClr val="7030A0"/>
                </a:solidFill>
              </a:rPr>
              <a:t>employers</a:t>
            </a:r>
            <a:r>
              <a:rPr lang="en-US" sz="2600" dirty="0" smtClean="0">
                <a:solidFill>
                  <a:srgbClr val="7030A0"/>
                </a:solidFill>
              </a:rPr>
              <a:t>. </a:t>
            </a:r>
            <a:r>
              <a:rPr lang="en-US" sz="2600" b="1" dirty="0" smtClean="0">
                <a:solidFill>
                  <a:srgbClr val="00B050"/>
                </a:solidFill>
              </a:rPr>
              <a:t>Effective </a:t>
            </a:r>
            <a:r>
              <a:rPr lang="en-US" sz="2600" b="1" dirty="0">
                <a:solidFill>
                  <a:srgbClr val="00B050"/>
                </a:solidFill>
              </a:rPr>
              <a:t>speech </a:t>
            </a:r>
            <a:r>
              <a:rPr lang="en-US" sz="2600" dirty="0"/>
              <a:t>: </a:t>
            </a:r>
            <a:r>
              <a:rPr lang="en-US" sz="2600" dirty="0" smtClean="0">
                <a:solidFill>
                  <a:srgbClr val="7030A0"/>
                </a:solidFill>
              </a:rPr>
              <a:t>Best </a:t>
            </a:r>
            <a:r>
              <a:rPr lang="en-US" sz="2600" dirty="0">
                <a:solidFill>
                  <a:srgbClr val="7030A0"/>
                </a:solidFill>
              </a:rPr>
              <a:t>way to learn is to record</a:t>
            </a:r>
            <a:r>
              <a:rPr lang="en-US" sz="2600" b="1" dirty="0">
                <a:solidFill>
                  <a:srgbClr val="7030A0"/>
                </a:solidFill>
              </a:rPr>
              <a:t> </a:t>
            </a:r>
            <a:r>
              <a:rPr lang="en-US" sz="2600" dirty="0">
                <a:solidFill>
                  <a:srgbClr val="7030A0"/>
                </a:solidFill>
              </a:rPr>
              <a:t>your speech on your android phone &amp; listen to it critically. Analyze your speech to find out whether you speak clearly &amp; up to </a:t>
            </a:r>
            <a:r>
              <a:rPr lang="en-US" sz="2600" dirty="0" smtClean="0">
                <a:solidFill>
                  <a:srgbClr val="7030A0"/>
                </a:solidFill>
              </a:rPr>
              <a:t>mark. This </a:t>
            </a:r>
            <a:r>
              <a:rPr lang="en-US" sz="2600" dirty="0">
                <a:solidFill>
                  <a:srgbClr val="7030A0"/>
                </a:solidFill>
              </a:rPr>
              <a:t>will satisfy yourself that your speech is </a:t>
            </a:r>
            <a:r>
              <a:rPr lang="en-US" sz="2600" dirty="0" smtClean="0">
                <a:solidFill>
                  <a:srgbClr val="7030A0"/>
                </a:solidFill>
              </a:rPr>
              <a:t>clear</a:t>
            </a:r>
            <a:r>
              <a:rPr lang="en-US" sz="2600" dirty="0">
                <a:solidFill>
                  <a:srgbClr val="7030A0"/>
                </a:solidFill>
              </a:rPr>
              <a:t>, has </a:t>
            </a:r>
            <a:r>
              <a:rPr lang="en-US" sz="2600" dirty="0" smtClean="0">
                <a:solidFill>
                  <a:srgbClr val="7030A0"/>
                </a:solidFill>
              </a:rPr>
              <a:t>proper </a:t>
            </a:r>
            <a:r>
              <a:rPr lang="en-US" sz="2600" dirty="0">
                <a:solidFill>
                  <a:srgbClr val="7030A0"/>
                </a:solidFill>
              </a:rPr>
              <a:t>rhythm &amp; sounds </a:t>
            </a:r>
            <a:r>
              <a:rPr lang="en-US" sz="2600" dirty="0" smtClean="0">
                <a:solidFill>
                  <a:srgbClr val="7030A0"/>
                </a:solidFill>
              </a:rPr>
              <a:t>pleasant</a:t>
            </a:r>
            <a:r>
              <a:rPr lang="en-US" sz="2600" dirty="0">
                <a:solidFill>
                  <a:srgbClr val="7030A0"/>
                </a:solidFill>
              </a:rPr>
              <a:t>. </a:t>
            </a:r>
            <a:r>
              <a:rPr lang="en-US" sz="2600" dirty="0" smtClean="0">
                <a:solidFill>
                  <a:srgbClr val="7030A0"/>
                </a:solidFill>
              </a:rPr>
              <a:t>At </a:t>
            </a:r>
            <a:r>
              <a:rPr lang="en-US" sz="2600" dirty="0">
                <a:solidFill>
                  <a:srgbClr val="7030A0"/>
                </a:solidFill>
              </a:rPr>
              <a:t>the same time, </a:t>
            </a:r>
            <a:r>
              <a:rPr lang="en-US" sz="2600" dirty="0" smtClean="0">
                <a:solidFill>
                  <a:srgbClr val="7030A0"/>
                </a:solidFill>
              </a:rPr>
              <a:t>you </a:t>
            </a:r>
            <a:r>
              <a:rPr lang="en-US" sz="2600" dirty="0">
                <a:solidFill>
                  <a:srgbClr val="7030A0"/>
                </a:solidFill>
              </a:rPr>
              <a:t>should </a:t>
            </a:r>
            <a:r>
              <a:rPr lang="en-US" sz="2600" dirty="0" smtClean="0">
                <a:solidFill>
                  <a:srgbClr val="7030A0"/>
                </a:solidFill>
              </a:rPr>
              <a:t>avoid </a:t>
            </a:r>
            <a:r>
              <a:rPr lang="en-US" sz="2600" dirty="0">
                <a:solidFill>
                  <a:srgbClr val="7030A0"/>
                </a:solidFill>
              </a:rPr>
              <a:t>humming </a:t>
            </a:r>
            <a:r>
              <a:rPr lang="en-US" sz="2600" dirty="0">
                <a:solidFill>
                  <a:srgbClr val="7030A0"/>
                </a:solidFill>
              </a:rPr>
              <a:t> </a:t>
            </a:r>
            <a:r>
              <a:rPr lang="en-US" sz="2600" dirty="0" smtClean="0">
                <a:solidFill>
                  <a:srgbClr val="7030A0"/>
                </a:solidFill>
              </a:rPr>
              <a:t>&amp; </a:t>
            </a:r>
            <a:r>
              <a:rPr lang="en-US" sz="2600" dirty="0">
                <a:solidFill>
                  <a:srgbClr val="7030A0"/>
                </a:solidFill>
              </a:rPr>
              <a:t>use of </a:t>
            </a:r>
            <a:r>
              <a:rPr lang="en-US" sz="2600" dirty="0" smtClean="0">
                <a:solidFill>
                  <a:srgbClr val="7030A0"/>
                </a:solidFill>
              </a:rPr>
              <a:t>fillers : </a:t>
            </a:r>
            <a:r>
              <a:rPr lang="en-US" sz="2600" dirty="0">
                <a:solidFill>
                  <a:srgbClr val="7030A0"/>
                </a:solidFill>
              </a:rPr>
              <a:t>such as ‘Well</a:t>
            </a:r>
            <a:r>
              <a:rPr lang="en-US" sz="2600" dirty="0" smtClean="0">
                <a:solidFill>
                  <a:srgbClr val="7030A0"/>
                </a:solidFill>
              </a:rPr>
              <a:t>….’, </a:t>
            </a:r>
            <a:r>
              <a:rPr lang="en-US" sz="2600" dirty="0">
                <a:solidFill>
                  <a:srgbClr val="7030A0"/>
                </a:solidFill>
              </a:rPr>
              <a:t> ‘I mean’/‘What I mean is…’, ‘As a matters of fact…’, ‘That is (to say)…’, ‘To be honest…’, ‘Quite frankly’, ‘In other words…’ etc</a:t>
            </a:r>
            <a:r>
              <a:rPr lang="en-US" sz="2600" dirty="0" smtClean="0">
                <a:solidFill>
                  <a:srgbClr val="7030A0"/>
                </a:solidFill>
              </a:rPr>
              <a:t>. </a:t>
            </a:r>
            <a:r>
              <a:rPr lang="en-US" sz="2600" b="1" dirty="0">
                <a:solidFill>
                  <a:srgbClr val="00B050"/>
                </a:solidFill>
              </a:rPr>
              <a:t>Confidence </a:t>
            </a:r>
            <a:r>
              <a:rPr lang="en-US" sz="2600" dirty="0">
                <a:solidFill>
                  <a:srgbClr val="00B050"/>
                </a:solidFill>
              </a:rPr>
              <a:t>: </a:t>
            </a:r>
            <a:r>
              <a:rPr lang="en-US" sz="2600" dirty="0">
                <a:solidFill>
                  <a:srgbClr val="7030A0"/>
                </a:solidFill>
              </a:rPr>
              <a:t>is the key for success in</a:t>
            </a:r>
            <a:r>
              <a:rPr lang="en-US" sz="2600" b="1" dirty="0">
                <a:solidFill>
                  <a:srgbClr val="7030A0"/>
                </a:solidFill>
              </a:rPr>
              <a:t> i</a:t>
            </a:r>
            <a:r>
              <a:rPr lang="en-US" sz="2600" dirty="0">
                <a:solidFill>
                  <a:srgbClr val="7030A0"/>
                </a:solidFill>
              </a:rPr>
              <a:t>nterview. Whatever you speak, must speak with confidence. It helps face obstacles </a:t>
            </a:r>
            <a:r>
              <a:rPr lang="en-US" sz="2600" dirty="0" smtClean="0">
                <a:solidFill>
                  <a:srgbClr val="7030A0"/>
                </a:solidFill>
              </a:rPr>
              <a:t>in life </a:t>
            </a:r>
            <a:r>
              <a:rPr lang="en-US" sz="2600" dirty="0">
                <a:solidFill>
                  <a:srgbClr val="7030A0"/>
                </a:solidFill>
              </a:rPr>
              <a:t>too. </a:t>
            </a:r>
            <a:endParaRPr lang="en-US" sz="2600" dirty="0">
              <a:solidFill>
                <a:srgbClr val="7030A0"/>
              </a:solidFill>
            </a:endParaRPr>
          </a:p>
          <a:p>
            <a:pPr lvl="0" algn="just">
              <a:lnSpc>
                <a:spcPct val="150000"/>
              </a:lnSpc>
            </a:pPr>
            <a:endParaRPr lang="en-US" sz="2600" dirty="0" smtClean="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51766295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b="1" dirty="0" smtClean="0">
                <a:solidFill>
                  <a:srgbClr val="00B050"/>
                </a:solidFill>
              </a:rPr>
              <a:t>Manners </a:t>
            </a:r>
            <a:r>
              <a:rPr lang="en-US" sz="2600" dirty="0">
                <a:solidFill>
                  <a:srgbClr val="00B050"/>
                </a:solidFill>
              </a:rPr>
              <a:t>: </a:t>
            </a:r>
            <a:r>
              <a:rPr lang="en-US" sz="2600" dirty="0" smtClean="0">
                <a:solidFill>
                  <a:srgbClr val="7030A0"/>
                </a:solidFill>
              </a:rPr>
              <a:t>Your </a:t>
            </a:r>
            <a:r>
              <a:rPr lang="en-US" sz="2600" dirty="0">
                <a:solidFill>
                  <a:srgbClr val="7030A0"/>
                </a:solidFill>
              </a:rPr>
              <a:t>manners are revealed as soon as</a:t>
            </a:r>
            <a:r>
              <a:rPr lang="en-US" sz="2600" b="1" dirty="0">
                <a:solidFill>
                  <a:srgbClr val="7030A0"/>
                </a:solidFill>
              </a:rPr>
              <a:t> </a:t>
            </a:r>
            <a:r>
              <a:rPr lang="en-US" sz="2600" dirty="0">
                <a:solidFill>
                  <a:srgbClr val="7030A0"/>
                </a:solidFill>
              </a:rPr>
              <a:t>you seek permission to enter </a:t>
            </a:r>
            <a:r>
              <a:rPr lang="en-US" sz="2600" dirty="0" smtClean="0">
                <a:solidFill>
                  <a:srgbClr val="7030A0"/>
                </a:solidFill>
              </a:rPr>
              <a:t>interview </a:t>
            </a:r>
            <a:r>
              <a:rPr lang="en-US" sz="2600" dirty="0">
                <a:solidFill>
                  <a:srgbClr val="7030A0"/>
                </a:solidFill>
              </a:rPr>
              <a:t>room. Interviewers observe your manners during the interview. </a:t>
            </a:r>
            <a:r>
              <a:rPr lang="en-US" sz="2600" dirty="0" smtClean="0">
                <a:solidFill>
                  <a:srgbClr val="7030A0"/>
                </a:solidFill>
              </a:rPr>
              <a:t>They </a:t>
            </a:r>
            <a:r>
              <a:rPr lang="en-US" sz="2600" dirty="0">
                <a:solidFill>
                  <a:srgbClr val="7030A0"/>
                </a:solidFill>
              </a:rPr>
              <a:t>keenly observe whether you use expressions such as ‘Please’, ‘Thank you’ &amp; ‘I beg your pardon ’, ‘Kindly’ &amp; ‘</a:t>
            </a:r>
            <a:r>
              <a:rPr lang="en-US" sz="2600" dirty="0" smtClean="0">
                <a:solidFill>
                  <a:srgbClr val="7030A0"/>
                </a:solidFill>
              </a:rPr>
              <a:t>Excuse me</a:t>
            </a:r>
            <a:r>
              <a:rPr lang="en-US" sz="2600" dirty="0" smtClean="0">
                <a:solidFill>
                  <a:srgbClr val="7030A0"/>
                </a:solidFill>
              </a:rPr>
              <a:t>’. </a:t>
            </a:r>
            <a:r>
              <a:rPr lang="en-US" sz="2600" dirty="0" smtClean="0">
                <a:solidFill>
                  <a:srgbClr val="7030A0"/>
                </a:solidFill>
              </a:rPr>
              <a:t>You </a:t>
            </a:r>
            <a:r>
              <a:rPr lang="en-US" sz="2600" dirty="0">
                <a:solidFill>
                  <a:srgbClr val="7030A0"/>
                </a:solidFill>
              </a:rPr>
              <a:t>may use these expressions regularly. They cost </a:t>
            </a:r>
            <a:r>
              <a:rPr lang="en-US" sz="2600" dirty="0" smtClean="0">
                <a:solidFill>
                  <a:srgbClr val="7030A0"/>
                </a:solidFill>
              </a:rPr>
              <a:t>nothing </a:t>
            </a:r>
            <a:r>
              <a:rPr lang="en-US" sz="2600" dirty="0">
                <a:solidFill>
                  <a:srgbClr val="7030A0"/>
                </a:solidFill>
              </a:rPr>
              <a:t>but reflect </a:t>
            </a:r>
            <a:r>
              <a:rPr lang="en-US" sz="2600" dirty="0" smtClean="0">
                <a:solidFill>
                  <a:srgbClr val="7030A0"/>
                </a:solidFill>
              </a:rPr>
              <a:t>positivity </a:t>
            </a:r>
            <a:r>
              <a:rPr lang="en-US" sz="2600" dirty="0">
                <a:solidFill>
                  <a:srgbClr val="7030A0"/>
                </a:solidFill>
              </a:rPr>
              <a:t>&amp; </a:t>
            </a:r>
            <a:r>
              <a:rPr lang="en-US" sz="2600" dirty="0" smtClean="0">
                <a:solidFill>
                  <a:srgbClr val="7030A0"/>
                </a:solidFill>
              </a:rPr>
              <a:t>gives a </a:t>
            </a:r>
            <a:r>
              <a:rPr lang="en-US" sz="2600" dirty="0">
                <a:solidFill>
                  <a:srgbClr val="7030A0"/>
                </a:solidFill>
              </a:rPr>
              <a:t>lot of mileage</a:t>
            </a:r>
            <a:r>
              <a:rPr lang="en-US" sz="2600" dirty="0" smtClean="0">
                <a:solidFill>
                  <a:srgbClr val="7030A0"/>
                </a:solidFill>
              </a:rPr>
              <a:t>.</a:t>
            </a:r>
          </a:p>
          <a:p>
            <a:pPr algn="just">
              <a:lnSpc>
                <a:spcPct val="150000"/>
              </a:lnSpc>
            </a:pPr>
            <a:r>
              <a:rPr lang="en-US" sz="2600" b="1" dirty="0">
                <a:solidFill>
                  <a:schemeClr val="accent6">
                    <a:lumMod val="75000"/>
                  </a:schemeClr>
                </a:solidFill>
              </a:rPr>
              <a:t>Interviewers’ Questions : </a:t>
            </a:r>
            <a:r>
              <a:rPr lang="en-US" sz="2600" b="1" dirty="0">
                <a:solidFill>
                  <a:srgbClr val="C00000"/>
                </a:solidFill>
              </a:rPr>
              <a:t>Closed Questions </a:t>
            </a:r>
            <a:r>
              <a:rPr lang="en-US" sz="2600" dirty="0">
                <a:solidFill>
                  <a:srgbClr val="C00000"/>
                </a:solidFill>
              </a:rPr>
              <a:t>: </a:t>
            </a:r>
            <a:r>
              <a:rPr lang="en-US" sz="2600" dirty="0">
                <a:solidFill>
                  <a:schemeClr val="accent3">
                    <a:lumMod val="75000"/>
                  </a:schemeClr>
                </a:solidFill>
              </a:rPr>
              <a:t>are asked by interviewers to find specific information about you. You are expected to answer these questions with a ‘Yes’/‘No’/in a single sentence</a:t>
            </a:r>
            <a:r>
              <a:rPr lang="en-US" sz="2600" dirty="0" smtClean="0">
                <a:solidFill>
                  <a:schemeClr val="accent3">
                    <a:lumMod val="75000"/>
                  </a:schemeClr>
                </a:solidFill>
              </a:rPr>
              <a:t>. </a:t>
            </a:r>
            <a:r>
              <a:rPr lang="en-US" sz="2600" dirty="0">
                <a:solidFill>
                  <a:schemeClr val="accent3">
                    <a:lumMod val="75000"/>
                  </a:schemeClr>
                </a:solidFill>
              </a:rPr>
              <a:t>Generally, they are used to check facts/clarify details from your resume</a:t>
            </a:r>
            <a:r>
              <a:rPr lang="en-US" sz="2600" dirty="0" smtClean="0">
                <a:solidFill>
                  <a:schemeClr val="accent3">
                    <a:lumMod val="75000"/>
                  </a:schemeClr>
                </a:solidFill>
              </a:rPr>
              <a:t>. </a:t>
            </a:r>
            <a:r>
              <a:rPr lang="en-US" sz="2600" dirty="0">
                <a:solidFill>
                  <a:schemeClr val="accent3">
                    <a:lumMod val="75000"/>
                  </a:schemeClr>
                </a:solidFill>
              </a:rPr>
              <a:t>These questions normally start with </a:t>
            </a:r>
            <a:endParaRPr lang="en-US" sz="2600" dirty="0">
              <a:solidFill>
                <a:srgbClr val="7030A0"/>
              </a:solidFill>
            </a:endParaRPr>
          </a:p>
          <a:p>
            <a:pPr lvl="0" algn="just">
              <a:lnSpc>
                <a:spcPct val="150000"/>
              </a:lnSpc>
            </a:pPr>
            <a:endParaRPr lang="en-US" sz="26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42911031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25000" lnSpcReduction="20000"/>
          </a:bodyPr>
          <a:lstStyle/>
          <a:p>
            <a:pPr algn="r">
              <a:lnSpc>
                <a:spcPct val="150000"/>
              </a:lnSpc>
            </a:pPr>
            <a:r>
              <a:rPr lang="en-US" sz="2600" b="1" dirty="0" smtClean="0">
                <a:solidFill>
                  <a:srgbClr val="FF0000"/>
                </a:solidFill>
              </a:rPr>
              <a:t>				</a:t>
            </a:r>
            <a:r>
              <a:rPr lang="en-US" sz="10400" b="1" dirty="0" smtClean="0">
                <a:solidFill>
                  <a:srgbClr val="FF0000"/>
                </a:solidFill>
              </a:rPr>
              <a:t>Module I (A) Interview Skills</a:t>
            </a:r>
          </a:p>
          <a:p>
            <a:pPr algn="r">
              <a:lnSpc>
                <a:spcPct val="150000"/>
              </a:lnSpc>
            </a:pPr>
            <a:r>
              <a:rPr lang="en-US" sz="10400" b="1" dirty="0" smtClean="0">
                <a:solidFill>
                  <a:srgbClr val="C00000"/>
                </a:solidFill>
              </a:rPr>
              <a:t>				How to Face an Interview</a:t>
            </a:r>
            <a:endParaRPr lang="en-US" sz="10400" dirty="0" smtClean="0">
              <a:solidFill>
                <a:srgbClr val="C00000"/>
              </a:solidFill>
            </a:endParaRPr>
          </a:p>
          <a:p>
            <a:pPr lvl="8" algn="just">
              <a:lnSpc>
                <a:spcPct val="150000"/>
              </a:lnSpc>
            </a:pPr>
            <a:r>
              <a:rPr lang="en-US" sz="7400" dirty="0" smtClean="0">
                <a:solidFill>
                  <a:srgbClr val="7030A0"/>
                </a:solidFill>
              </a:rPr>
              <a:t>	</a:t>
            </a:r>
            <a:r>
              <a:rPr lang="en-US" sz="9600" dirty="0" smtClean="0">
                <a:solidFill>
                  <a:srgbClr val="7030A0"/>
                </a:solidFill>
              </a:rPr>
              <a:t>In </a:t>
            </a:r>
            <a:r>
              <a:rPr lang="en-US" sz="9600" dirty="0">
                <a:solidFill>
                  <a:srgbClr val="7030A0"/>
                </a:solidFill>
              </a:rPr>
              <a:t>B.A. Part II, you studied </a:t>
            </a:r>
            <a:endParaRPr lang="en-US" sz="9600" dirty="0" smtClean="0">
              <a:solidFill>
                <a:srgbClr val="7030A0"/>
              </a:solidFill>
            </a:endParaRPr>
          </a:p>
          <a:p>
            <a:pPr lvl="8" algn="l">
              <a:lnSpc>
                <a:spcPct val="150000"/>
              </a:lnSpc>
            </a:pPr>
            <a:r>
              <a:rPr lang="en-US" sz="9600" dirty="0" smtClean="0">
                <a:solidFill>
                  <a:srgbClr val="7030A0"/>
                </a:solidFill>
              </a:rPr>
              <a:t>	‘</a:t>
            </a:r>
            <a:r>
              <a:rPr lang="en-US" sz="9600" dirty="0">
                <a:solidFill>
                  <a:srgbClr val="7030A0"/>
                </a:solidFill>
              </a:rPr>
              <a:t>Interviewing </a:t>
            </a:r>
            <a:r>
              <a:rPr lang="en-US" sz="9600" dirty="0" smtClean="0">
                <a:solidFill>
                  <a:srgbClr val="7030A0"/>
                </a:solidFill>
              </a:rPr>
              <a:t>Famous</a:t>
            </a:r>
          </a:p>
          <a:p>
            <a:pPr algn="l">
              <a:lnSpc>
                <a:spcPct val="150000"/>
              </a:lnSpc>
            </a:pPr>
            <a:r>
              <a:rPr lang="en-US" sz="9600" dirty="0" smtClean="0">
                <a:solidFill>
                  <a:srgbClr val="7030A0"/>
                </a:solidFill>
              </a:rPr>
              <a:t>					Personalities’. </a:t>
            </a:r>
            <a:r>
              <a:rPr lang="en-US" sz="9600" dirty="0">
                <a:solidFill>
                  <a:srgbClr val="7030A0"/>
                </a:solidFill>
              </a:rPr>
              <a:t>You </a:t>
            </a:r>
            <a:r>
              <a:rPr lang="en-US" sz="9600" dirty="0" smtClean="0">
                <a:solidFill>
                  <a:srgbClr val="7030A0"/>
                </a:solidFill>
              </a:rPr>
              <a:t>have seen </a:t>
            </a:r>
            <a:r>
              <a:rPr lang="en-US" sz="9600" dirty="0">
                <a:solidFill>
                  <a:srgbClr val="7030A0"/>
                </a:solidFill>
              </a:rPr>
              <a:t>&amp; </a:t>
            </a:r>
            <a:r>
              <a:rPr lang="en-US" sz="9600" dirty="0" smtClean="0">
                <a:solidFill>
                  <a:srgbClr val="7030A0"/>
                </a:solidFill>
              </a:rPr>
              <a:t>					heard </a:t>
            </a:r>
            <a:r>
              <a:rPr lang="en-US" sz="9600" dirty="0">
                <a:solidFill>
                  <a:srgbClr val="7030A0"/>
                </a:solidFill>
              </a:rPr>
              <a:t>interviews of eminent </a:t>
            </a:r>
            <a:r>
              <a:rPr lang="en-US" sz="9600" dirty="0" smtClean="0">
                <a:solidFill>
                  <a:srgbClr val="7030A0"/>
                </a:solidFill>
              </a:rPr>
              <a:t>						people </a:t>
            </a:r>
            <a:r>
              <a:rPr lang="en-US" sz="9600" dirty="0">
                <a:solidFill>
                  <a:srgbClr val="7030A0"/>
                </a:solidFill>
              </a:rPr>
              <a:t>leaders, politicians, </a:t>
            </a:r>
            <a:r>
              <a:rPr lang="en-US" sz="9600" dirty="0" smtClean="0">
                <a:solidFill>
                  <a:srgbClr val="7030A0"/>
                </a:solidFill>
              </a:rPr>
              <a:t>      film-stars</a:t>
            </a:r>
            <a:r>
              <a:rPr lang="en-US" sz="9600" dirty="0">
                <a:solidFill>
                  <a:srgbClr val="7030A0"/>
                </a:solidFill>
              </a:rPr>
              <a:t>, sports persons, writers &amp; industrialists on television, radio &amp; on YouTube</a:t>
            </a:r>
            <a:r>
              <a:rPr lang="en-US" sz="9600" dirty="0" smtClean="0">
                <a:solidFill>
                  <a:srgbClr val="7030A0"/>
                </a:solidFill>
              </a:rPr>
              <a:t>.</a:t>
            </a:r>
          </a:p>
          <a:p>
            <a:pPr algn="just">
              <a:lnSpc>
                <a:spcPct val="150000"/>
              </a:lnSpc>
            </a:pPr>
            <a:r>
              <a:rPr lang="en-US" sz="9600" dirty="0">
                <a:solidFill>
                  <a:srgbClr val="7030A0"/>
                </a:solidFill>
              </a:rPr>
              <a:t>In this unit, we are going to learn skills of how to give job interviews. </a:t>
            </a:r>
            <a:endParaRPr lang="en-US" sz="9600" dirty="0" smtClean="0">
              <a:solidFill>
                <a:srgbClr val="7030A0"/>
              </a:solidFill>
            </a:endParaRPr>
          </a:p>
          <a:p>
            <a:pPr algn="just">
              <a:lnSpc>
                <a:spcPct val="150000"/>
              </a:lnSpc>
            </a:pPr>
            <a:r>
              <a:rPr lang="en-US" sz="9600" dirty="0">
                <a:solidFill>
                  <a:srgbClr val="7030A0"/>
                </a:solidFill>
              </a:rPr>
              <a:t>Interview skills are indispensable for job seekers. A job interview is an interview in which a conversation occurs between an employer &amp; a job applicant. </a:t>
            </a:r>
          </a:p>
          <a:p>
            <a:pPr algn="l">
              <a:lnSpc>
                <a:spcPct val="150000"/>
              </a:lnSpc>
            </a:pPr>
            <a:endParaRPr lang="en-US" sz="7400" dirty="0">
              <a:solidFill>
                <a:srgbClr val="7030A0"/>
              </a:solidFill>
            </a:endParaRPr>
          </a:p>
          <a:p>
            <a:pPr algn="l">
              <a:lnSpc>
                <a:spcPct val="150000"/>
              </a:lnSpc>
            </a:pPr>
            <a:endParaRPr lang="en-US" sz="7400" dirty="0" smtClean="0">
              <a:solidFill>
                <a:srgbClr val="7030A0"/>
              </a:solidFill>
            </a:endParaRPr>
          </a:p>
          <a:p>
            <a:pPr algn="l">
              <a:lnSpc>
                <a:spcPct val="150000"/>
              </a:lnSpc>
            </a:pPr>
            <a:endParaRPr lang="en-US" sz="7400" dirty="0">
              <a:solidFill>
                <a:srgbClr val="7030A0"/>
              </a:solidFill>
            </a:endParaRPr>
          </a:p>
          <a:p>
            <a:pPr lvl="8" algn="l">
              <a:lnSpc>
                <a:spcPct val="150000"/>
              </a:lnSpc>
            </a:pPr>
            <a:endParaRPr lang="en-US" sz="7400" dirty="0" smtClean="0">
              <a:solidFill>
                <a:srgbClr val="7030A0"/>
              </a:solidFill>
            </a:endParaRPr>
          </a:p>
          <a:p>
            <a:pPr algn="just">
              <a:lnSpc>
                <a:spcPct val="150000"/>
              </a:lnSpc>
            </a:pPr>
            <a:r>
              <a:rPr lang="en-US" sz="7400" dirty="0" smtClean="0">
                <a:solidFill>
                  <a:srgbClr val="7030A0"/>
                </a:solidFill>
              </a:rPr>
              <a:t>					</a:t>
            </a:r>
            <a:endParaRPr lang="en-US" sz="7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pic>
        <p:nvPicPr>
          <p:cNvPr id="1026" name="Picture 2" descr="C:\Users\ADMIN\Desktop\crop635w_iStock-11777653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 y="76200"/>
            <a:ext cx="4367213" cy="3352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lvl="0" algn="just">
              <a:lnSpc>
                <a:spcPct val="150000"/>
              </a:lnSpc>
            </a:pPr>
            <a:r>
              <a:rPr lang="en-US" sz="2600" i="1" dirty="0" smtClean="0">
                <a:solidFill>
                  <a:schemeClr val="accent3">
                    <a:lumMod val="75000"/>
                  </a:schemeClr>
                </a:solidFill>
              </a:rPr>
              <a:t>Do</a:t>
            </a:r>
            <a:r>
              <a:rPr lang="en-US" sz="2600" i="1" dirty="0">
                <a:solidFill>
                  <a:schemeClr val="accent3">
                    <a:lumMod val="75000"/>
                  </a:schemeClr>
                </a:solidFill>
              </a:rPr>
              <a:t>, Have, Will verbs</a:t>
            </a:r>
            <a:r>
              <a:rPr lang="en-US" sz="2600" dirty="0">
                <a:solidFill>
                  <a:schemeClr val="accent3">
                    <a:lumMod val="75000"/>
                  </a:schemeClr>
                </a:solidFill>
              </a:rPr>
              <a:t> - ‘Do you have to serve a notice period?’; ‘Have you got a certificate?’/‘Will you be leaving town in the next fortnight?’ These &amp; such other questions can be answered with ‘Yes’/‘No</a:t>
            </a:r>
            <a:r>
              <a:rPr lang="en-US" sz="2600" dirty="0" smtClean="0">
                <a:solidFill>
                  <a:schemeClr val="accent3">
                    <a:lumMod val="75000"/>
                  </a:schemeClr>
                </a:solidFill>
              </a:rPr>
              <a:t>’. </a:t>
            </a:r>
            <a:r>
              <a:rPr lang="en-US" sz="2600" b="1" dirty="0">
                <a:solidFill>
                  <a:srgbClr val="C00000"/>
                </a:solidFill>
              </a:rPr>
              <a:t>Open Questions </a:t>
            </a:r>
            <a:r>
              <a:rPr lang="en-US" sz="2600" dirty="0"/>
              <a:t>: </a:t>
            </a:r>
            <a:r>
              <a:rPr lang="en-US" sz="2600" dirty="0" smtClean="0">
                <a:solidFill>
                  <a:schemeClr val="accent3">
                    <a:lumMod val="75000"/>
                  </a:schemeClr>
                </a:solidFill>
              </a:rPr>
              <a:t>asked </a:t>
            </a:r>
            <a:r>
              <a:rPr lang="en-US" sz="2600" dirty="0">
                <a:solidFill>
                  <a:schemeClr val="accent3">
                    <a:lumMod val="75000"/>
                  </a:schemeClr>
                </a:solidFill>
              </a:rPr>
              <a:t>to get</a:t>
            </a:r>
            <a:r>
              <a:rPr lang="en-US" sz="2600" b="1" dirty="0">
                <a:solidFill>
                  <a:schemeClr val="accent3">
                    <a:lumMod val="75000"/>
                  </a:schemeClr>
                </a:solidFill>
              </a:rPr>
              <a:t> </a:t>
            </a:r>
            <a:r>
              <a:rPr lang="en-US" sz="2600" dirty="0">
                <a:solidFill>
                  <a:schemeClr val="accent3">
                    <a:lumMod val="75000"/>
                  </a:schemeClr>
                </a:solidFill>
              </a:rPr>
              <a:t>maximum information from you to validate your knowledge of </a:t>
            </a:r>
            <a:r>
              <a:rPr lang="en-US" sz="2600" dirty="0" smtClean="0">
                <a:solidFill>
                  <a:schemeClr val="accent3">
                    <a:lumMod val="75000"/>
                  </a:schemeClr>
                </a:solidFill>
              </a:rPr>
              <a:t>subject</a:t>
            </a:r>
            <a:r>
              <a:rPr lang="en-US" sz="2600" dirty="0">
                <a:solidFill>
                  <a:schemeClr val="accent3">
                    <a:lumMod val="75000"/>
                  </a:schemeClr>
                </a:solidFill>
              </a:rPr>
              <a:t>. </a:t>
            </a:r>
            <a:r>
              <a:rPr lang="en-US" sz="2600" dirty="0" smtClean="0">
                <a:solidFill>
                  <a:schemeClr val="accent3">
                    <a:lumMod val="75000"/>
                  </a:schemeClr>
                </a:solidFill>
              </a:rPr>
              <a:t>They start with Wh-words </a:t>
            </a:r>
            <a:r>
              <a:rPr lang="en-US" sz="2600" dirty="0">
                <a:solidFill>
                  <a:schemeClr val="accent3">
                    <a:lumMod val="75000"/>
                  </a:schemeClr>
                </a:solidFill>
              </a:rPr>
              <a:t>such as-</a:t>
            </a:r>
            <a:r>
              <a:rPr lang="en-US" sz="2600" i="1" dirty="0">
                <a:solidFill>
                  <a:schemeClr val="accent3">
                    <a:lumMod val="75000"/>
                  </a:schemeClr>
                </a:solidFill>
              </a:rPr>
              <a:t> What, Where, Which, When, Why </a:t>
            </a:r>
            <a:r>
              <a:rPr lang="en-US" sz="2600" dirty="0">
                <a:solidFill>
                  <a:schemeClr val="accent3">
                    <a:lumMod val="75000"/>
                  </a:schemeClr>
                </a:solidFill>
              </a:rPr>
              <a:t>&amp; </a:t>
            </a:r>
            <a:r>
              <a:rPr lang="en-US" sz="2600" i="1" dirty="0">
                <a:solidFill>
                  <a:schemeClr val="accent3">
                    <a:lumMod val="75000"/>
                  </a:schemeClr>
                </a:solidFill>
              </a:rPr>
              <a:t>How</a:t>
            </a:r>
            <a:r>
              <a:rPr lang="en-US" sz="2600" dirty="0">
                <a:solidFill>
                  <a:schemeClr val="accent3">
                    <a:lumMod val="75000"/>
                  </a:schemeClr>
                </a:solidFill>
              </a:rPr>
              <a:t>. Such questions are not answered with ‘Yes’/‘No’. For ex- ‘Why do you wish to leave your present job?’, ‘Why did you decide to go for M.B.A after your B.E.?’, ‘When do you plan to join if you are selected?’ &amp; ‘How do you plan to reach office from </a:t>
            </a:r>
            <a:r>
              <a:rPr lang="en-US" sz="2600" dirty="0" smtClean="0">
                <a:solidFill>
                  <a:schemeClr val="accent3">
                    <a:lumMod val="75000"/>
                  </a:schemeClr>
                </a:solidFill>
              </a:rPr>
              <a:t>your </a:t>
            </a:r>
            <a:r>
              <a:rPr lang="en-US" sz="2600" dirty="0">
                <a:solidFill>
                  <a:schemeClr val="accent3">
                    <a:lumMod val="75000"/>
                  </a:schemeClr>
                </a:solidFill>
              </a:rPr>
              <a:t>stay?’. Such questions require detailed answers. </a:t>
            </a:r>
            <a:endParaRPr lang="en-US" sz="2600" dirty="0">
              <a:solidFill>
                <a:schemeClr val="accent3">
                  <a:lumMod val="75000"/>
                </a:schemeClr>
              </a:solidFill>
            </a:endParaRPr>
          </a:p>
          <a:p>
            <a:pPr marL="342900" indent="-342900" algn="just">
              <a:lnSpc>
                <a:spcPct val="170000"/>
              </a:lnSpc>
              <a:buFont typeface="Wingdings" pitchFamily="2" charset="2"/>
              <a:buChar char="v"/>
            </a:pP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43710063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b="1" dirty="0" smtClean="0">
                <a:solidFill>
                  <a:srgbClr val="C00000"/>
                </a:solidFill>
              </a:rPr>
              <a:t>Hypothetical </a:t>
            </a:r>
            <a:r>
              <a:rPr lang="en-US" sz="2600" b="1" dirty="0">
                <a:solidFill>
                  <a:srgbClr val="C00000"/>
                </a:solidFill>
              </a:rPr>
              <a:t>Questions </a:t>
            </a:r>
            <a:r>
              <a:rPr lang="en-US" sz="2600" dirty="0">
                <a:solidFill>
                  <a:srgbClr val="C00000"/>
                </a:solidFill>
              </a:rPr>
              <a:t>: </a:t>
            </a:r>
            <a:r>
              <a:rPr lang="en-US" sz="2600" dirty="0" smtClean="0">
                <a:solidFill>
                  <a:schemeClr val="accent3">
                    <a:lumMod val="75000"/>
                  </a:schemeClr>
                </a:solidFill>
              </a:rPr>
              <a:t>asked</a:t>
            </a:r>
            <a:r>
              <a:rPr lang="en-US" sz="2600" b="1" dirty="0" smtClean="0">
                <a:solidFill>
                  <a:schemeClr val="accent3">
                    <a:lumMod val="75000"/>
                  </a:schemeClr>
                </a:solidFill>
              </a:rPr>
              <a:t> </a:t>
            </a:r>
            <a:r>
              <a:rPr lang="en-US" sz="2600" dirty="0">
                <a:solidFill>
                  <a:schemeClr val="accent3">
                    <a:lumMod val="75000"/>
                  </a:schemeClr>
                </a:solidFill>
              </a:rPr>
              <a:t>to evaluate </a:t>
            </a:r>
            <a:r>
              <a:rPr lang="en-US" sz="2600" dirty="0" smtClean="0">
                <a:solidFill>
                  <a:schemeClr val="accent3">
                    <a:lumMod val="75000"/>
                  </a:schemeClr>
                </a:solidFill>
              </a:rPr>
              <a:t>analytical </a:t>
            </a:r>
            <a:r>
              <a:rPr lang="en-US" sz="2600" dirty="0">
                <a:solidFill>
                  <a:schemeClr val="accent3">
                    <a:lumMod val="75000"/>
                  </a:schemeClr>
                </a:solidFill>
              </a:rPr>
              <a:t>&amp; critical ability. These questions start with conditional words like </a:t>
            </a:r>
            <a:r>
              <a:rPr lang="en-US" sz="2600" i="1" dirty="0">
                <a:solidFill>
                  <a:schemeClr val="accent3">
                    <a:lumMod val="75000"/>
                  </a:schemeClr>
                </a:solidFill>
              </a:rPr>
              <a:t>If, Suppose</a:t>
            </a:r>
            <a:r>
              <a:rPr lang="en-US" sz="2600" dirty="0">
                <a:solidFill>
                  <a:schemeClr val="accent3">
                    <a:lumMod val="75000"/>
                  </a:schemeClr>
                </a:solidFill>
              </a:rPr>
              <a:t> or </a:t>
            </a:r>
            <a:r>
              <a:rPr lang="en-US" sz="2600" i="1" dirty="0">
                <a:solidFill>
                  <a:schemeClr val="accent3">
                    <a:lumMod val="75000"/>
                  </a:schemeClr>
                </a:solidFill>
              </a:rPr>
              <a:t>Imagine</a:t>
            </a:r>
            <a:r>
              <a:rPr lang="en-US" sz="2600" dirty="0" smtClean="0">
                <a:solidFill>
                  <a:schemeClr val="accent3">
                    <a:lumMod val="75000"/>
                  </a:schemeClr>
                </a:solidFill>
              </a:rPr>
              <a:t>. </a:t>
            </a:r>
            <a:r>
              <a:rPr lang="en-US" sz="2600" dirty="0">
                <a:solidFill>
                  <a:schemeClr val="accent3">
                    <a:lumMod val="75000"/>
                  </a:schemeClr>
                </a:solidFill>
              </a:rPr>
              <a:t>Some examples are : ‘If you are selected, what would you do on your first day?’, ‘Suppose you had to put together a project team, how would you go about it?’, ‘Imagine that your equipment broke down, what emergency strategies would you employ</a:t>
            </a:r>
            <a:r>
              <a:rPr lang="en-US" sz="2600" dirty="0" smtClean="0">
                <a:solidFill>
                  <a:schemeClr val="accent3">
                    <a:lumMod val="75000"/>
                  </a:schemeClr>
                </a:solidFill>
              </a:rPr>
              <a:t>?’ Such </a:t>
            </a:r>
            <a:r>
              <a:rPr lang="en-US" sz="2600" dirty="0">
                <a:solidFill>
                  <a:schemeClr val="accent3">
                    <a:lumMod val="75000"/>
                  </a:schemeClr>
                </a:solidFill>
              </a:rPr>
              <a:t>questions are asked in the interview to evaluate your analytical ability, logic &amp; experience. </a:t>
            </a:r>
            <a:endParaRPr lang="en-US" sz="2600" dirty="0" smtClean="0">
              <a:solidFill>
                <a:schemeClr val="accent3">
                  <a:lumMod val="75000"/>
                </a:schemeClr>
              </a:solidFill>
            </a:endParaRPr>
          </a:p>
          <a:p>
            <a:pPr algn="just">
              <a:lnSpc>
                <a:spcPct val="150000"/>
              </a:lnSpc>
            </a:pPr>
            <a:r>
              <a:rPr lang="en-US" sz="2600" b="1" dirty="0">
                <a:solidFill>
                  <a:schemeClr val="accent6">
                    <a:lumMod val="75000"/>
                  </a:schemeClr>
                </a:solidFill>
              </a:rPr>
              <a:t>VI. Answering Important Interview Questions - </a:t>
            </a:r>
            <a:r>
              <a:rPr lang="en-US" sz="2600" b="1" dirty="0">
                <a:solidFill>
                  <a:schemeClr val="accent3">
                    <a:lumMod val="75000"/>
                  </a:schemeClr>
                </a:solidFill>
              </a:rPr>
              <a:t>Tell me something about yourself/ Introduce yourself. </a:t>
            </a:r>
            <a:r>
              <a:rPr lang="en-US" sz="2600" dirty="0">
                <a:solidFill>
                  <a:srgbClr val="00B0F0"/>
                </a:solidFill>
              </a:rPr>
              <a:t>At the beginning of the interview, this question is asked by the interviewers.</a:t>
            </a:r>
            <a:endParaRPr lang="en-US" sz="2600" dirty="0">
              <a:solidFill>
                <a:schemeClr val="accent3">
                  <a:lumMod val="75000"/>
                </a:schemeClr>
              </a:solidFill>
            </a:endParaRPr>
          </a:p>
          <a:p>
            <a:pPr algn="just">
              <a:lnSpc>
                <a:spcPct val="150000"/>
              </a:lnSpc>
            </a:pPr>
            <a:endParaRPr lang="en-US" sz="2600" dirty="0">
              <a:solidFill>
                <a:schemeClr val="accent3">
                  <a:lumMod val="75000"/>
                </a:schemeClr>
              </a:solidFill>
            </a:endParaRPr>
          </a:p>
        </p:txBody>
      </p:sp>
    </p:spTree>
    <p:extLst>
      <p:ext uri="{BB962C8B-B14F-4D97-AF65-F5344CB8AC3E}">
        <p14:creationId xmlns:p14="http://schemas.microsoft.com/office/powerpoint/2010/main" val="23221884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dirty="0" smtClean="0">
                <a:solidFill>
                  <a:srgbClr val="00B0F0"/>
                </a:solidFill>
              </a:rPr>
              <a:t>Most candidates </a:t>
            </a:r>
            <a:r>
              <a:rPr lang="en-US" sz="2600" dirty="0">
                <a:solidFill>
                  <a:srgbClr val="00B0F0"/>
                </a:solidFill>
              </a:rPr>
              <a:t>fail to impress </a:t>
            </a:r>
            <a:r>
              <a:rPr lang="en-US" sz="2600" dirty="0" smtClean="0">
                <a:solidFill>
                  <a:srgbClr val="00B0F0"/>
                </a:solidFill>
              </a:rPr>
              <a:t>interviewers </a:t>
            </a:r>
            <a:r>
              <a:rPr lang="en-US" sz="2600" dirty="0">
                <a:solidFill>
                  <a:srgbClr val="00B0F0"/>
                </a:solidFill>
              </a:rPr>
              <a:t>with their answers to this simple question</a:t>
            </a:r>
            <a:r>
              <a:rPr lang="en-US" sz="2600" dirty="0" smtClean="0">
                <a:solidFill>
                  <a:srgbClr val="00B0F0"/>
                </a:solidFill>
              </a:rPr>
              <a:t>. </a:t>
            </a:r>
            <a:r>
              <a:rPr lang="en-US" sz="2600" dirty="0">
                <a:solidFill>
                  <a:srgbClr val="00B0F0"/>
                </a:solidFill>
              </a:rPr>
              <a:t>They start rattling about their family </a:t>
            </a:r>
            <a:r>
              <a:rPr lang="en-US" sz="2600" dirty="0" smtClean="0">
                <a:solidFill>
                  <a:srgbClr val="00B0F0"/>
                </a:solidFill>
              </a:rPr>
              <a:t>&amp; </a:t>
            </a:r>
            <a:r>
              <a:rPr lang="en-US" sz="2600" dirty="0">
                <a:solidFill>
                  <a:srgbClr val="00B0F0"/>
                </a:solidFill>
              </a:rPr>
              <a:t>personal lives in which the interviewers have no interest. So speak only about </a:t>
            </a:r>
            <a:r>
              <a:rPr lang="en-US" sz="2600" dirty="0" smtClean="0">
                <a:solidFill>
                  <a:srgbClr val="00B0F0"/>
                </a:solidFill>
              </a:rPr>
              <a:t>things </a:t>
            </a:r>
            <a:r>
              <a:rPr lang="en-US" sz="2600" dirty="0">
                <a:solidFill>
                  <a:srgbClr val="00B0F0"/>
                </a:solidFill>
              </a:rPr>
              <a:t>that you want </a:t>
            </a:r>
            <a:r>
              <a:rPr lang="en-US" sz="2600" dirty="0" smtClean="0">
                <a:solidFill>
                  <a:srgbClr val="00B0F0"/>
                </a:solidFill>
              </a:rPr>
              <a:t>interviewer </a:t>
            </a:r>
            <a:r>
              <a:rPr lang="en-US" sz="2600" dirty="0">
                <a:solidFill>
                  <a:srgbClr val="00B0F0"/>
                </a:solidFill>
              </a:rPr>
              <a:t>should know, that is, job-related facts. Elaborate on your skills &amp; how your skills can contribute to the organization. </a:t>
            </a:r>
            <a:r>
              <a:rPr lang="en-US" sz="2600" b="1" dirty="0" smtClean="0">
                <a:solidFill>
                  <a:schemeClr val="accent3">
                    <a:lumMod val="75000"/>
                  </a:schemeClr>
                </a:solidFill>
              </a:rPr>
              <a:t>What </a:t>
            </a:r>
            <a:r>
              <a:rPr lang="en-US" sz="2600" b="1" dirty="0">
                <a:solidFill>
                  <a:schemeClr val="accent3">
                    <a:lumMod val="75000"/>
                  </a:schemeClr>
                </a:solidFill>
              </a:rPr>
              <a:t>are your greatest strengths ? </a:t>
            </a:r>
            <a:r>
              <a:rPr lang="en-US" sz="2600" dirty="0">
                <a:solidFill>
                  <a:srgbClr val="00B0F0"/>
                </a:solidFill>
              </a:rPr>
              <a:t>In </a:t>
            </a:r>
            <a:r>
              <a:rPr lang="en-US" sz="2600" dirty="0" smtClean="0">
                <a:solidFill>
                  <a:srgbClr val="00B0F0"/>
                </a:solidFill>
              </a:rPr>
              <a:t>interview</a:t>
            </a:r>
            <a:r>
              <a:rPr lang="en-US" sz="2600" dirty="0">
                <a:solidFill>
                  <a:srgbClr val="00B0F0"/>
                </a:solidFill>
              </a:rPr>
              <a:t>, employers deliberately ask this question so that you can present your best side &amp; achievements to them. Accordingly, answer sincerely by enumerating your strong points</a:t>
            </a:r>
            <a:r>
              <a:rPr lang="en-US" sz="2600" dirty="0" smtClean="0">
                <a:solidFill>
                  <a:srgbClr val="00B0F0"/>
                </a:solidFill>
              </a:rPr>
              <a:t>. </a:t>
            </a:r>
            <a:r>
              <a:rPr lang="en-US" sz="2300" dirty="0">
                <a:solidFill>
                  <a:srgbClr val="00B0F0"/>
                </a:solidFill>
              </a:rPr>
              <a:t>Ex- ‘I am good at working with people’, ‘I am willing to take risks’, ‘I am good at solving problems’ &amp; ‘One of my greatest strengths is persistence’. </a:t>
            </a:r>
            <a:endParaRPr lang="en-US" sz="2300" b="1" dirty="0">
              <a:solidFill>
                <a:schemeClr val="tx2"/>
              </a:solidFill>
            </a:endParaRPr>
          </a:p>
        </p:txBody>
      </p:sp>
    </p:spTree>
    <p:extLst>
      <p:ext uri="{BB962C8B-B14F-4D97-AF65-F5344CB8AC3E}">
        <p14:creationId xmlns:p14="http://schemas.microsoft.com/office/powerpoint/2010/main" val="74627957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3" name="Subtitle 2"/>
          <p:cNvSpPr>
            <a:spLocks noGrp="1"/>
          </p:cNvSpPr>
          <p:nvPr>
            <p:ph type="subTitle" idx="1"/>
          </p:nvPr>
        </p:nvSpPr>
        <p:spPr>
          <a:xfrm>
            <a:off x="76200" y="76200"/>
            <a:ext cx="8991600" cy="6705600"/>
          </a:xfrm>
        </p:spPr>
        <p:txBody>
          <a:bodyPr>
            <a:noAutofit/>
          </a:bodyPr>
          <a:lstStyle/>
          <a:p>
            <a:pPr lvl="0" algn="just">
              <a:lnSpc>
                <a:spcPct val="150000"/>
              </a:lnSpc>
            </a:pPr>
            <a:r>
              <a:rPr lang="en-US" sz="2600" b="1" dirty="0" smtClean="0">
                <a:solidFill>
                  <a:schemeClr val="accent3">
                    <a:lumMod val="75000"/>
                  </a:schemeClr>
                </a:solidFill>
              </a:rPr>
              <a:t>Why </a:t>
            </a:r>
            <a:r>
              <a:rPr lang="en-US" sz="2600" b="1" dirty="0">
                <a:solidFill>
                  <a:schemeClr val="accent3">
                    <a:lumMod val="75000"/>
                  </a:schemeClr>
                </a:solidFill>
              </a:rPr>
              <a:t>should we employ/hire you ? </a:t>
            </a:r>
            <a:r>
              <a:rPr lang="en-US" sz="2600" dirty="0">
                <a:solidFill>
                  <a:srgbClr val="00B0F0"/>
                </a:solidFill>
              </a:rPr>
              <a:t>To this question, you should emphasize your academic strengths &amp; devotion for company. </a:t>
            </a:r>
            <a:r>
              <a:rPr lang="en-US" sz="2600" dirty="0" smtClean="0">
                <a:solidFill>
                  <a:srgbClr val="00B0F0"/>
                </a:solidFill>
              </a:rPr>
              <a:t>Illustrate </a:t>
            </a:r>
            <a:r>
              <a:rPr lang="en-US" sz="2600" dirty="0">
                <a:solidFill>
                  <a:srgbClr val="00B0F0"/>
                </a:solidFill>
              </a:rPr>
              <a:t>your specific skills which would fulfill the employer’s needs &amp; give examples of how you can learn quickly &amp; become productive</a:t>
            </a:r>
            <a:r>
              <a:rPr lang="en-US" sz="2600" dirty="0" smtClean="0">
                <a:solidFill>
                  <a:srgbClr val="00B0F0"/>
                </a:solidFill>
              </a:rPr>
              <a:t>. </a:t>
            </a:r>
            <a:r>
              <a:rPr lang="en-US" sz="2600" dirty="0">
                <a:solidFill>
                  <a:srgbClr val="00B0F0"/>
                </a:solidFill>
              </a:rPr>
              <a:t>Give assurance that if you are appointed, you will devote to the work whole-heartedly. Explain how your experience, skills &amp; attributes make you the best person for job. </a:t>
            </a:r>
            <a:r>
              <a:rPr lang="en-US" sz="2600" b="1" dirty="0">
                <a:solidFill>
                  <a:schemeClr val="accent3">
                    <a:lumMod val="75000"/>
                  </a:schemeClr>
                </a:solidFill>
              </a:rPr>
              <a:t>What do you know about our organization ? </a:t>
            </a:r>
            <a:r>
              <a:rPr lang="en-US" sz="2600" dirty="0">
                <a:solidFill>
                  <a:srgbClr val="00B0F0"/>
                </a:solidFill>
              </a:rPr>
              <a:t>This question will be asked by the interviewers to know how much research you have done about the organization. It is better for you to collect thorough information about the organization from website. </a:t>
            </a:r>
            <a:endParaRPr lang="en-US" sz="2600" dirty="0">
              <a:solidFill>
                <a:srgbClr val="00B0F0"/>
              </a:solidFill>
            </a:endParaRPr>
          </a:p>
        </p:txBody>
      </p:sp>
    </p:spTree>
    <p:extLst>
      <p:ext uri="{BB962C8B-B14F-4D97-AF65-F5344CB8AC3E}">
        <p14:creationId xmlns:p14="http://schemas.microsoft.com/office/powerpoint/2010/main" val="316753081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3" name="Subtitle 2"/>
          <p:cNvSpPr>
            <a:spLocks noGrp="1"/>
          </p:cNvSpPr>
          <p:nvPr>
            <p:ph type="subTitle" idx="1"/>
          </p:nvPr>
        </p:nvSpPr>
        <p:spPr>
          <a:xfrm>
            <a:off x="76200" y="76200"/>
            <a:ext cx="8991600" cy="6705600"/>
          </a:xfrm>
        </p:spPr>
        <p:txBody>
          <a:bodyPr>
            <a:normAutofit fontScale="25000" lnSpcReduction="20000"/>
          </a:bodyPr>
          <a:lstStyle/>
          <a:p>
            <a:pPr algn="just">
              <a:lnSpc>
                <a:spcPct val="170000"/>
              </a:lnSpc>
            </a:pPr>
            <a:r>
              <a:rPr lang="en-US" sz="10400" dirty="0" smtClean="0">
                <a:solidFill>
                  <a:srgbClr val="00B0F0"/>
                </a:solidFill>
              </a:rPr>
              <a:t>Highlight </a:t>
            </a:r>
            <a:r>
              <a:rPr lang="en-US" sz="10400" dirty="0">
                <a:solidFill>
                  <a:srgbClr val="00B0F0"/>
                </a:solidFill>
              </a:rPr>
              <a:t>maximum positive features &amp; great achievements of the organization. Moreover, it also gives you an opportunity to state things that the interviewer has not brought up</a:t>
            </a:r>
            <a:r>
              <a:rPr lang="en-US" sz="10400" dirty="0" smtClean="0">
                <a:solidFill>
                  <a:srgbClr val="00B0F0"/>
                </a:solidFill>
              </a:rPr>
              <a:t>. </a:t>
            </a:r>
            <a:r>
              <a:rPr lang="en-US" sz="10400" b="1" dirty="0">
                <a:solidFill>
                  <a:schemeClr val="accent3">
                    <a:lumMod val="75000"/>
                  </a:schemeClr>
                </a:solidFill>
              </a:rPr>
              <a:t>How do you handle stress at the work place ? </a:t>
            </a:r>
            <a:r>
              <a:rPr lang="en-US" sz="10400" dirty="0">
                <a:solidFill>
                  <a:srgbClr val="00B0F0"/>
                </a:solidFill>
              </a:rPr>
              <a:t>Stress is common in many jobs. Employers want to know whether you are capable of handling it or not</a:t>
            </a:r>
            <a:r>
              <a:rPr lang="en-US" sz="10400" dirty="0" smtClean="0">
                <a:solidFill>
                  <a:srgbClr val="00B0F0"/>
                </a:solidFill>
              </a:rPr>
              <a:t>. </a:t>
            </a:r>
            <a:r>
              <a:rPr lang="en-US" sz="10400" dirty="0">
                <a:solidFill>
                  <a:srgbClr val="00B0F0"/>
                </a:solidFill>
              </a:rPr>
              <a:t>They expect you to answer positively. You answer this question by explaining how you typically respond to stress situations constructively &amp; give an example to support it. Emphasize your positive attitude which would help in maintaining the company culture</a:t>
            </a:r>
            <a:r>
              <a:rPr lang="en-US" sz="10400" dirty="0" smtClean="0">
                <a:solidFill>
                  <a:srgbClr val="00B0F0"/>
                </a:solidFill>
              </a:rPr>
              <a:t>. </a:t>
            </a:r>
            <a:r>
              <a:rPr lang="en-US" sz="9600" b="1" dirty="0">
                <a:solidFill>
                  <a:schemeClr val="accent3">
                    <a:lumMod val="75000"/>
                  </a:schemeClr>
                </a:solidFill>
              </a:rPr>
              <a:t>What critical feedback do you most often receive ? </a:t>
            </a:r>
            <a:r>
              <a:rPr lang="en-US" sz="9600" dirty="0">
                <a:solidFill>
                  <a:srgbClr val="00B0F0"/>
                </a:solidFill>
              </a:rPr>
              <a:t>Employers ask this question</a:t>
            </a:r>
            <a:r>
              <a:rPr lang="en-US" sz="10400" dirty="0" smtClean="0">
                <a:solidFill>
                  <a:srgbClr val="00B0F0"/>
                </a:solidFill>
              </a:rPr>
              <a:t> to see your sense of </a:t>
            </a:r>
            <a:endParaRPr lang="en-US" sz="10400" dirty="0">
              <a:solidFill>
                <a:srgbClr val="00B0F0"/>
              </a:solidFill>
            </a:endParaRPr>
          </a:p>
          <a:p>
            <a:pPr lvl="0" algn="just">
              <a:lnSpc>
                <a:spcPct val="160000"/>
              </a:lnSpc>
            </a:pPr>
            <a:endParaRPr lang="en-US" sz="10400" dirty="0">
              <a:solidFill>
                <a:srgbClr val="00B0F0"/>
              </a:solidFill>
            </a:endParaRPr>
          </a:p>
          <a:p>
            <a:pPr lvl="0" algn="just">
              <a:lnSpc>
                <a:spcPct val="160000"/>
              </a:lnSpc>
            </a:pPr>
            <a:endParaRPr lang="en-US" sz="2400" dirty="0">
              <a:solidFill>
                <a:srgbClr val="00B0F0"/>
              </a:solidFill>
            </a:endParaRPr>
          </a:p>
          <a:p>
            <a:pPr algn="just"/>
            <a:r>
              <a:rPr lang="en-US" sz="2000" dirty="0"/>
              <a:t/>
            </a:r>
            <a:br>
              <a:rPr lang="en-US" sz="2000" dirty="0"/>
            </a:br>
            <a:endParaRPr lang="en-US" sz="1400" b="1" dirty="0">
              <a:solidFill>
                <a:schemeClr val="tx2"/>
              </a:solidFill>
            </a:endParaRPr>
          </a:p>
          <a:p>
            <a:pPr algn="just">
              <a:lnSpc>
                <a:spcPct val="160000"/>
              </a:lnSpc>
            </a:pPr>
            <a:endParaRPr lang="en-US" sz="2800" dirty="0">
              <a:solidFill>
                <a:srgbClr val="00B0F0"/>
              </a:solidFill>
            </a:endParaRPr>
          </a:p>
        </p:txBody>
      </p:sp>
    </p:spTree>
    <p:extLst>
      <p:ext uri="{BB962C8B-B14F-4D97-AF65-F5344CB8AC3E}">
        <p14:creationId xmlns:p14="http://schemas.microsoft.com/office/powerpoint/2010/main" val="270362047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dirty="0" smtClean="0">
                <a:solidFill>
                  <a:srgbClr val="00B0F0"/>
                </a:solidFill>
              </a:rPr>
              <a:t>self-awareness &amp; to know if you are actively working on self-improvement. To answer this question, give a genuine example of criticism that you have experienced/a weakness you are aware of. </a:t>
            </a:r>
            <a:r>
              <a:rPr lang="en-US" sz="2600" b="1" dirty="0" smtClean="0">
                <a:solidFill>
                  <a:schemeClr val="accent3">
                    <a:lumMod val="75000"/>
                  </a:schemeClr>
                </a:solidFill>
              </a:rPr>
              <a:t>What is your greatest achievement ? </a:t>
            </a:r>
            <a:r>
              <a:rPr lang="en-US" sz="2600" dirty="0" smtClean="0">
                <a:solidFill>
                  <a:srgbClr val="00B0F0"/>
                </a:solidFill>
              </a:rPr>
              <a:t>Interviewers ask this question to know what you consider to be your most valuable accomplishment. </a:t>
            </a:r>
            <a:r>
              <a:rPr lang="en-US" sz="2600" dirty="0">
                <a:solidFill>
                  <a:srgbClr val="00B0F0"/>
                </a:solidFill>
              </a:rPr>
              <a:t>To answer this question, think about a recent example that is ideally related to job in some way. Briefly explain achievement, your role in it &amp; why it is valuable to you. </a:t>
            </a:r>
            <a:r>
              <a:rPr lang="en-US" sz="2600" b="1" dirty="0">
                <a:solidFill>
                  <a:schemeClr val="accent3">
                    <a:lumMod val="75000"/>
                  </a:schemeClr>
                </a:solidFill>
              </a:rPr>
              <a:t>What are your salary expectations ? </a:t>
            </a:r>
            <a:r>
              <a:rPr lang="en-US" sz="2600" dirty="0">
                <a:solidFill>
                  <a:srgbClr val="00B0F0"/>
                </a:solidFill>
              </a:rPr>
              <a:t>Don’t </a:t>
            </a:r>
            <a:r>
              <a:rPr lang="en-US" sz="2600" dirty="0" smtClean="0">
                <a:solidFill>
                  <a:srgbClr val="00B0F0"/>
                </a:solidFill>
              </a:rPr>
              <a:t>be hurry </a:t>
            </a:r>
            <a:r>
              <a:rPr lang="en-US" sz="2600" dirty="0">
                <a:solidFill>
                  <a:srgbClr val="00B0F0"/>
                </a:solidFill>
              </a:rPr>
              <a:t>to discuss expectations of salary early </a:t>
            </a:r>
            <a:r>
              <a:rPr lang="en-US" sz="2600" dirty="0" smtClean="0">
                <a:solidFill>
                  <a:srgbClr val="00B0F0"/>
                </a:solidFill>
              </a:rPr>
              <a:t>in </a:t>
            </a:r>
            <a:r>
              <a:rPr lang="en-US" sz="2600" dirty="0">
                <a:solidFill>
                  <a:srgbClr val="00B0F0"/>
                </a:solidFill>
              </a:rPr>
              <a:t>interview process</a:t>
            </a:r>
            <a:r>
              <a:rPr lang="en-US" sz="2600" dirty="0" smtClean="0">
                <a:solidFill>
                  <a:srgbClr val="00B0F0"/>
                </a:solidFill>
              </a:rPr>
              <a:t>.</a:t>
            </a:r>
            <a:r>
              <a:rPr lang="en-US" sz="2600" dirty="0">
                <a:solidFill>
                  <a:srgbClr val="00B0F0"/>
                </a:solidFill>
              </a:rPr>
              <a:t> Try this response- ‘I humbly believe that your company can pay me what I am worth’.</a:t>
            </a:r>
            <a:endParaRPr lang="en-US" sz="2600" dirty="0">
              <a:solidFill>
                <a:srgbClr val="00B0F0"/>
              </a:solidFill>
            </a:endParaRPr>
          </a:p>
        </p:txBody>
      </p:sp>
    </p:spTree>
    <p:extLst>
      <p:ext uri="{BB962C8B-B14F-4D97-AF65-F5344CB8AC3E}">
        <p14:creationId xmlns:p14="http://schemas.microsoft.com/office/powerpoint/2010/main" val="2636082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dirty="0" smtClean="0">
                <a:solidFill>
                  <a:srgbClr val="00B0F0"/>
                </a:solidFill>
              </a:rPr>
              <a:t>However</a:t>
            </a:r>
            <a:r>
              <a:rPr lang="en-US" sz="2600" dirty="0">
                <a:solidFill>
                  <a:srgbClr val="00B0F0"/>
                </a:solidFill>
              </a:rPr>
              <a:t>, you may ask for range of pay. You may say something like, ‘That’s a tough question. Can you tell me the range for this position</a:t>
            </a:r>
            <a:r>
              <a:rPr lang="en-US" sz="2600" dirty="0" smtClean="0">
                <a:solidFill>
                  <a:srgbClr val="00B0F0"/>
                </a:solidFill>
              </a:rPr>
              <a:t>?’ </a:t>
            </a:r>
            <a:r>
              <a:rPr lang="en-US" sz="2600" b="1" dirty="0">
                <a:solidFill>
                  <a:schemeClr val="accent3">
                    <a:lumMod val="75000"/>
                  </a:schemeClr>
                </a:solidFill>
              </a:rPr>
              <a:t>What are your hobbies/ interests ? </a:t>
            </a:r>
            <a:r>
              <a:rPr lang="en-US" sz="2600" dirty="0">
                <a:solidFill>
                  <a:srgbClr val="00B0F0"/>
                </a:solidFill>
              </a:rPr>
              <a:t>One of </a:t>
            </a:r>
            <a:r>
              <a:rPr lang="en-US" sz="2600" dirty="0" smtClean="0">
                <a:solidFill>
                  <a:srgbClr val="00B0F0"/>
                </a:solidFill>
              </a:rPr>
              <a:t>most </a:t>
            </a:r>
            <a:r>
              <a:rPr lang="en-US" sz="2600" dirty="0"/>
              <a:t> </a:t>
            </a:r>
            <a:r>
              <a:rPr lang="en-US" sz="2600" dirty="0">
                <a:solidFill>
                  <a:srgbClr val="00B0F0"/>
                </a:solidFill>
              </a:rPr>
              <a:t> commonly asked interview questions is - ‘What are your hobbies?’ Hobbies are seen as markers of </a:t>
            </a:r>
            <a:r>
              <a:rPr lang="en-US" sz="2600" dirty="0" smtClean="0">
                <a:solidFill>
                  <a:srgbClr val="00B0F0"/>
                </a:solidFill>
              </a:rPr>
              <a:t>a balanced personality </a:t>
            </a:r>
            <a:r>
              <a:rPr lang="en-US" sz="2600" dirty="0">
                <a:solidFill>
                  <a:srgbClr val="00B0F0"/>
                </a:solidFill>
              </a:rPr>
              <a:t>who is adept at juggling personal &amp; professional lives. You should mention your hobby which is helpful in enhancing your knowledge like attending seminars, visiting a library, etc. </a:t>
            </a:r>
            <a:r>
              <a:rPr lang="en-US" sz="2600" b="1" dirty="0">
                <a:solidFill>
                  <a:schemeClr val="accent3">
                    <a:lumMod val="75000"/>
                  </a:schemeClr>
                </a:solidFill>
              </a:rPr>
              <a:t>How do you go about solving problems ? </a:t>
            </a:r>
            <a:r>
              <a:rPr lang="en-US" sz="2600" dirty="0">
                <a:solidFill>
                  <a:srgbClr val="00B0F0"/>
                </a:solidFill>
              </a:rPr>
              <a:t>You can give a positive response by saying that you consider problems in a systematic &amp; effective way &amp; then demonstrate that you have problem solving abilities.</a:t>
            </a:r>
            <a:endParaRPr lang="en-US" sz="2600" dirty="0"/>
          </a:p>
          <a:p>
            <a:r>
              <a:rPr lang="en-US" sz="2400" dirty="0"/>
              <a:t> </a:t>
            </a:r>
          </a:p>
          <a:p>
            <a:pPr lvl="0" algn="just">
              <a:lnSpc>
                <a:spcPct val="150000"/>
              </a:lnSpc>
            </a:pPr>
            <a:endParaRPr lang="en-US" sz="2400" dirty="0">
              <a:solidFill>
                <a:srgbClr val="00B0F0"/>
              </a:solidFill>
            </a:endParaRPr>
          </a:p>
        </p:txBody>
      </p:sp>
    </p:spTree>
    <p:extLst>
      <p:ext uri="{BB962C8B-B14F-4D97-AF65-F5344CB8AC3E}">
        <p14:creationId xmlns:p14="http://schemas.microsoft.com/office/powerpoint/2010/main" val="38982429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3" name="Subtitle 2"/>
          <p:cNvSpPr>
            <a:spLocks noGrp="1"/>
          </p:cNvSpPr>
          <p:nvPr>
            <p:ph type="subTitle" idx="1"/>
          </p:nvPr>
        </p:nvSpPr>
        <p:spPr>
          <a:xfrm>
            <a:off x="76200" y="76200"/>
            <a:ext cx="8991600" cy="6705600"/>
          </a:xfrm>
        </p:spPr>
        <p:txBody>
          <a:bodyPr>
            <a:normAutofit fontScale="32500" lnSpcReduction="20000"/>
          </a:bodyPr>
          <a:lstStyle/>
          <a:p>
            <a:pPr algn="just">
              <a:lnSpc>
                <a:spcPct val="170000"/>
              </a:lnSpc>
            </a:pPr>
            <a:r>
              <a:rPr lang="en-US" sz="8000" dirty="0" smtClean="0">
                <a:solidFill>
                  <a:srgbClr val="00B0F0"/>
                </a:solidFill>
              </a:rPr>
              <a:t>If </a:t>
            </a:r>
            <a:r>
              <a:rPr lang="en-US" sz="8000" dirty="0">
                <a:solidFill>
                  <a:srgbClr val="00B0F0"/>
                </a:solidFill>
              </a:rPr>
              <a:t>you are asked about your approach to facing problems related to job-work, tell them how you will identify the problem, </a:t>
            </a:r>
            <a:r>
              <a:rPr lang="en-US" sz="8000" dirty="0" smtClean="0">
                <a:solidFill>
                  <a:srgbClr val="00B0F0"/>
                </a:solidFill>
              </a:rPr>
              <a:t>would </a:t>
            </a:r>
            <a:r>
              <a:rPr lang="en-US" sz="8000" dirty="0">
                <a:solidFill>
                  <a:srgbClr val="00B0F0"/>
                </a:solidFill>
              </a:rPr>
              <a:t>conduct research &amp; gather relevant facts, prepare a plan of action to solve the problem &amp; implement the solution. You should be able to play the role of a ‘trouble shooter</a:t>
            </a:r>
            <a:r>
              <a:rPr lang="en-US" sz="8000" dirty="0" smtClean="0">
                <a:solidFill>
                  <a:srgbClr val="00B0F0"/>
                </a:solidFill>
              </a:rPr>
              <a:t>’.</a:t>
            </a:r>
          </a:p>
          <a:p>
            <a:pPr algn="just">
              <a:lnSpc>
                <a:spcPct val="170000"/>
              </a:lnSpc>
            </a:pPr>
            <a:r>
              <a:rPr lang="en-US" sz="8000" b="1" dirty="0">
                <a:solidFill>
                  <a:srgbClr val="FF0000"/>
                </a:solidFill>
              </a:rPr>
              <a:t>VII. A Model Interview - </a:t>
            </a:r>
            <a:r>
              <a:rPr lang="en-US" sz="8000" dirty="0">
                <a:solidFill>
                  <a:schemeClr val="accent3"/>
                </a:solidFill>
              </a:rPr>
              <a:t>Here is an example of a full job interview for the post of a Regional Manager of a private company located in Pune. Study questions &amp; answers carefully.</a:t>
            </a:r>
          </a:p>
          <a:p>
            <a:pPr algn="just">
              <a:lnSpc>
                <a:spcPct val="170000"/>
              </a:lnSpc>
            </a:pPr>
            <a:r>
              <a:rPr lang="en-US" sz="8000" b="1" dirty="0">
                <a:solidFill>
                  <a:srgbClr val="00B050"/>
                </a:solidFill>
              </a:rPr>
              <a:t>Candidate : </a:t>
            </a:r>
            <a:r>
              <a:rPr lang="en-US" sz="8000" dirty="0">
                <a:solidFill>
                  <a:srgbClr val="7030A0"/>
                </a:solidFill>
              </a:rPr>
              <a:t>May I come in, Sir</a:t>
            </a:r>
            <a:r>
              <a:rPr lang="en-US" sz="8000" dirty="0" smtClean="0">
                <a:solidFill>
                  <a:srgbClr val="7030A0"/>
                </a:solidFill>
              </a:rPr>
              <a:t>? </a:t>
            </a:r>
            <a:r>
              <a:rPr lang="en-US" sz="8000" b="1" dirty="0" smtClean="0">
                <a:solidFill>
                  <a:schemeClr val="accent2"/>
                </a:solidFill>
              </a:rPr>
              <a:t>Chairperson </a:t>
            </a:r>
            <a:r>
              <a:rPr lang="en-US" sz="8000" b="1" dirty="0">
                <a:solidFill>
                  <a:schemeClr val="accent2"/>
                </a:solidFill>
              </a:rPr>
              <a:t>: </a:t>
            </a:r>
            <a:r>
              <a:rPr lang="en-US" sz="8000" dirty="0">
                <a:solidFill>
                  <a:srgbClr val="7030A0"/>
                </a:solidFill>
              </a:rPr>
              <a:t>Yes, please come in.</a:t>
            </a:r>
          </a:p>
          <a:p>
            <a:pPr algn="just">
              <a:lnSpc>
                <a:spcPct val="170000"/>
              </a:lnSpc>
            </a:pPr>
            <a:r>
              <a:rPr lang="en-US" sz="8000" b="1" dirty="0">
                <a:solidFill>
                  <a:srgbClr val="00B050"/>
                </a:solidFill>
              </a:rPr>
              <a:t>Candidate : </a:t>
            </a:r>
            <a:r>
              <a:rPr lang="en-US" sz="8000" dirty="0">
                <a:solidFill>
                  <a:srgbClr val="7030A0"/>
                </a:solidFill>
              </a:rPr>
              <a:t>Good morning to you all, Sirs.</a:t>
            </a:r>
          </a:p>
          <a:p>
            <a:pPr algn="just">
              <a:lnSpc>
                <a:spcPct val="150000"/>
              </a:lnSpc>
            </a:pPr>
            <a:endParaRPr lang="en-US" sz="2600" dirty="0">
              <a:solidFill>
                <a:srgbClr val="00B0F0"/>
              </a:solidFill>
            </a:endParaRPr>
          </a:p>
          <a:p>
            <a:pPr algn="just">
              <a:lnSpc>
                <a:spcPct val="170000"/>
              </a:lnSpc>
            </a:pPr>
            <a:endParaRPr lang="en-US" sz="2800" dirty="0">
              <a:solidFill>
                <a:srgbClr val="00B0F0"/>
              </a:solidFill>
            </a:endParaRPr>
          </a:p>
        </p:txBody>
      </p:sp>
    </p:spTree>
    <p:extLst>
      <p:ext uri="{BB962C8B-B14F-4D97-AF65-F5344CB8AC3E}">
        <p14:creationId xmlns:p14="http://schemas.microsoft.com/office/powerpoint/2010/main" val="368726493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3" name="Subtitle 2"/>
          <p:cNvSpPr>
            <a:spLocks noGrp="1"/>
          </p:cNvSpPr>
          <p:nvPr>
            <p:ph type="subTitle" idx="1"/>
          </p:nvPr>
        </p:nvSpPr>
        <p:spPr>
          <a:xfrm>
            <a:off x="76200" y="76200"/>
            <a:ext cx="8991600" cy="6705600"/>
          </a:xfrm>
        </p:spPr>
        <p:txBody>
          <a:bodyPr>
            <a:normAutofit fontScale="62500" lnSpcReduction="20000"/>
          </a:bodyPr>
          <a:lstStyle/>
          <a:p>
            <a:pPr algn="just">
              <a:lnSpc>
                <a:spcPct val="170000"/>
              </a:lnSpc>
            </a:pPr>
            <a:r>
              <a:rPr lang="en-US" sz="4200" b="1" dirty="0" smtClean="0">
                <a:solidFill>
                  <a:schemeClr val="accent2"/>
                </a:solidFill>
              </a:rPr>
              <a:t>Chairman </a:t>
            </a:r>
            <a:r>
              <a:rPr lang="en-US" sz="4200" b="1" dirty="0" smtClean="0">
                <a:solidFill>
                  <a:schemeClr val="accent2"/>
                </a:solidFill>
              </a:rPr>
              <a:t>: </a:t>
            </a:r>
            <a:r>
              <a:rPr lang="en-US" sz="4200" dirty="0">
                <a:solidFill>
                  <a:srgbClr val="7030A0"/>
                </a:solidFill>
              </a:rPr>
              <a:t>Good Morning, Mr. Patil. Please take your seat</a:t>
            </a:r>
            <a:r>
              <a:rPr lang="en-US" sz="4200" dirty="0" smtClean="0">
                <a:solidFill>
                  <a:srgbClr val="7030A0"/>
                </a:solidFill>
              </a:rPr>
              <a:t>. </a:t>
            </a:r>
            <a:r>
              <a:rPr lang="en-US" sz="4200" b="1" dirty="0" smtClean="0">
                <a:solidFill>
                  <a:srgbClr val="00B050"/>
                </a:solidFill>
              </a:rPr>
              <a:t>Candidate </a:t>
            </a:r>
            <a:r>
              <a:rPr lang="en-US" sz="4200" b="1" dirty="0" smtClean="0">
                <a:solidFill>
                  <a:srgbClr val="00B050"/>
                </a:solidFill>
              </a:rPr>
              <a:t>: </a:t>
            </a:r>
            <a:r>
              <a:rPr lang="en-US" sz="4200" dirty="0">
                <a:solidFill>
                  <a:srgbClr val="7030A0"/>
                </a:solidFill>
              </a:rPr>
              <a:t>Thank you, Sir</a:t>
            </a:r>
            <a:r>
              <a:rPr lang="en-US" sz="4200" dirty="0" smtClean="0">
                <a:solidFill>
                  <a:srgbClr val="7030A0"/>
                </a:solidFill>
              </a:rPr>
              <a:t>. </a:t>
            </a:r>
            <a:r>
              <a:rPr lang="en-US" sz="4200" dirty="0"/>
              <a:t> </a:t>
            </a:r>
            <a:r>
              <a:rPr lang="en-US" sz="4200" b="1" dirty="0" smtClean="0">
                <a:solidFill>
                  <a:schemeClr val="accent2"/>
                </a:solidFill>
              </a:rPr>
              <a:t>Chairman : </a:t>
            </a:r>
            <a:r>
              <a:rPr lang="en-US" sz="4200" dirty="0">
                <a:solidFill>
                  <a:srgbClr val="7030A0"/>
                </a:solidFill>
              </a:rPr>
              <a:t>Introduce yourself, Mr. Patil</a:t>
            </a:r>
            <a:r>
              <a:rPr lang="en-US" sz="4200" dirty="0" smtClean="0">
                <a:solidFill>
                  <a:srgbClr val="7030A0"/>
                </a:solidFill>
              </a:rPr>
              <a:t>. </a:t>
            </a:r>
            <a:r>
              <a:rPr lang="en-US" sz="4200" b="1" dirty="0" smtClean="0">
                <a:solidFill>
                  <a:srgbClr val="00B050"/>
                </a:solidFill>
              </a:rPr>
              <a:t>Candidate </a:t>
            </a:r>
            <a:r>
              <a:rPr lang="en-US" sz="4200" b="1" dirty="0"/>
              <a:t>: </a:t>
            </a:r>
            <a:r>
              <a:rPr lang="en-US" sz="4200" dirty="0">
                <a:solidFill>
                  <a:srgbClr val="7030A0"/>
                </a:solidFill>
              </a:rPr>
              <a:t>Hello Sirs! I am Prafull Patil</a:t>
            </a:r>
            <a:r>
              <a:rPr lang="en-US" sz="4200" dirty="0" smtClean="0">
                <a:solidFill>
                  <a:srgbClr val="7030A0"/>
                </a:solidFill>
              </a:rPr>
              <a:t>. </a:t>
            </a:r>
            <a:r>
              <a:rPr lang="en-US" sz="4200" dirty="0">
                <a:solidFill>
                  <a:srgbClr val="7030A0"/>
                </a:solidFill>
              </a:rPr>
              <a:t>My native place</a:t>
            </a:r>
            <a:r>
              <a:rPr lang="en-US" sz="4200" b="1" dirty="0">
                <a:solidFill>
                  <a:srgbClr val="7030A0"/>
                </a:solidFill>
              </a:rPr>
              <a:t> </a:t>
            </a:r>
            <a:r>
              <a:rPr lang="en-US" sz="4200" dirty="0">
                <a:solidFill>
                  <a:srgbClr val="7030A0"/>
                </a:solidFill>
              </a:rPr>
              <a:t>is Sangli. My qualification is B.A., M.B.A. I passed B.A. in English in the year 2012 from Willingdon College, Sangli. I completed M.B.A. from Sinhgad Institute, Pune in 2014 with first class-distinction marks. I stood first in B.A. English from Shivaji University, Kolhapur in 2012 &amp; won merit prize of University. After completion of M.B.A., I joined ‘Sumedh Industries, Pune</a:t>
            </a:r>
            <a:r>
              <a:rPr lang="en-US" sz="4200" dirty="0" smtClean="0">
                <a:solidFill>
                  <a:srgbClr val="7030A0"/>
                </a:solidFill>
              </a:rPr>
              <a:t>’. </a:t>
            </a:r>
            <a:r>
              <a:rPr lang="en-US" sz="4000" dirty="0">
                <a:solidFill>
                  <a:srgbClr val="7030A0"/>
                </a:solidFill>
              </a:rPr>
              <a:t/>
            </a:r>
            <a:br>
              <a:rPr lang="en-US" sz="4000" dirty="0">
                <a:solidFill>
                  <a:srgbClr val="7030A0"/>
                </a:solidFill>
              </a:rPr>
            </a:br>
            <a:r>
              <a:rPr lang="en-US" sz="3000" dirty="0"/>
              <a:t> </a:t>
            </a:r>
            <a:r>
              <a:rPr lang="en-US" sz="4200" dirty="0">
                <a:solidFill>
                  <a:srgbClr val="7030A0"/>
                </a:solidFill>
              </a:rPr>
              <a:t>Since last 3 yrs., I have been working as a Division Manager in that company. </a:t>
            </a:r>
          </a:p>
          <a:p>
            <a:pPr algn="just">
              <a:lnSpc>
                <a:spcPct val="170000"/>
              </a:lnSpc>
            </a:pPr>
            <a:endParaRPr lang="en-US" sz="3000" dirty="0"/>
          </a:p>
          <a:p>
            <a:pPr lvl="0" algn="just">
              <a:lnSpc>
                <a:spcPct val="150000"/>
              </a:lnSpc>
            </a:pPr>
            <a:endParaRPr lang="en-US" sz="2800" dirty="0">
              <a:solidFill>
                <a:srgbClr val="00B0F0"/>
              </a:solidFill>
            </a:endParaRPr>
          </a:p>
        </p:txBody>
      </p:sp>
    </p:spTree>
    <p:extLst>
      <p:ext uri="{BB962C8B-B14F-4D97-AF65-F5344CB8AC3E}">
        <p14:creationId xmlns:p14="http://schemas.microsoft.com/office/powerpoint/2010/main" val="11384351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3" name="Subtitle 2"/>
          <p:cNvSpPr>
            <a:spLocks noGrp="1"/>
          </p:cNvSpPr>
          <p:nvPr>
            <p:ph type="subTitle" idx="1"/>
          </p:nvPr>
        </p:nvSpPr>
        <p:spPr>
          <a:xfrm>
            <a:off x="76200" y="76200"/>
            <a:ext cx="8991600" cy="6705600"/>
          </a:xfrm>
        </p:spPr>
        <p:txBody>
          <a:bodyPr>
            <a:normAutofit/>
          </a:bodyPr>
          <a:lstStyle/>
          <a:p>
            <a:pPr algn="just">
              <a:lnSpc>
                <a:spcPct val="150000"/>
              </a:lnSpc>
            </a:pPr>
            <a:r>
              <a:rPr lang="en-US" sz="2600" b="1" dirty="0" smtClean="0">
                <a:solidFill>
                  <a:schemeClr val="accent2"/>
                </a:solidFill>
              </a:rPr>
              <a:t>Chairman </a:t>
            </a:r>
            <a:r>
              <a:rPr lang="en-US" sz="2600" b="1" dirty="0">
                <a:solidFill>
                  <a:schemeClr val="accent2"/>
                </a:solidFill>
              </a:rPr>
              <a:t>: </a:t>
            </a:r>
            <a:r>
              <a:rPr lang="en-US" sz="2600" dirty="0">
                <a:solidFill>
                  <a:srgbClr val="7030A0"/>
                </a:solidFill>
              </a:rPr>
              <a:t>Why did you decide to go for M.B.A. </a:t>
            </a:r>
            <a:r>
              <a:rPr lang="en-US" sz="2600" dirty="0" smtClean="0">
                <a:solidFill>
                  <a:srgbClr val="7030A0"/>
                </a:solidFill>
              </a:rPr>
              <a:t>degree </a:t>
            </a:r>
            <a:r>
              <a:rPr lang="en-US" sz="2600" dirty="0" smtClean="0">
                <a:solidFill>
                  <a:srgbClr val="7030A0"/>
                </a:solidFill>
              </a:rPr>
              <a:t>after</a:t>
            </a:r>
            <a:r>
              <a:rPr lang="en-US" sz="2600" b="1" dirty="0" smtClean="0">
                <a:solidFill>
                  <a:srgbClr val="7030A0"/>
                </a:solidFill>
              </a:rPr>
              <a:t> </a:t>
            </a:r>
            <a:r>
              <a:rPr lang="en-US" sz="2600" dirty="0">
                <a:solidFill>
                  <a:srgbClr val="7030A0"/>
                </a:solidFill>
              </a:rPr>
              <a:t>B.A. English </a:t>
            </a:r>
            <a:r>
              <a:rPr lang="en-US" sz="2600" dirty="0" smtClean="0">
                <a:solidFill>
                  <a:srgbClr val="7030A0"/>
                </a:solidFill>
              </a:rPr>
              <a:t>? </a:t>
            </a:r>
            <a:r>
              <a:rPr lang="en-US" sz="2600" b="1" dirty="0">
                <a:solidFill>
                  <a:srgbClr val="00B050"/>
                </a:solidFill>
              </a:rPr>
              <a:t>Candidate : </a:t>
            </a:r>
            <a:r>
              <a:rPr lang="en-US" sz="2600" dirty="0">
                <a:solidFill>
                  <a:srgbClr val="7030A0"/>
                </a:solidFill>
              </a:rPr>
              <a:t>I wanted to follow less-trodden path, Sir</a:t>
            </a:r>
            <a:r>
              <a:rPr lang="en-US" sz="2600" dirty="0" smtClean="0">
                <a:solidFill>
                  <a:srgbClr val="7030A0"/>
                </a:solidFill>
              </a:rPr>
              <a:t>. </a:t>
            </a:r>
            <a:r>
              <a:rPr lang="en-US" sz="2600" dirty="0">
                <a:solidFill>
                  <a:srgbClr val="7030A0"/>
                </a:solidFill>
              </a:rPr>
              <a:t>I wanted to do something </a:t>
            </a:r>
            <a:r>
              <a:rPr lang="en-US" sz="2600" dirty="0" smtClean="0">
                <a:solidFill>
                  <a:srgbClr val="7030A0"/>
                </a:solidFill>
              </a:rPr>
              <a:t>different.</a:t>
            </a:r>
            <a:r>
              <a:rPr lang="en-US" sz="2600" b="1" dirty="0">
                <a:solidFill>
                  <a:srgbClr val="7030A0"/>
                </a:solidFill>
              </a:rPr>
              <a:t> </a:t>
            </a:r>
            <a:r>
              <a:rPr lang="en-US" sz="2600" dirty="0" smtClean="0">
                <a:solidFill>
                  <a:srgbClr val="7030A0"/>
                </a:solidFill>
              </a:rPr>
              <a:t>I </a:t>
            </a:r>
            <a:r>
              <a:rPr lang="en-US" sz="2600" dirty="0">
                <a:solidFill>
                  <a:srgbClr val="7030A0"/>
                </a:solidFill>
              </a:rPr>
              <a:t>wanted to pursue a professional career. It was my strong desire to do a career in Business Management. So, I did M.B.A. </a:t>
            </a:r>
            <a:r>
              <a:rPr lang="en-US" sz="2600" b="1" dirty="0">
                <a:solidFill>
                  <a:schemeClr val="accent2"/>
                </a:solidFill>
              </a:rPr>
              <a:t>Interviewer : </a:t>
            </a:r>
            <a:r>
              <a:rPr lang="en-US" sz="2600" dirty="0">
                <a:solidFill>
                  <a:srgbClr val="7030A0"/>
                </a:solidFill>
              </a:rPr>
              <a:t>You said your native place Is Sangli. Would you</a:t>
            </a:r>
            <a:r>
              <a:rPr lang="en-US" sz="2600" b="1" dirty="0">
                <a:solidFill>
                  <a:srgbClr val="7030A0"/>
                </a:solidFill>
              </a:rPr>
              <a:t> </a:t>
            </a:r>
            <a:r>
              <a:rPr lang="en-US" sz="2600" dirty="0">
                <a:solidFill>
                  <a:srgbClr val="7030A0"/>
                </a:solidFill>
              </a:rPr>
              <a:t>tell us for what Sangli is famous</a:t>
            </a:r>
            <a:r>
              <a:rPr lang="en-US" sz="2600" dirty="0" smtClean="0">
                <a:solidFill>
                  <a:srgbClr val="7030A0"/>
                </a:solidFill>
              </a:rPr>
              <a:t>? </a:t>
            </a:r>
            <a:r>
              <a:rPr lang="en-US" sz="2600" b="1" dirty="0">
                <a:solidFill>
                  <a:srgbClr val="00B050"/>
                </a:solidFill>
              </a:rPr>
              <a:t>Candidate : </a:t>
            </a:r>
            <a:r>
              <a:rPr lang="en-US" sz="2600" dirty="0">
                <a:solidFill>
                  <a:srgbClr val="7030A0"/>
                </a:solidFill>
              </a:rPr>
              <a:t>Sir, Sangli is a district place &amp; it is well-known</a:t>
            </a:r>
            <a:r>
              <a:rPr lang="en-US" sz="2600" b="1" dirty="0">
                <a:solidFill>
                  <a:srgbClr val="7030A0"/>
                </a:solidFill>
              </a:rPr>
              <a:t> </a:t>
            </a:r>
            <a:r>
              <a:rPr lang="en-US" sz="2600" dirty="0">
                <a:solidFill>
                  <a:srgbClr val="7030A0"/>
                </a:solidFill>
              </a:rPr>
              <a:t>for its turmeric market. </a:t>
            </a:r>
            <a:r>
              <a:rPr lang="en-US" sz="2600" i="1" dirty="0">
                <a:solidFill>
                  <a:srgbClr val="7030A0"/>
                </a:solidFill>
              </a:rPr>
              <a:t>Sangli Krishi Utpan Bazar Samittee</a:t>
            </a:r>
            <a:r>
              <a:rPr lang="en-US" sz="2600" dirty="0">
                <a:solidFill>
                  <a:srgbClr val="7030A0"/>
                </a:solidFill>
              </a:rPr>
              <a:t> takes lead role for its auction. Once in a year, auction of turmeric is organized on a large scale in the presence of farmers, merchants &amp; directors of this Co-operative Society.</a:t>
            </a:r>
            <a:endParaRPr lang="en-US" sz="2600" dirty="0">
              <a:solidFill>
                <a:srgbClr val="7030A0"/>
              </a:solidFill>
            </a:endParaRPr>
          </a:p>
          <a:p>
            <a:pPr algn="just">
              <a:lnSpc>
                <a:spcPct val="150000"/>
              </a:lnSpc>
            </a:pPr>
            <a:endParaRPr lang="en-US" sz="2400" dirty="0">
              <a:solidFill>
                <a:srgbClr val="7030A0"/>
              </a:solidFill>
            </a:endParaRPr>
          </a:p>
          <a:p>
            <a:pPr lvl="0" algn="just">
              <a:lnSpc>
                <a:spcPct val="150000"/>
              </a:lnSpc>
            </a:pPr>
            <a:endParaRPr lang="en-US" sz="2800" dirty="0">
              <a:solidFill>
                <a:srgbClr val="00B0F0"/>
              </a:solidFill>
            </a:endParaRPr>
          </a:p>
        </p:txBody>
      </p:sp>
    </p:spTree>
    <p:extLst>
      <p:ext uri="{BB962C8B-B14F-4D97-AF65-F5344CB8AC3E}">
        <p14:creationId xmlns:p14="http://schemas.microsoft.com/office/powerpoint/2010/main" val="10120785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571500" indent="-457200" algn="just">
              <a:lnSpc>
                <a:spcPct val="150000"/>
              </a:lnSpc>
              <a:buFont typeface="Wingdings" pitchFamily="2" charset="2"/>
              <a:buChar char="§"/>
            </a:pPr>
            <a:r>
              <a:rPr lang="en-US" sz="2600" dirty="0">
                <a:solidFill>
                  <a:srgbClr val="7030A0"/>
                </a:solidFill>
              </a:rPr>
              <a:t>Many a times a job applicant, with all necessary qualifications &amp; good academic records, fails to perform well at the time of </a:t>
            </a:r>
            <a:r>
              <a:rPr lang="en-US" sz="2600" dirty="0" smtClean="0">
                <a:solidFill>
                  <a:srgbClr val="7030A0"/>
                </a:solidFill>
              </a:rPr>
              <a:t>interview. </a:t>
            </a:r>
            <a:r>
              <a:rPr lang="en-US" sz="2600" dirty="0" smtClean="0">
                <a:solidFill>
                  <a:srgbClr val="7030A0"/>
                </a:solidFill>
              </a:rPr>
              <a:t>As </a:t>
            </a:r>
            <a:r>
              <a:rPr lang="en-US" sz="2600" dirty="0">
                <a:solidFill>
                  <a:srgbClr val="7030A0"/>
                </a:solidFill>
              </a:rPr>
              <a:t>a result, he/she becomes unsuccessful in getting the job. So it is essential to acquire interview skills. </a:t>
            </a:r>
            <a:endParaRPr lang="en-US" sz="2600" dirty="0" smtClean="0">
              <a:solidFill>
                <a:srgbClr val="7030A0"/>
              </a:solidFill>
            </a:endParaRPr>
          </a:p>
          <a:p>
            <a:pPr marL="571500" indent="-457200" algn="just">
              <a:lnSpc>
                <a:spcPct val="150000"/>
              </a:lnSpc>
              <a:buFont typeface="Wingdings" pitchFamily="2" charset="2"/>
              <a:buChar char="§"/>
            </a:pPr>
            <a:r>
              <a:rPr lang="en-US" sz="2600" dirty="0" smtClean="0">
                <a:solidFill>
                  <a:srgbClr val="7030A0"/>
                </a:solidFill>
              </a:rPr>
              <a:t>At </a:t>
            </a:r>
            <a:r>
              <a:rPr lang="en-US" sz="2600" dirty="0">
                <a:solidFill>
                  <a:srgbClr val="7030A0"/>
                </a:solidFill>
              </a:rPr>
              <a:t>the time of interview, the employer evaluates whether </a:t>
            </a:r>
            <a:r>
              <a:rPr lang="en-US" sz="2600" dirty="0" smtClean="0">
                <a:solidFill>
                  <a:srgbClr val="7030A0"/>
                </a:solidFill>
              </a:rPr>
              <a:t>applicant </a:t>
            </a:r>
            <a:r>
              <a:rPr lang="en-US" sz="2600" dirty="0">
                <a:solidFill>
                  <a:srgbClr val="7030A0"/>
                </a:solidFill>
              </a:rPr>
              <a:t>is suitable for the </a:t>
            </a:r>
            <a:r>
              <a:rPr lang="en-US" sz="2600" dirty="0" smtClean="0">
                <a:solidFill>
                  <a:srgbClr val="7030A0"/>
                </a:solidFill>
              </a:rPr>
              <a:t>job/not</a:t>
            </a:r>
            <a:r>
              <a:rPr lang="en-US" sz="2600" dirty="0">
                <a:solidFill>
                  <a:srgbClr val="7030A0"/>
                </a:solidFill>
              </a:rPr>
              <a:t>. </a:t>
            </a:r>
            <a:r>
              <a:rPr lang="en-US" sz="2600" dirty="0" smtClean="0">
                <a:solidFill>
                  <a:srgbClr val="7030A0"/>
                </a:solidFill>
              </a:rPr>
              <a:t>He/she </a:t>
            </a:r>
            <a:r>
              <a:rPr lang="en-US" sz="2600" dirty="0">
                <a:solidFill>
                  <a:srgbClr val="7030A0"/>
                </a:solidFill>
              </a:rPr>
              <a:t>judges candidate’s knowledge, aptitude, sense of values </a:t>
            </a:r>
            <a:r>
              <a:rPr lang="en-US" sz="2600" dirty="0" smtClean="0">
                <a:solidFill>
                  <a:srgbClr val="7030A0"/>
                </a:solidFill>
              </a:rPr>
              <a:t>&amp; </a:t>
            </a:r>
            <a:r>
              <a:rPr lang="en-US" sz="2600" dirty="0">
                <a:solidFill>
                  <a:srgbClr val="7030A0"/>
                </a:solidFill>
              </a:rPr>
              <a:t>attitude towards work. </a:t>
            </a:r>
            <a:endParaRPr lang="en-US" sz="2600" dirty="0" smtClean="0">
              <a:solidFill>
                <a:srgbClr val="7030A0"/>
              </a:solidFill>
            </a:endParaRPr>
          </a:p>
          <a:p>
            <a:pPr marL="571500" lvl="6" indent="-457200" algn="just">
              <a:lnSpc>
                <a:spcPct val="150000"/>
              </a:lnSpc>
              <a:buFont typeface="Wingdings" pitchFamily="2" charset="2"/>
              <a:buChar char="§"/>
            </a:pPr>
            <a:r>
              <a:rPr lang="en-US" sz="2600" dirty="0">
                <a:solidFill>
                  <a:srgbClr val="7030A0"/>
                </a:solidFill>
              </a:rPr>
              <a:t>Thus, a job interview gives an opportunity to the job seeker to present his/her capabilities before the interviewers</a:t>
            </a:r>
            <a:r>
              <a:rPr lang="en-US" sz="2600" dirty="0" smtClean="0">
                <a:solidFill>
                  <a:srgbClr val="7030A0"/>
                </a:solidFill>
              </a:rPr>
              <a:t>.</a:t>
            </a:r>
            <a:endParaRPr lang="en-US" sz="2600" dirty="0" smtClean="0">
              <a:solidFill>
                <a:srgbClr val="7030A0"/>
              </a:solidFill>
            </a:endParaRPr>
          </a:p>
          <a:p>
            <a:pPr marL="0" indent="0" algn="just">
              <a:lnSpc>
                <a:spcPct val="150000"/>
              </a:lnSpc>
              <a:buNone/>
            </a:pPr>
            <a:endParaRPr lang="en-US" sz="2600" dirty="0">
              <a:solidFill>
                <a:srgbClr val="7030A0"/>
              </a:solidFill>
            </a:endParaRPr>
          </a:p>
          <a:p>
            <a:pPr lvl="0" algn="just">
              <a:lnSpc>
                <a:spcPct val="150000"/>
              </a:lnSpc>
            </a:pPr>
            <a:endParaRPr lang="en-US" sz="26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3" name="Subtitle 2"/>
          <p:cNvSpPr>
            <a:spLocks noGrp="1"/>
          </p:cNvSpPr>
          <p:nvPr>
            <p:ph type="subTitle" idx="1"/>
          </p:nvPr>
        </p:nvSpPr>
        <p:spPr>
          <a:xfrm>
            <a:off x="76200" y="76200"/>
            <a:ext cx="8991600" cy="6705600"/>
          </a:xfrm>
        </p:spPr>
        <p:txBody>
          <a:bodyPr>
            <a:normAutofit/>
          </a:bodyPr>
          <a:lstStyle/>
          <a:p>
            <a:pPr algn="just">
              <a:lnSpc>
                <a:spcPct val="150000"/>
              </a:lnSpc>
            </a:pPr>
            <a:r>
              <a:rPr lang="en-US" sz="2600" b="1" dirty="0" smtClean="0">
                <a:solidFill>
                  <a:schemeClr val="accent2"/>
                </a:solidFill>
              </a:rPr>
              <a:t>Interviewer </a:t>
            </a:r>
            <a:r>
              <a:rPr lang="en-US" sz="2600" b="1" dirty="0">
                <a:solidFill>
                  <a:schemeClr val="accent2"/>
                </a:solidFill>
              </a:rPr>
              <a:t>: </a:t>
            </a:r>
            <a:r>
              <a:rPr lang="en-US" sz="2600" dirty="0">
                <a:solidFill>
                  <a:srgbClr val="7030A0"/>
                </a:solidFill>
              </a:rPr>
              <a:t>How do you know in detail about this turmeric</a:t>
            </a:r>
            <a:r>
              <a:rPr lang="en-US" sz="2600" b="1" dirty="0">
                <a:solidFill>
                  <a:srgbClr val="7030A0"/>
                </a:solidFill>
              </a:rPr>
              <a:t> </a:t>
            </a:r>
            <a:r>
              <a:rPr lang="en-US" sz="2600" dirty="0">
                <a:solidFill>
                  <a:srgbClr val="7030A0"/>
                </a:solidFill>
              </a:rPr>
              <a:t>auction </a:t>
            </a:r>
            <a:r>
              <a:rPr lang="en-US" sz="2600" dirty="0" smtClean="0">
                <a:solidFill>
                  <a:srgbClr val="7030A0"/>
                </a:solidFill>
              </a:rPr>
              <a:t>? </a:t>
            </a:r>
            <a:r>
              <a:rPr lang="en-US" sz="2600" b="1" dirty="0">
                <a:solidFill>
                  <a:srgbClr val="00B050"/>
                </a:solidFill>
              </a:rPr>
              <a:t>Candidate : </a:t>
            </a:r>
            <a:r>
              <a:rPr lang="en-US" sz="2600" dirty="0">
                <a:solidFill>
                  <a:srgbClr val="7030A0"/>
                </a:solidFill>
              </a:rPr>
              <a:t>My father owned a trading shop. </a:t>
            </a:r>
            <a:r>
              <a:rPr lang="en-US" sz="2600" dirty="0" smtClean="0">
                <a:solidFill>
                  <a:srgbClr val="7030A0"/>
                </a:solidFill>
              </a:rPr>
              <a:t>He </a:t>
            </a:r>
            <a:r>
              <a:rPr lang="en-US" sz="2600" dirty="0">
                <a:solidFill>
                  <a:srgbClr val="7030A0"/>
                </a:solidFill>
              </a:rPr>
              <a:t>purchased and</a:t>
            </a:r>
            <a:r>
              <a:rPr lang="en-US" sz="2600" b="1" dirty="0">
                <a:solidFill>
                  <a:srgbClr val="7030A0"/>
                </a:solidFill>
              </a:rPr>
              <a:t> </a:t>
            </a:r>
            <a:r>
              <a:rPr lang="en-US" sz="2600" dirty="0">
                <a:solidFill>
                  <a:srgbClr val="7030A0"/>
                </a:solidFill>
              </a:rPr>
              <a:t>sold turmeric in Sangli market yard</a:t>
            </a:r>
            <a:r>
              <a:rPr lang="en-US" sz="2600" dirty="0" smtClean="0">
                <a:solidFill>
                  <a:srgbClr val="7030A0"/>
                </a:solidFill>
              </a:rPr>
              <a:t>. </a:t>
            </a:r>
            <a:r>
              <a:rPr lang="en-US" sz="2600" dirty="0">
                <a:solidFill>
                  <a:srgbClr val="7030A0"/>
                </a:solidFill>
              </a:rPr>
              <a:t>I used to watch it closely during my holidays. But I have no interest in my father’s shop, so I joined administrative jobs in companies. </a:t>
            </a:r>
            <a:r>
              <a:rPr lang="en-US" sz="2600" b="1" dirty="0">
                <a:solidFill>
                  <a:schemeClr val="accent2"/>
                </a:solidFill>
              </a:rPr>
              <a:t>Chairman : </a:t>
            </a:r>
            <a:r>
              <a:rPr lang="en-US" sz="2600" dirty="0">
                <a:solidFill>
                  <a:srgbClr val="7030A0"/>
                </a:solidFill>
              </a:rPr>
              <a:t>Why did you leave your last job? </a:t>
            </a:r>
            <a:r>
              <a:rPr lang="en-US" sz="2600" b="1" dirty="0">
                <a:solidFill>
                  <a:srgbClr val="00B050"/>
                </a:solidFill>
              </a:rPr>
              <a:t>Candidate : </a:t>
            </a:r>
            <a:r>
              <a:rPr lang="en-US" sz="2600" dirty="0">
                <a:solidFill>
                  <a:srgbClr val="7030A0"/>
                </a:solidFill>
              </a:rPr>
              <a:t>Sir, it is the word ‘challenge’ which I always try</a:t>
            </a:r>
            <a:r>
              <a:rPr lang="en-US" sz="2600" b="1" dirty="0">
                <a:solidFill>
                  <a:srgbClr val="7030A0"/>
                </a:solidFill>
              </a:rPr>
              <a:t> </a:t>
            </a:r>
            <a:r>
              <a:rPr lang="en-US" sz="2600" dirty="0">
                <a:solidFill>
                  <a:srgbClr val="7030A0"/>
                </a:solidFill>
              </a:rPr>
              <a:t>to chase. Now I am in search of a new challenge &amp; a new avenue. I felt I wasn’t able to show my talent in the earlier job. I am looking for a job that perfectly suits my qualification &amp; talent</a:t>
            </a:r>
            <a:r>
              <a:rPr lang="en-US" sz="2600" dirty="0" smtClean="0">
                <a:solidFill>
                  <a:srgbClr val="7030A0"/>
                </a:solidFill>
              </a:rPr>
              <a:t>. </a:t>
            </a:r>
            <a:r>
              <a:rPr lang="en-US" sz="2600" b="1" dirty="0">
                <a:solidFill>
                  <a:schemeClr val="accent2"/>
                </a:solidFill>
              </a:rPr>
              <a:t>Chairman : </a:t>
            </a:r>
            <a:r>
              <a:rPr lang="en-US" sz="2600" dirty="0">
                <a:solidFill>
                  <a:srgbClr val="7030A0"/>
                </a:solidFill>
              </a:rPr>
              <a:t>What is your opinion about the present economic</a:t>
            </a:r>
            <a:r>
              <a:rPr lang="en-US" sz="2600" b="1" dirty="0">
                <a:solidFill>
                  <a:srgbClr val="7030A0"/>
                </a:solidFill>
              </a:rPr>
              <a:t> </a:t>
            </a:r>
            <a:r>
              <a:rPr lang="en-US" sz="2600" dirty="0">
                <a:solidFill>
                  <a:srgbClr val="7030A0"/>
                </a:solidFill>
              </a:rPr>
              <a:t>recession &amp; </a:t>
            </a:r>
            <a:r>
              <a:rPr lang="en-US" sz="2600" dirty="0" smtClean="0">
                <a:solidFill>
                  <a:srgbClr val="7030A0"/>
                </a:solidFill>
              </a:rPr>
              <a:t>crisis-situation</a:t>
            </a:r>
            <a:endParaRPr lang="en-US" sz="2800" dirty="0">
              <a:solidFill>
                <a:srgbClr val="7030A0"/>
              </a:solidFill>
            </a:endParaRPr>
          </a:p>
          <a:p>
            <a:pPr lvl="0" algn="just">
              <a:lnSpc>
                <a:spcPct val="150000"/>
              </a:lnSpc>
            </a:pPr>
            <a:endParaRPr lang="en-US" sz="2800" dirty="0">
              <a:solidFill>
                <a:srgbClr val="00B0F0"/>
              </a:solidFill>
            </a:endParaRPr>
          </a:p>
        </p:txBody>
      </p:sp>
    </p:spTree>
    <p:extLst>
      <p:ext uri="{BB962C8B-B14F-4D97-AF65-F5344CB8AC3E}">
        <p14:creationId xmlns:p14="http://schemas.microsoft.com/office/powerpoint/2010/main" val="13748647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3" name="Subtitle 2"/>
          <p:cNvSpPr>
            <a:spLocks noGrp="1"/>
          </p:cNvSpPr>
          <p:nvPr>
            <p:ph type="subTitle" idx="1"/>
          </p:nvPr>
        </p:nvSpPr>
        <p:spPr>
          <a:xfrm>
            <a:off x="76200" y="76200"/>
            <a:ext cx="8991600" cy="6705600"/>
          </a:xfrm>
        </p:spPr>
        <p:txBody>
          <a:bodyPr>
            <a:normAutofit/>
          </a:bodyPr>
          <a:lstStyle/>
          <a:p>
            <a:pPr algn="just">
              <a:lnSpc>
                <a:spcPct val="150000"/>
              </a:lnSpc>
            </a:pPr>
            <a:r>
              <a:rPr lang="en-US" sz="2600" dirty="0">
                <a:solidFill>
                  <a:srgbClr val="7030A0"/>
                </a:solidFill>
              </a:rPr>
              <a:t>in industry/market? </a:t>
            </a:r>
            <a:r>
              <a:rPr lang="en-US" sz="2600" dirty="0" smtClean="0">
                <a:solidFill>
                  <a:srgbClr val="7030A0"/>
                </a:solidFill>
              </a:rPr>
              <a:t>What </a:t>
            </a:r>
            <a:r>
              <a:rPr lang="en-US" sz="2600" dirty="0">
                <a:solidFill>
                  <a:srgbClr val="7030A0"/>
                </a:solidFill>
              </a:rPr>
              <a:t>will be your strategies to tackle the situation</a:t>
            </a:r>
            <a:r>
              <a:rPr lang="en-US" sz="2600" dirty="0" smtClean="0">
                <a:solidFill>
                  <a:srgbClr val="7030A0"/>
                </a:solidFill>
              </a:rPr>
              <a:t>? </a:t>
            </a:r>
            <a:r>
              <a:rPr lang="en-US" sz="2600" b="1" dirty="0">
                <a:solidFill>
                  <a:srgbClr val="00B050"/>
                </a:solidFill>
              </a:rPr>
              <a:t>Candidate : </a:t>
            </a:r>
            <a:r>
              <a:rPr lang="en-US" sz="2600" dirty="0">
                <a:solidFill>
                  <a:srgbClr val="7030A0"/>
                </a:solidFill>
              </a:rPr>
              <a:t>Sir, I believe that recession is a period of temporary</a:t>
            </a:r>
            <a:r>
              <a:rPr lang="en-US" sz="2600" b="1" dirty="0">
                <a:solidFill>
                  <a:srgbClr val="7030A0"/>
                </a:solidFill>
              </a:rPr>
              <a:t> </a:t>
            </a:r>
            <a:r>
              <a:rPr lang="en-US" sz="2600" dirty="0" smtClean="0">
                <a:solidFill>
                  <a:srgbClr val="7030A0"/>
                </a:solidFill>
              </a:rPr>
              <a:t>economic </a:t>
            </a:r>
            <a:r>
              <a:rPr lang="en-US" sz="2600" dirty="0">
                <a:solidFill>
                  <a:srgbClr val="7030A0"/>
                </a:solidFill>
              </a:rPr>
              <a:t>decline during which </a:t>
            </a:r>
            <a:r>
              <a:rPr lang="en-US" sz="2600" dirty="0" smtClean="0">
                <a:solidFill>
                  <a:srgbClr val="7030A0"/>
                </a:solidFill>
              </a:rPr>
              <a:t>trade &amp; </a:t>
            </a:r>
            <a:r>
              <a:rPr lang="en-US" sz="2600" dirty="0">
                <a:solidFill>
                  <a:srgbClr val="7030A0"/>
                </a:solidFill>
              </a:rPr>
              <a:t>industrial activities slow down. It is generally identified by a fall in GDP in two successive quarters. During such a crisis, I believe in team-work &amp; more hard work &amp; dedication. If we can raise an emergency fund, we can easily overcome this crisis. </a:t>
            </a:r>
            <a:r>
              <a:rPr lang="en-US" sz="2600" b="1" dirty="0">
                <a:solidFill>
                  <a:schemeClr val="accent2"/>
                </a:solidFill>
              </a:rPr>
              <a:t>Interviewer : </a:t>
            </a:r>
            <a:r>
              <a:rPr lang="en-US" sz="2600" dirty="0">
                <a:solidFill>
                  <a:srgbClr val="7030A0"/>
                </a:solidFill>
              </a:rPr>
              <a:t>Let me ask you one thing, why should we employ</a:t>
            </a:r>
            <a:r>
              <a:rPr lang="en-US" sz="2600" b="1" dirty="0">
                <a:solidFill>
                  <a:srgbClr val="7030A0"/>
                </a:solidFill>
              </a:rPr>
              <a:t> </a:t>
            </a:r>
            <a:r>
              <a:rPr lang="en-US" sz="2600" dirty="0">
                <a:solidFill>
                  <a:srgbClr val="7030A0"/>
                </a:solidFill>
              </a:rPr>
              <a:t>you? </a:t>
            </a:r>
            <a:r>
              <a:rPr lang="en-US" sz="2600" b="1" dirty="0">
                <a:solidFill>
                  <a:srgbClr val="00B050"/>
                </a:solidFill>
              </a:rPr>
              <a:t>Candidate : </a:t>
            </a:r>
            <a:r>
              <a:rPr lang="en-US" sz="2600" dirty="0">
                <a:solidFill>
                  <a:srgbClr val="7030A0"/>
                </a:solidFill>
              </a:rPr>
              <a:t>Sir, it will be a great and rare opportunity for me</a:t>
            </a:r>
            <a:r>
              <a:rPr lang="en-US" sz="2600" b="1" dirty="0">
                <a:solidFill>
                  <a:srgbClr val="7030A0"/>
                </a:solidFill>
              </a:rPr>
              <a:t> </a:t>
            </a:r>
            <a:r>
              <a:rPr lang="en-US" sz="2600" dirty="0">
                <a:solidFill>
                  <a:srgbClr val="7030A0"/>
                </a:solidFill>
              </a:rPr>
              <a:t>to serve in your esteemed institution as a Regional Manager. I humbly believe that good communication skills are my best strengths.</a:t>
            </a:r>
          </a:p>
          <a:p>
            <a:pPr algn="just">
              <a:lnSpc>
                <a:spcPct val="150000"/>
              </a:lnSpc>
            </a:pPr>
            <a:endParaRPr lang="en-US" sz="2600" dirty="0">
              <a:solidFill>
                <a:srgbClr val="7030A0"/>
              </a:solidFill>
            </a:endParaRPr>
          </a:p>
          <a:p>
            <a:pPr algn="just">
              <a:lnSpc>
                <a:spcPct val="150000"/>
              </a:lnSpc>
            </a:pPr>
            <a:endParaRPr lang="en-US" sz="2600" dirty="0">
              <a:solidFill>
                <a:srgbClr val="7030A0"/>
              </a:solidFill>
            </a:endParaRPr>
          </a:p>
          <a:p>
            <a:pPr lvl="0" algn="just">
              <a:lnSpc>
                <a:spcPct val="150000"/>
              </a:lnSpc>
            </a:pPr>
            <a:endParaRPr lang="en-US" sz="2800" dirty="0">
              <a:solidFill>
                <a:srgbClr val="00B0F0"/>
              </a:solidFill>
            </a:endParaRPr>
          </a:p>
        </p:txBody>
      </p:sp>
    </p:spTree>
    <p:extLst>
      <p:ext uri="{BB962C8B-B14F-4D97-AF65-F5344CB8AC3E}">
        <p14:creationId xmlns:p14="http://schemas.microsoft.com/office/powerpoint/2010/main" val="20924999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
        <p:nvSpPr>
          <p:cNvPr id="3" name="Subtitle 2"/>
          <p:cNvSpPr>
            <a:spLocks noGrp="1"/>
          </p:cNvSpPr>
          <p:nvPr>
            <p:ph type="subTitle" idx="1"/>
          </p:nvPr>
        </p:nvSpPr>
        <p:spPr>
          <a:xfrm>
            <a:off x="76200" y="76200"/>
            <a:ext cx="8991600" cy="6705600"/>
          </a:xfrm>
        </p:spPr>
        <p:txBody>
          <a:bodyPr>
            <a:normAutofit lnSpcReduction="10000"/>
          </a:bodyPr>
          <a:lstStyle/>
          <a:p>
            <a:pPr algn="just">
              <a:lnSpc>
                <a:spcPct val="150000"/>
              </a:lnSpc>
            </a:pPr>
            <a:r>
              <a:rPr lang="en-US" sz="2600" dirty="0" smtClean="0">
                <a:solidFill>
                  <a:srgbClr val="7030A0"/>
                </a:solidFill>
              </a:rPr>
              <a:t>I </a:t>
            </a:r>
            <a:r>
              <a:rPr lang="en-US" sz="2600" dirty="0">
                <a:solidFill>
                  <a:srgbClr val="7030A0"/>
                </a:solidFill>
              </a:rPr>
              <a:t>also know market strategies well. I am ambitious. I have always set myself high goals on par with my skills &amp; training. One of my greatest qualities is that I can always maintain cool </a:t>
            </a:r>
            <a:r>
              <a:rPr lang="en-US" sz="2600" dirty="0" smtClean="0">
                <a:solidFill>
                  <a:srgbClr val="7030A0"/>
                </a:solidFill>
              </a:rPr>
              <a:t>&amp; don’t let pressure </a:t>
            </a:r>
            <a:r>
              <a:rPr lang="en-US" sz="2600" dirty="0">
                <a:solidFill>
                  <a:srgbClr val="7030A0"/>
                </a:solidFill>
              </a:rPr>
              <a:t>to get to me. It helps achieve my goals &amp; stay focused. </a:t>
            </a:r>
            <a:r>
              <a:rPr lang="en-US" sz="2600" b="1" dirty="0">
                <a:solidFill>
                  <a:schemeClr val="accent2"/>
                </a:solidFill>
              </a:rPr>
              <a:t>Chairman : </a:t>
            </a:r>
            <a:r>
              <a:rPr lang="en-US" sz="2600" dirty="0">
                <a:solidFill>
                  <a:srgbClr val="7030A0"/>
                </a:solidFill>
              </a:rPr>
              <a:t>What are your strengths? </a:t>
            </a:r>
            <a:r>
              <a:rPr lang="en-US" sz="2600" b="1" dirty="0">
                <a:solidFill>
                  <a:srgbClr val="00B050"/>
                </a:solidFill>
              </a:rPr>
              <a:t>Candidate : </a:t>
            </a:r>
            <a:r>
              <a:rPr lang="en-US" sz="2600" dirty="0">
                <a:solidFill>
                  <a:srgbClr val="7030A0"/>
                </a:solidFill>
              </a:rPr>
              <a:t>I am a punctual person. I always arrive early &amp; complete my work on time. I always give priority to sincerity in my work. I consider myself to be a team-player. When I work, I always take initiative. If I see something that needs to be done, I don’t wait for instructions. I just do it. For me, work is </a:t>
            </a:r>
            <a:r>
              <a:rPr lang="en-US" sz="2600" dirty="0" smtClean="0">
                <a:solidFill>
                  <a:srgbClr val="7030A0"/>
                </a:solidFill>
              </a:rPr>
              <a:t>worship, </a:t>
            </a:r>
            <a:r>
              <a:rPr lang="en-US" sz="2600" dirty="0">
                <a:solidFill>
                  <a:srgbClr val="7030A0"/>
                </a:solidFill>
              </a:rPr>
              <a:t>it gives energy to work more. </a:t>
            </a:r>
            <a:endParaRPr lang="en-US" sz="2600" dirty="0" smtClean="0">
              <a:solidFill>
                <a:srgbClr val="7030A0"/>
              </a:solidFill>
            </a:endParaRPr>
          </a:p>
          <a:p>
            <a:pPr algn="just">
              <a:lnSpc>
                <a:spcPct val="150000"/>
              </a:lnSpc>
            </a:pPr>
            <a:r>
              <a:rPr lang="en-US" sz="2600" b="1" dirty="0">
                <a:solidFill>
                  <a:schemeClr val="accent2"/>
                </a:solidFill>
              </a:rPr>
              <a:t>Interviewer : </a:t>
            </a:r>
            <a:r>
              <a:rPr lang="en-US" sz="2600" dirty="0">
                <a:solidFill>
                  <a:srgbClr val="7030A0"/>
                </a:solidFill>
              </a:rPr>
              <a:t>Where do you see yourself five years from</a:t>
            </a:r>
            <a:r>
              <a:rPr lang="en-US" sz="2600" b="1" dirty="0">
                <a:solidFill>
                  <a:srgbClr val="7030A0"/>
                </a:solidFill>
              </a:rPr>
              <a:t> </a:t>
            </a:r>
            <a:r>
              <a:rPr lang="en-US" sz="2600" dirty="0">
                <a:solidFill>
                  <a:srgbClr val="7030A0"/>
                </a:solidFill>
              </a:rPr>
              <a:t>now?</a:t>
            </a:r>
          </a:p>
          <a:p>
            <a:pPr algn="just">
              <a:lnSpc>
                <a:spcPct val="150000"/>
              </a:lnSpc>
            </a:pPr>
            <a:endParaRPr lang="en-US" sz="2600" dirty="0">
              <a:solidFill>
                <a:srgbClr val="7030A0"/>
              </a:solidFill>
            </a:endParaRPr>
          </a:p>
          <a:p>
            <a:pPr algn="just">
              <a:lnSpc>
                <a:spcPct val="150000"/>
              </a:lnSpc>
            </a:pPr>
            <a:endParaRPr lang="en-US" sz="2500" dirty="0">
              <a:solidFill>
                <a:srgbClr val="7030A0"/>
              </a:solidFill>
            </a:endParaRPr>
          </a:p>
          <a:p>
            <a:pPr algn="just">
              <a:lnSpc>
                <a:spcPct val="150000"/>
              </a:lnSpc>
            </a:pPr>
            <a:endParaRPr lang="en-US" sz="2800" dirty="0">
              <a:solidFill>
                <a:srgbClr val="7030A0"/>
              </a:solidFill>
            </a:endParaRPr>
          </a:p>
          <a:p>
            <a:pPr lvl="0" algn="just">
              <a:lnSpc>
                <a:spcPct val="150000"/>
              </a:lnSpc>
            </a:pPr>
            <a:endParaRPr lang="en-US" sz="2800" dirty="0">
              <a:solidFill>
                <a:srgbClr val="00B0F0"/>
              </a:solidFill>
            </a:endParaRPr>
          </a:p>
        </p:txBody>
      </p:sp>
    </p:spTree>
    <p:extLst>
      <p:ext uri="{BB962C8B-B14F-4D97-AF65-F5344CB8AC3E}">
        <p14:creationId xmlns:p14="http://schemas.microsoft.com/office/powerpoint/2010/main" val="31765934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600" b="1" dirty="0" smtClean="0">
                <a:solidFill>
                  <a:srgbClr val="00B050"/>
                </a:solidFill>
              </a:rPr>
              <a:t>Candidate </a:t>
            </a:r>
            <a:r>
              <a:rPr lang="en-US" sz="2600" b="1" dirty="0">
                <a:solidFill>
                  <a:srgbClr val="00B050"/>
                </a:solidFill>
              </a:rPr>
              <a:t>: </a:t>
            </a:r>
            <a:r>
              <a:rPr lang="en-US" sz="2600" dirty="0">
                <a:solidFill>
                  <a:srgbClr val="7030A0"/>
                </a:solidFill>
              </a:rPr>
              <a:t>I look forward to learn new skills &amp; improve</a:t>
            </a:r>
            <a:r>
              <a:rPr lang="en-US" sz="2600" b="1" dirty="0">
                <a:solidFill>
                  <a:srgbClr val="7030A0"/>
                </a:solidFill>
              </a:rPr>
              <a:t> </a:t>
            </a:r>
            <a:r>
              <a:rPr lang="en-US" sz="2600" dirty="0">
                <a:solidFill>
                  <a:srgbClr val="7030A0"/>
                </a:solidFill>
              </a:rPr>
              <a:t>my knowledge to advance in my career. In 5 yrs. from now, I see myself more skilled </a:t>
            </a:r>
            <a:r>
              <a:rPr lang="en-US" sz="2600" dirty="0" smtClean="0">
                <a:solidFill>
                  <a:srgbClr val="7030A0"/>
                </a:solidFill>
              </a:rPr>
              <a:t>&amp; innovate with in-depth knowledge of </a:t>
            </a:r>
            <a:r>
              <a:rPr lang="en-US" sz="2600" dirty="0">
                <a:solidFill>
                  <a:srgbClr val="7030A0"/>
                </a:solidFill>
              </a:rPr>
              <a:t>company &amp; also, possibly on a  higher position. </a:t>
            </a:r>
            <a:r>
              <a:rPr lang="en-US" sz="2600" b="1" dirty="0">
                <a:solidFill>
                  <a:schemeClr val="accent2"/>
                </a:solidFill>
              </a:rPr>
              <a:t>Chairman : </a:t>
            </a:r>
            <a:r>
              <a:rPr lang="en-US" sz="2600" dirty="0">
                <a:solidFill>
                  <a:srgbClr val="7030A0"/>
                </a:solidFill>
              </a:rPr>
              <a:t>What are your salary expectations ? </a:t>
            </a:r>
            <a:r>
              <a:rPr lang="en-US" sz="2600" b="1" dirty="0">
                <a:solidFill>
                  <a:srgbClr val="00B050"/>
                </a:solidFill>
              </a:rPr>
              <a:t>Candidate : </a:t>
            </a:r>
            <a:r>
              <a:rPr lang="en-US" sz="2600" dirty="0">
                <a:solidFill>
                  <a:srgbClr val="7030A0"/>
                </a:solidFill>
              </a:rPr>
              <a:t>Sir, right now I am keen to know more about your</a:t>
            </a:r>
            <a:r>
              <a:rPr lang="en-US" sz="2600" b="1" dirty="0">
                <a:solidFill>
                  <a:srgbClr val="7030A0"/>
                </a:solidFill>
              </a:rPr>
              <a:t> </a:t>
            </a:r>
            <a:r>
              <a:rPr lang="en-US" sz="2600" dirty="0">
                <a:solidFill>
                  <a:srgbClr val="7030A0"/>
                </a:solidFill>
              </a:rPr>
              <a:t>esteemed company, the culture here, the work environment, detailed requirements of this job &amp; such things. Basically, I want to know what kind of opportunity for growth I will get here. I believe that salary should be as per the company norms</a:t>
            </a:r>
            <a:r>
              <a:rPr lang="en-US" sz="2600" dirty="0" smtClean="0">
                <a:solidFill>
                  <a:srgbClr val="7030A0"/>
                </a:solidFill>
              </a:rPr>
              <a:t>. </a:t>
            </a:r>
            <a:r>
              <a:rPr lang="en-US" sz="2600" dirty="0">
                <a:solidFill>
                  <a:srgbClr val="7030A0"/>
                </a:solidFill>
              </a:rPr>
              <a:t>However, I think it will be more than my previous salary.</a:t>
            </a:r>
            <a:endParaRPr lang="en-US" sz="2600" dirty="0">
              <a:solidFill>
                <a:srgbClr val="00B0F0"/>
              </a:solidFill>
            </a:endParaRPr>
          </a:p>
        </p:txBody>
      </p:sp>
    </p:spTree>
    <p:extLst>
      <p:ext uri="{BB962C8B-B14F-4D97-AF65-F5344CB8AC3E}">
        <p14:creationId xmlns:p14="http://schemas.microsoft.com/office/powerpoint/2010/main" val="28522189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3" name="Subtitle 2"/>
          <p:cNvSpPr>
            <a:spLocks noGrp="1"/>
          </p:cNvSpPr>
          <p:nvPr>
            <p:ph type="subTitle" idx="1"/>
          </p:nvPr>
        </p:nvSpPr>
        <p:spPr>
          <a:xfrm>
            <a:off x="76200" y="76200"/>
            <a:ext cx="8991600" cy="6705600"/>
          </a:xfrm>
        </p:spPr>
        <p:txBody>
          <a:bodyPr>
            <a:normAutofit/>
          </a:bodyPr>
          <a:lstStyle/>
          <a:p>
            <a:pPr algn="just">
              <a:lnSpc>
                <a:spcPct val="150000"/>
              </a:lnSpc>
            </a:pPr>
            <a:r>
              <a:rPr lang="en-US" sz="2600" b="1" dirty="0" smtClean="0">
                <a:solidFill>
                  <a:schemeClr val="accent2"/>
                </a:solidFill>
              </a:rPr>
              <a:t>Chairman </a:t>
            </a:r>
            <a:r>
              <a:rPr lang="en-US" sz="2600" b="1" dirty="0">
                <a:solidFill>
                  <a:schemeClr val="accent2"/>
                </a:solidFill>
              </a:rPr>
              <a:t>: </a:t>
            </a:r>
            <a:r>
              <a:rPr lang="en-US" sz="2600" dirty="0">
                <a:solidFill>
                  <a:srgbClr val="7030A0"/>
                </a:solidFill>
              </a:rPr>
              <a:t>All right, Mr. Patil. We shall let you know within</a:t>
            </a:r>
            <a:r>
              <a:rPr lang="en-US" sz="2600" b="1" dirty="0">
                <a:solidFill>
                  <a:srgbClr val="7030A0"/>
                </a:solidFill>
              </a:rPr>
              <a:t> </a:t>
            </a:r>
            <a:r>
              <a:rPr lang="en-US" sz="2600" dirty="0">
                <a:solidFill>
                  <a:srgbClr val="7030A0"/>
                </a:solidFill>
              </a:rPr>
              <a:t>a week</a:t>
            </a:r>
            <a:r>
              <a:rPr lang="en-US" sz="2600" dirty="0" smtClean="0">
                <a:solidFill>
                  <a:srgbClr val="7030A0"/>
                </a:solidFill>
              </a:rPr>
              <a:t>. </a:t>
            </a:r>
            <a:r>
              <a:rPr lang="en-US" sz="2600" b="1" dirty="0" smtClean="0">
                <a:solidFill>
                  <a:srgbClr val="00B050"/>
                </a:solidFill>
              </a:rPr>
              <a:t>Candidate </a:t>
            </a:r>
            <a:r>
              <a:rPr lang="en-US" sz="2600" b="1" dirty="0">
                <a:solidFill>
                  <a:srgbClr val="00B050"/>
                </a:solidFill>
              </a:rPr>
              <a:t>: </a:t>
            </a:r>
            <a:r>
              <a:rPr lang="en-US" sz="2600" dirty="0">
                <a:solidFill>
                  <a:srgbClr val="7030A0"/>
                </a:solidFill>
              </a:rPr>
              <a:t>Ok Sir. Thank you very much, Sirs. Have a nice</a:t>
            </a:r>
            <a:r>
              <a:rPr lang="en-US" sz="2600" b="1" dirty="0">
                <a:solidFill>
                  <a:srgbClr val="7030A0"/>
                </a:solidFill>
              </a:rPr>
              <a:t> </a:t>
            </a:r>
            <a:r>
              <a:rPr lang="en-US" sz="2600" dirty="0">
                <a:solidFill>
                  <a:srgbClr val="7030A0"/>
                </a:solidFill>
              </a:rPr>
              <a:t>day</a:t>
            </a:r>
            <a:r>
              <a:rPr lang="en-US" sz="2600" dirty="0" smtClean="0">
                <a:solidFill>
                  <a:srgbClr val="7030A0"/>
                </a:solidFill>
              </a:rPr>
              <a:t>. </a:t>
            </a:r>
            <a:r>
              <a:rPr lang="en-US" sz="2600" b="1" dirty="0">
                <a:solidFill>
                  <a:schemeClr val="accent2"/>
                </a:solidFill>
              </a:rPr>
              <a:t>Chairman : </a:t>
            </a:r>
            <a:r>
              <a:rPr lang="en-US" sz="2600" dirty="0">
                <a:solidFill>
                  <a:srgbClr val="7030A0"/>
                </a:solidFill>
              </a:rPr>
              <a:t>What are your salary expectations ? </a:t>
            </a:r>
            <a:r>
              <a:rPr lang="en-US" sz="2600" b="1" dirty="0">
                <a:solidFill>
                  <a:srgbClr val="00B050"/>
                </a:solidFill>
              </a:rPr>
              <a:t>Candidate : </a:t>
            </a:r>
            <a:r>
              <a:rPr lang="en-US" sz="2600" dirty="0">
                <a:solidFill>
                  <a:srgbClr val="7030A0"/>
                </a:solidFill>
              </a:rPr>
              <a:t>Sir, right now I am keen </a:t>
            </a:r>
            <a:r>
              <a:rPr lang="en-US" sz="2600" dirty="0" smtClean="0">
                <a:solidFill>
                  <a:srgbClr val="7030A0"/>
                </a:solidFill>
              </a:rPr>
              <a:t>to know more </a:t>
            </a:r>
            <a:r>
              <a:rPr lang="en-US" sz="2600" dirty="0">
                <a:solidFill>
                  <a:srgbClr val="7030A0"/>
                </a:solidFill>
              </a:rPr>
              <a:t>about your</a:t>
            </a:r>
            <a:r>
              <a:rPr lang="en-US" sz="2600" b="1" dirty="0">
                <a:solidFill>
                  <a:srgbClr val="7030A0"/>
                </a:solidFill>
              </a:rPr>
              <a:t> </a:t>
            </a:r>
            <a:r>
              <a:rPr lang="en-US" sz="2600" dirty="0">
                <a:solidFill>
                  <a:srgbClr val="7030A0"/>
                </a:solidFill>
              </a:rPr>
              <a:t>esteemed company, culture here, work environment, detailed requirements of this job &amp; such things. Basically, I want to know what kind of opportunity for growth I will get here. I believe that salary should be as per company norms. However, I think it will be more than my previous salary. </a:t>
            </a:r>
            <a:r>
              <a:rPr lang="en-US" sz="2600" b="1" dirty="0">
                <a:solidFill>
                  <a:schemeClr val="accent2"/>
                </a:solidFill>
              </a:rPr>
              <a:t>Chairman : </a:t>
            </a:r>
            <a:r>
              <a:rPr lang="en-US" sz="2600" dirty="0">
                <a:solidFill>
                  <a:srgbClr val="7030A0"/>
                </a:solidFill>
              </a:rPr>
              <a:t>All right, Mr. Patil. We shall let you know within</a:t>
            </a:r>
            <a:r>
              <a:rPr lang="en-US" sz="2600" b="1" dirty="0">
                <a:solidFill>
                  <a:srgbClr val="7030A0"/>
                </a:solidFill>
              </a:rPr>
              <a:t> </a:t>
            </a:r>
            <a:r>
              <a:rPr lang="en-US" sz="2600" dirty="0">
                <a:solidFill>
                  <a:srgbClr val="7030A0"/>
                </a:solidFill>
              </a:rPr>
              <a:t>a week. </a:t>
            </a:r>
            <a:r>
              <a:rPr lang="en-US" sz="2600" b="1" dirty="0">
                <a:solidFill>
                  <a:srgbClr val="00B050"/>
                </a:solidFill>
              </a:rPr>
              <a:t>Candidate : </a:t>
            </a:r>
            <a:r>
              <a:rPr lang="en-US" sz="2600" dirty="0">
                <a:solidFill>
                  <a:srgbClr val="7030A0"/>
                </a:solidFill>
              </a:rPr>
              <a:t>Ok Sir. Thank you very much, Sirs. Have a nice</a:t>
            </a:r>
            <a:r>
              <a:rPr lang="en-US" sz="2600" b="1" dirty="0">
                <a:solidFill>
                  <a:srgbClr val="7030A0"/>
                </a:solidFill>
              </a:rPr>
              <a:t> </a:t>
            </a:r>
            <a:r>
              <a:rPr lang="en-US" sz="2600" dirty="0">
                <a:solidFill>
                  <a:srgbClr val="7030A0"/>
                </a:solidFill>
              </a:rPr>
              <a:t>day</a:t>
            </a:r>
            <a:r>
              <a:rPr lang="en-US" sz="2600" dirty="0" smtClean="0">
                <a:solidFill>
                  <a:srgbClr val="7030A0"/>
                </a:solidFill>
              </a:rPr>
              <a:t>. 			</a:t>
            </a:r>
            <a:r>
              <a:rPr lang="en-US" sz="2400" dirty="0" err="1" smtClean="0">
                <a:solidFill>
                  <a:srgbClr val="FF0000"/>
                </a:solidFill>
              </a:rPr>
              <a:t>xxxxxxxxxxxx</a:t>
            </a:r>
            <a:endParaRPr lang="en-US" sz="2400" dirty="0">
              <a:solidFill>
                <a:srgbClr val="FF0000"/>
              </a:solidFill>
            </a:endParaRPr>
          </a:p>
          <a:p>
            <a:pPr algn="just">
              <a:lnSpc>
                <a:spcPct val="150000"/>
              </a:lnSpc>
            </a:pPr>
            <a:endParaRPr lang="en-US" sz="2600" dirty="0">
              <a:solidFill>
                <a:srgbClr val="7030A0"/>
              </a:solidFill>
            </a:endParaRPr>
          </a:p>
          <a:p>
            <a:pPr algn="just">
              <a:lnSpc>
                <a:spcPct val="150000"/>
              </a:lnSpc>
            </a:pPr>
            <a:endParaRPr lang="en-US" sz="2600" dirty="0">
              <a:solidFill>
                <a:srgbClr val="7030A0"/>
              </a:solidFill>
            </a:endParaRPr>
          </a:p>
          <a:p>
            <a:pPr algn="just">
              <a:lnSpc>
                <a:spcPct val="150000"/>
              </a:lnSpc>
            </a:pPr>
            <a:endParaRPr lang="en-US" sz="2600" dirty="0">
              <a:solidFill>
                <a:srgbClr val="7030A0"/>
              </a:solidFill>
            </a:endParaRPr>
          </a:p>
          <a:p>
            <a:pPr lvl="0" algn="just">
              <a:lnSpc>
                <a:spcPct val="150000"/>
              </a:lnSpc>
            </a:pPr>
            <a:endParaRPr lang="en-US" sz="2800" dirty="0">
              <a:solidFill>
                <a:srgbClr val="00B0F0"/>
              </a:solidFill>
            </a:endParaRPr>
          </a:p>
        </p:txBody>
      </p:sp>
    </p:spTree>
    <p:extLst>
      <p:ext uri="{BB962C8B-B14F-4D97-AF65-F5344CB8AC3E}">
        <p14:creationId xmlns:p14="http://schemas.microsoft.com/office/powerpoint/2010/main" val="39080172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a:lnSpc>
                <a:spcPct val="150000"/>
              </a:lnSpc>
            </a:pPr>
            <a:r>
              <a:rPr lang="en-US" sz="2600" dirty="0" smtClean="0">
                <a:solidFill>
                  <a:srgbClr val="7030A0"/>
                </a:solidFill>
              </a:rPr>
              <a:t>Anyone </a:t>
            </a:r>
            <a:r>
              <a:rPr lang="en-US" sz="2600" dirty="0">
                <a:solidFill>
                  <a:srgbClr val="7030A0"/>
                </a:solidFill>
              </a:rPr>
              <a:t>seeking employment nowadays realizes that the nature of job interviews has changed drastically. </a:t>
            </a:r>
            <a:r>
              <a:rPr lang="en-US" sz="2600" dirty="0" smtClean="0">
                <a:solidFill>
                  <a:srgbClr val="7030A0"/>
                </a:solidFill>
              </a:rPr>
              <a:t>It </a:t>
            </a:r>
            <a:r>
              <a:rPr lang="en-US" sz="2600" dirty="0">
                <a:solidFill>
                  <a:srgbClr val="7030A0"/>
                </a:solidFill>
              </a:rPr>
              <a:t>is not the same as it was ten years ago. </a:t>
            </a:r>
            <a:endParaRPr lang="en-US" sz="2600" dirty="0" smtClean="0">
              <a:solidFill>
                <a:srgbClr val="7030A0"/>
              </a:solidFill>
            </a:endParaRPr>
          </a:p>
          <a:p>
            <a:pPr algn="just">
              <a:lnSpc>
                <a:spcPct val="150000"/>
              </a:lnSpc>
            </a:pPr>
            <a:r>
              <a:rPr lang="en-US" sz="2600" dirty="0" smtClean="0">
                <a:solidFill>
                  <a:srgbClr val="7030A0"/>
                </a:solidFill>
              </a:rPr>
              <a:t>Today factors like globalization</a:t>
            </a:r>
            <a:r>
              <a:rPr lang="en-US" sz="2600" dirty="0">
                <a:solidFill>
                  <a:srgbClr val="7030A0"/>
                </a:solidFill>
              </a:rPr>
              <a:t>, advanced technology, information overload, growing diversity </a:t>
            </a:r>
            <a:r>
              <a:rPr lang="en-US" sz="2600" dirty="0" smtClean="0">
                <a:solidFill>
                  <a:srgbClr val="7030A0"/>
                </a:solidFill>
              </a:rPr>
              <a:t>&amp; </a:t>
            </a:r>
            <a:r>
              <a:rPr lang="en-US" sz="2600" dirty="0">
                <a:solidFill>
                  <a:srgbClr val="7030A0"/>
                </a:solidFill>
              </a:rPr>
              <a:t>team work based organizations have affected the nature of work. </a:t>
            </a:r>
            <a:endParaRPr lang="en-US" sz="2600" dirty="0" smtClean="0">
              <a:solidFill>
                <a:srgbClr val="7030A0"/>
              </a:solidFill>
            </a:endParaRPr>
          </a:p>
          <a:p>
            <a:pPr marL="342900" lvl="6" indent="-342900" algn="just">
              <a:lnSpc>
                <a:spcPct val="150000"/>
              </a:lnSpc>
            </a:pPr>
            <a:r>
              <a:rPr lang="en-US" sz="2600" dirty="0">
                <a:solidFill>
                  <a:srgbClr val="7030A0"/>
                </a:solidFill>
              </a:rPr>
              <a:t>Candidate must be well equipped to face these circumstances</a:t>
            </a:r>
            <a:r>
              <a:rPr lang="en-US" sz="2600" dirty="0" smtClean="0">
                <a:solidFill>
                  <a:srgbClr val="7030A0"/>
                </a:solidFill>
              </a:rPr>
              <a:t>.</a:t>
            </a:r>
          </a:p>
          <a:p>
            <a:pPr marL="342900" lvl="6" indent="-342900" algn="just">
              <a:lnSpc>
                <a:spcPct val="150000"/>
              </a:lnSpc>
            </a:pPr>
            <a:r>
              <a:rPr lang="en-US" sz="2600" dirty="0">
                <a:solidFill>
                  <a:srgbClr val="7030A0"/>
                </a:solidFill>
              </a:rPr>
              <a:t>Present unit is introduced to you by keeping the current scenario in mind so that after the completion of your degree you will be able to face job interviews.</a:t>
            </a:r>
          </a:p>
          <a:p>
            <a:pPr marL="342900" lvl="6" indent="-342900" algn="just">
              <a:lnSpc>
                <a:spcPct val="150000"/>
              </a:lnSpc>
            </a:pPr>
            <a:endParaRPr lang="en-US" sz="26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123864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lvl="0" indent="0" algn="just">
              <a:lnSpc>
                <a:spcPct val="170000"/>
              </a:lnSpc>
              <a:buNone/>
            </a:pPr>
            <a:r>
              <a:rPr lang="en-US" sz="2600" b="1" dirty="0" smtClean="0">
                <a:solidFill>
                  <a:schemeClr val="accent2"/>
                </a:solidFill>
              </a:rPr>
              <a:t>Preparation </a:t>
            </a:r>
            <a:r>
              <a:rPr lang="en-US" sz="2600" b="1" dirty="0">
                <a:solidFill>
                  <a:schemeClr val="accent2"/>
                </a:solidFill>
              </a:rPr>
              <a:t>for </a:t>
            </a:r>
            <a:r>
              <a:rPr lang="en-US" sz="2600" b="1" dirty="0" smtClean="0">
                <a:solidFill>
                  <a:schemeClr val="accent2"/>
                </a:solidFill>
              </a:rPr>
              <a:t>Interview </a:t>
            </a:r>
            <a:r>
              <a:rPr lang="en-US" sz="2600" b="1" dirty="0" smtClean="0">
                <a:solidFill>
                  <a:schemeClr val="accent2"/>
                </a:solidFill>
              </a:rPr>
              <a:t>- </a:t>
            </a:r>
            <a:r>
              <a:rPr lang="en-US" sz="2600" dirty="0" smtClean="0">
                <a:solidFill>
                  <a:srgbClr val="7030A0"/>
                </a:solidFill>
              </a:rPr>
              <a:t>First </a:t>
            </a:r>
            <a:r>
              <a:rPr lang="en-US" sz="2600" dirty="0" smtClean="0">
                <a:solidFill>
                  <a:srgbClr val="7030A0"/>
                </a:solidFill>
              </a:rPr>
              <a:t>&amp; foremost </a:t>
            </a:r>
            <a:r>
              <a:rPr lang="en-US" sz="2600" dirty="0">
                <a:solidFill>
                  <a:srgbClr val="7030A0"/>
                </a:solidFill>
              </a:rPr>
              <a:t>thing required is preparation for the interview to get the positive result. </a:t>
            </a:r>
            <a:r>
              <a:rPr lang="en-US" sz="2600" dirty="0" smtClean="0">
                <a:solidFill>
                  <a:srgbClr val="7030A0"/>
                </a:solidFill>
              </a:rPr>
              <a:t>As </a:t>
            </a:r>
            <a:r>
              <a:rPr lang="en-US" sz="2600" dirty="0">
                <a:solidFill>
                  <a:srgbClr val="7030A0"/>
                </a:solidFill>
              </a:rPr>
              <a:t>soon as you receive </a:t>
            </a:r>
            <a:r>
              <a:rPr lang="en-US" sz="2600" dirty="0" smtClean="0">
                <a:solidFill>
                  <a:srgbClr val="7030A0"/>
                </a:solidFill>
              </a:rPr>
              <a:t>call </a:t>
            </a:r>
            <a:r>
              <a:rPr lang="en-US" sz="2600" dirty="0" smtClean="0">
                <a:solidFill>
                  <a:srgbClr val="7030A0"/>
                </a:solidFill>
              </a:rPr>
              <a:t>letter </a:t>
            </a:r>
            <a:r>
              <a:rPr lang="en-US" sz="2600" dirty="0">
                <a:solidFill>
                  <a:srgbClr val="7030A0"/>
                </a:solidFill>
              </a:rPr>
              <a:t>for the interview you should start preparing </a:t>
            </a:r>
            <a:r>
              <a:rPr lang="en-US" sz="2600" dirty="0" smtClean="0">
                <a:solidFill>
                  <a:srgbClr val="7030A0"/>
                </a:solidFill>
              </a:rPr>
              <a:t>yourself. </a:t>
            </a:r>
            <a:r>
              <a:rPr lang="en-US" sz="2600" dirty="0" smtClean="0">
                <a:solidFill>
                  <a:srgbClr val="7030A0"/>
                </a:solidFill>
              </a:rPr>
              <a:t>Remember </a:t>
            </a:r>
            <a:r>
              <a:rPr lang="en-US" sz="2600" dirty="0">
                <a:solidFill>
                  <a:srgbClr val="7030A0"/>
                </a:solidFill>
              </a:rPr>
              <a:t>the following points :</a:t>
            </a:r>
          </a:p>
          <a:p>
            <a:pPr lvl="0" algn="just">
              <a:lnSpc>
                <a:spcPct val="170000"/>
              </a:lnSpc>
              <a:buFont typeface="Wingdings" pitchFamily="2" charset="2"/>
              <a:buChar char="ü"/>
            </a:pPr>
            <a:r>
              <a:rPr lang="en-US" sz="2600" dirty="0">
                <a:solidFill>
                  <a:schemeClr val="accent6">
                    <a:lumMod val="75000"/>
                  </a:schemeClr>
                </a:solidFill>
              </a:rPr>
              <a:t>Read the interview letter carefully. </a:t>
            </a:r>
          </a:p>
          <a:p>
            <a:pPr lvl="0" algn="just">
              <a:lnSpc>
                <a:spcPct val="170000"/>
              </a:lnSpc>
              <a:buFont typeface="Wingdings" pitchFamily="2" charset="2"/>
              <a:buChar char="ü"/>
            </a:pPr>
            <a:r>
              <a:rPr lang="en-US" sz="2600" dirty="0">
                <a:solidFill>
                  <a:schemeClr val="accent6">
                    <a:lumMod val="75000"/>
                  </a:schemeClr>
                </a:solidFill>
              </a:rPr>
              <a:t>Know the details exactly-day, date, </a:t>
            </a:r>
            <a:r>
              <a:rPr lang="en-US" sz="2600" dirty="0" smtClean="0">
                <a:solidFill>
                  <a:schemeClr val="accent6">
                    <a:lumMod val="75000"/>
                  </a:schemeClr>
                </a:solidFill>
              </a:rPr>
              <a:t>time </a:t>
            </a:r>
            <a:r>
              <a:rPr lang="en-US" sz="2600" dirty="0">
                <a:solidFill>
                  <a:schemeClr val="accent6">
                    <a:lumMod val="75000"/>
                  </a:schemeClr>
                </a:solidFill>
              </a:rPr>
              <a:t>&amp; venue of interview.</a:t>
            </a:r>
          </a:p>
          <a:p>
            <a:pPr algn="just">
              <a:lnSpc>
                <a:spcPct val="170000"/>
              </a:lnSpc>
              <a:buFont typeface="Wingdings" pitchFamily="2" charset="2"/>
              <a:buChar char="ü"/>
            </a:pPr>
            <a:r>
              <a:rPr lang="en-US" sz="2600" dirty="0">
                <a:solidFill>
                  <a:schemeClr val="accent6">
                    <a:lumMod val="75000"/>
                  </a:schemeClr>
                </a:solidFill>
              </a:rPr>
              <a:t>Prepare your resume carefully &amp; impressively with all details of your qualifications, achievements, references</a:t>
            </a:r>
            <a:r>
              <a:rPr lang="en-US" sz="2600" dirty="0" smtClean="0">
                <a:solidFill>
                  <a:schemeClr val="accent6">
                    <a:lumMod val="75000"/>
                  </a:schemeClr>
                </a:solidFill>
              </a:rPr>
              <a:t>. </a:t>
            </a:r>
          </a:p>
          <a:p>
            <a:pPr algn="just">
              <a:lnSpc>
                <a:spcPct val="170000"/>
              </a:lnSpc>
              <a:buFont typeface="Wingdings" pitchFamily="2" charset="2"/>
              <a:buChar char="ü"/>
            </a:pPr>
            <a:r>
              <a:rPr lang="en-US" sz="2600" dirty="0" smtClean="0">
                <a:solidFill>
                  <a:schemeClr val="accent6">
                    <a:lumMod val="75000"/>
                  </a:schemeClr>
                </a:solidFill>
              </a:rPr>
              <a:t>Don’t </a:t>
            </a:r>
            <a:r>
              <a:rPr lang="en-US" sz="2600" dirty="0">
                <a:solidFill>
                  <a:schemeClr val="accent6">
                    <a:lumMod val="75000"/>
                  </a:schemeClr>
                </a:solidFill>
              </a:rPr>
              <a:t>forget to carry additional copies of resume with you. </a:t>
            </a:r>
            <a:endParaRPr lang="en-US" sz="2600" dirty="0" smtClean="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3241201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algn="just">
              <a:lnSpc>
                <a:spcPct val="160000"/>
              </a:lnSpc>
              <a:buFont typeface="Wingdings" pitchFamily="2" charset="2"/>
              <a:buChar char="ü"/>
            </a:pPr>
            <a:r>
              <a:rPr lang="en-US" sz="2600" dirty="0">
                <a:solidFill>
                  <a:schemeClr val="accent6">
                    <a:lumMod val="75000"/>
                  </a:schemeClr>
                </a:solidFill>
              </a:rPr>
              <a:t>If you are instructed to bring the original certificates &amp; other testimonials, arrange them in a proper order - </a:t>
            </a:r>
            <a:r>
              <a:rPr lang="en-US" sz="2600" dirty="0">
                <a:solidFill>
                  <a:schemeClr val="accent4"/>
                </a:solidFill>
              </a:rPr>
              <a:t>latest certificate on top &amp; </a:t>
            </a:r>
            <a:r>
              <a:rPr lang="en-US" sz="2600" dirty="0">
                <a:solidFill>
                  <a:srgbClr val="00B050"/>
                </a:solidFill>
              </a:rPr>
              <a:t>earliest certificate at bottom-in a decent folder/a file. </a:t>
            </a:r>
            <a:endParaRPr lang="en-US" sz="2600" dirty="0">
              <a:solidFill>
                <a:srgbClr val="7030A0"/>
              </a:solidFill>
            </a:endParaRPr>
          </a:p>
          <a:p>
            <a:pPr algn="just">
              <a:lnSpc>
                <a:spcPct val="160000"/>
              </a:lnSpc>
              <a:buFont typeface="Wingdings" pitchFamily="2" charset="2"/>
              <a:buChar char="ü"/>
            </a:pPr>
            <a:r>
              <a:rPr lang="en-US" sz="2600" dirty="0" smtClean="0">
                <a:solidFill>
                  <a:schemeClr val="accent6">
                    <a:lumMod val="75000"/>
                  </a:schemeClr>
                </a:solidFill>
              </a:rPr>
              <a:t>All </a:t>
            </a:r>
            <a:r>
              <a:rPr lang="en-US" sz="2600" dirty="0">
                <a:solidFill>
                  <a:schemeClr val="accent6">
                    <a:lumMod val="75000"/>
                  </a:schemeClr>
                </a:solidFill>
              </a:rPr>
              <a:t>the certificates should be attached serially. </a:t>
            </a:r>
          </a:p>
          <a:p>
            <a:pPr algn="just">
              <a:lnSpc>
                <a:spcPct val="160000"/>
              </a:lnSpc>
              <a:buFont typeface="Wingdings" pitchFamily="2" charset="2"/>
              <a:buChar char="ü"/>
            </a:pPr>
            <a:r>
              <a:rPr lang="en-US" sz="2600" dirty="0" smtClean="0">
                <a:solidFill>
                  <a:schemeClr val="accent6">
                    <a:lumMod val="75000"/>
                  </a:schemeClr>
                </a:solidFill>
              </a:rPr>
              <a:t>Required </a:t>
            </a:r>
            <a:r>
              <a:rPr lang="en-US" sz="2600" dirty="0">
                <a:solidFill>
                  <a:schemeClr val="accent6">
                    <a:lumMod val="75000"/>
                  </a:schemeClr>
                </a:solidFill>
              </a:rPr>
              <a:t>documents are : Resume/CV, interview call letter, degree certificates, mark lists, NSS/NCC/Sports certificates, experience certificates, references, </a:t>
            </a:r>
            <a:r>
              <a:rPr lang="en-US" sz="2600" dirty="0" smtClean="0">
                <a:solidFill>
                  <a:schemeClr val="accent6">
                    <a:lumMod val="75000"/>
                  </a:schemeClr>
                </a:solidFill>
              </a:rPr>
              <a:t>etc.</a:t>
            </a:r>
          </a:p>
          <a:p>
            <a:pPr algn="just">
              <a:lnSpc>
                <a:spcPct val="160000"/>
              </a:lnSpc>
              <a:buFont typeface="Wingdings" pitchFamily="2" charset="2"/>
              <a:buChar char="ü"/>
            </a:pPr>
            <a:r>
              <a:rPr lang="en-US" sz="2600" dirty="0" smtClean="0">
                <a:solidFill>
                  <a:schemeClr val="accent6">
                    <a:lumMod val="75000"/>
                  </a:schemeClr>
                </a:solidFill>
              </a:rPr>
              <a:t>Wear </a:t>
            </a:r>
            <a:r>
              <a:rPr lang="en-US" sz="2600" dirty="0">
                <a:solidFill>
                  <a:schemeClr val="accent6">
                    <a:lumMod val="75000"/>
                  </a:schemeClr>
                </a:solidFill>
              </a:rPr>
              <a:t>formal clothes for good impression. </a:t>
            </a:r>
            <a:r>
              <a:rPr lang="en-US" sz="2600" dirty="0" smtClean="0">
                <a:solidFill>
                  <a:schemeClr val="accent6">
                    <a:lumMod val="75000"/>
                  </a:schemeClr>
                </a:solidFill>
              </a:rPr>
              <a:t>Clean</a:t>
            </a:r>
            <a:r>
              <a:rPr lang="en-US" sz="2600" dirty="0">
                <a:solidFill>
                  <a:schemeClr val="accent6">
                    <a:lumMod val="75000"/>
                  </a:schemeClr>
                </a:solidFill>
              </a:rPr>
              <a:t>, well-pressed clothes imply that you are taking </a:t>
            </a:r>
            <a:r>
              <a:rPr lang="en-US" sz="2600" dirty="0" smtClean="0">
                <a:solidFill>
                  <a:schemeClr val="accent6">
                    <a:lumMod val="75000"/>
                  </a:schemeClr>
                </a:solidFill>
              </a:rPr>
              <a:t>interview </a:t>
            </a:r>
            <a:r>
              <a:rPr lang="en-US" sz="2600" dirty="0">
                <a:solidFill>
                  <a:schemeClr val="accent6">
                    <a:lumMod val="75000"/>
                  </a:schemeClr>
                </a:solidFill>
              </a:rPr>
              <a:t>&amp; </a:t>
            </a:r>
            <a:r>
              <a:rPr lang="en-US" sz="2600" dirty="0" smtClean="0">
                <a:solidFill>
                  <a:schemeClr val="accent6">
                    <a:lumMod val="75000"/>
                  </a:schemeClr>
                </a:solidFill>
              </a:rPr>
              <a:t>the </a:t>
            </a:r>
            <a:r>
              <a:rPr lang="en-US" sz="2600" dirty="0">
                <a:solidFill>
                  <a:schemeClr val="accent6">
                    <a:lumMod val="75000"/>
                  </a:schemeClr>
                </a:solidFill>
              </a:rPr>
              <a:t>job seriously. </a:t>
            </a:r>
            <a:endParaRPr lang="en-US" sz="2600" dirty="0" smtClean="0">
              <a:solidFill>
                <a:schemeClr val="accent6">
                  <a:lumMod val="75000"/>
                </a:schemeClr>
              </a:solidFill>
            </a:endParaRPr>
          </a:p>
          <a:p>
            <a:pPr algn="just">
              <a:lnSpc>
                <a:spcPct val="160000"/>
              </a:lnSpc>
              <a:buFont typeface="Wingdings" pitchFamily="2" charset="2"/>
              <a:buChar char="ü"/>
            </a:pPr>
            <a:r>
              <a:rPr lang="en-US" sz="2600" dirty="0" smtClean="0">
                <a:solidFill>
                  <a:schemeClr val="accent6">
                    <a:lumMod val="75000"/>
                  </a:schemeClr>
                </a:solidFill>
              </a:rPr>
              <a:t>Avoid gaudy &amp; fashionable clothes, wear polished </a:t>
            </a:r>
            <a:r>
              <a:rPr lang="en-US" sz="2600" dirty="0" err="1" smtClean="0">
                <a:solidFill>
                  <a:schemeClr val="accent6">
                    <a:lumMod val="75000"/>
                  </a:schemeClr>
                </a:solidFill>
              </a:rPr>
              <a:t>shoes,socks</a:t>
            </a:r>
            <a:r>
              <a:rPr lang="en-US" sz="2600" dirty="0" smtClean="0">
                <a:solidFill>
                  <a:schemeClr val="accent6">
                    <a:lumMod val="75000"/>
                  </a:schemeClr>
                </a:solidFill>
              </a:rPr>
              <a:t>.</a:t>
            </a:r>
          </a:p>
          <a:p>
            <a:pPr algn="just">
              <a:lnSpc>
                <a:spcPct val="160000"/>
              </a:lnSpc>
              <a:buFont typeface="Wingdings" pitchFamily="2" charset="2"/>
              <a:buChar char="ü"/>
            </a:pPr>
            <a:endParaRPr lang="en-US" sz="2600" dirty="0" smtClean="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79609307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algn="just">
              <a:lnSpc>
                <a:spcPct val="160000"/>
              </a:lnSpc>
              <a:buFont typeface="Wingdings" pitchFamily="2" charset="2"/>
              <a:buChar char="ü"/>
            </a:pPr>
            <a:r>
              <a:rPr lang="en-US" sz="2600" dirty="0" smtClean="0">
                <a:solidFill>
                  <a:schemeClr val="accent6">
                    <a:lumMod val="75000"/>
                  </a:schemeClr>
                </a:solidFill>
              </a:rPr>
              <a:t>Do </a:t>
            </a:r>
            <a:r>
              <a:rPr lang="en-US" sz="2600" dirty="0">
                <a:solidFill>
                  <a:schemeClr val="accent6">
                    <a:lumMod val="75000"/>
                  </a:schemeClr>
                </a:solidFill>
              </a:rPr>
              <a:t>sufficient homework to face interview </a:t>
            </a:r>
            <a:r>
              <a:rPr lang="en-US" sz="2600" dirty="0" smtClean="0">
                <a:solidFill>
                  <a:schemeClr val="accent6">
                    <a:lumMod val="75000"/>
                  </a:schemeClr>
                </a:solidFill>
              </a:rPr>
              <a:t>questions.</a:t>
            </a:r>
          </a:p>
          <a:p>
            <a:pPr algn="just">
              <a:lnSpc>
                <a:spcPct val="160000"/>
              </a:lnSpc>
              <a:buFont typeface="Wingdings" pitchFamily="2" charset="2"/>
              <a:buChar char="ü"/>
            </a:pPr>
            <a:r>
              <a:rPr lang="en-US" sz="2600" dirty="0" smtClean="0">
                <a:solidFill>
                  <a:schemeClr val="accent6">
                    <a:lumMod val="75000"/>
                  </a:schemeClr>
                </a:solidFill>
              </a:rPr>
              <a:t>Visit </a:t>
            </a:r>
            <a:r>
              <a:rPr lang="en-US" sz="2600" dirty="0" smtClean="0">
                <a:solidFill>
                  <a:schemeClr val="accent6">
                    <a:lumMod val="75000"/>
                  </a:schemeClr>
                </a:solidFill>
              </a:rPr>
              <a:t>company/organization’s </a:t>
            </a:r>
            <a:r>
              <a:rPr lang="en-US" sz="2600" dirty="0">
                <a:solidFill>
                  <a:schemeClr val="accent6">
                    <a:lumMod val="75000"/>
                  </a:schemeClr>
                </a:solidFill>
              </a:rPr>
              <a:t>website </a:t>
            </a:r>
            <a:r>
              <a:rPr lang="en-US" sz="2600" dirty="0" smtClean="0">
                <a:solidFill>
                  <a:schemeClr val="accent6">
                    <a:lumMod val="75000"/>
                  </a:schemeClr>
                </a:solidFill>
              </a:rPr>
              <a:t>&amp; </a:t>
            </a:r>
            <a:r>
              <a:rPr lang="en-US" sz="2600" dirty="0">
                <a:solidFill>
                  <a:schemeClr val="accent6">
                    <a:lumMod val="75000"/>
                  </a:schemeClr>
                </a:solidFill>
              </a:rPr>
              <a:t>know about its vision, mission, structure, products, services, growth </a:t>
            </a:r>
            <a:r>
              <a:rPr lang="en-US" sz="2600" dirty="0" smtClean="0">
                <a:solidFill>
                  <a:schemeClr val="accent6">
                    <a:lumMod val="75000"/>
                  </a:schemeClr>
                </a:solidFill>
              </a:rPr>
              <a:t>&amp; </a:t>
            </a:r>
            <a:r>
              <a:rPr lang="en-US" sz="2600" dirty="0">
                <a:solidFill>
                  <a:schemeClr val="accent6">
                    <a:lumMod val="75000"/>
                  </a:schemeClr>
                </a:solidFill>
              </a:rPr>
              <a:t>finances. </a:t>
            </a:r>
            <a:endParaRPr lang="en-US" sz="2600" dirty="0">
              <a:solidFill>
                <a:schemeClr val="accent6">
                  <a:lumMod val="75000"/>
                </a:schemeClr>
              </a:solidFill>
            </a:endParaRPr>
          </a:p>
          <a:p>
            <a:pPr algn="just">
              <a:lnSpc>
                <a:spcPct val="160000"/>
              </a:lnSpc>
              <a:buFont typeface="Wingdings" pitchFamily="2" charset="2"/>
              <a:buChar char="ü"/>
            </a:pPr>
            <a:r>
              <a:rPr lang="en-US" sz="2600" dirty="0" smtClean="0">
                <a:solidFill>
                  <a:schemeClr val="accent6">
                    <a:lumMod val="75000"/>
                  </a:schemeClr>
                </a:solidFill>
              </a:rPr>
              <a:t>If </a:t>
            </a:r>
            <a:r>
              <a:rPr lang="en-US" sz="2600" dirty="0" smtClean="0">
                <a:solidFill>
                  <a:schemeClr val="accent6">
                    <a:lumMod val="75000"/>
                  </a:schemeClr>
                </a:solidFill>
              </a:rPr>
              <a:t>company </a:t>
            </a:r>
            <a:r>
              <a:rPr lang="en-US" sz="2600" dirty="0">
                <a:solidFill>
                  <a:schemeClr val="accent6">
                    <a:lumMod val="75000"/>
                  </a:schemeClr>
                </a:solidFill>
              </a:rPr>
              <a:t>does not have a website, you may get information from other </a:t>
            </a:r>
            <a:r>
              <a:rPr lang="en-US" sz="2600" dirty="0" smtClean="0">
                <a:solidFill>
                  <a:schemeClr val="accent6">
                    <a:lumMod val="75000"/>
                  </a:schemeClr>
                </a:solidFill>
              </a:rPr>
              <a:t>sources/you may </a:t>
            </a:r>
            <a:r>
              <a:rPr lang="en-US" sz="2600" dirty="0">
                <a:solidFill>
                  <a:schemeClr val="accent6">
                    <a:lumMod val="75000"/>
                  </a:schemeClr>
                </a:solidFill>
              </a:rPr>
              <a:t>call The Chamber of Commerce. </a:t>
            </a:r>
            <a:endParaRPr lang="en-US" sz="2600" dirty="0">
              <a:solidFill>
                <a:schemeClr val="accent6">
                  <a:lumMod val="75000"/>
                </a:schemeClr>
              </a:solidFill>
            </a:endParaRPr>
          </a:p>
          <a:p>
            <a:pPr algn="just">
              <a:lnSpc>
                <a:spcPct val="160000"/>
              </a:lnSpc>
              <a:buFont typeface="Wingdings" pitchFamily="2" charset="2"/>
              <a:buChar char="ü"/>
            </a:pPr>
            <a:r>
              <a:rPr lang="en-US" sz="2600" dirty="0" smtClean="0">
                <a:solidFill>
                  <a:schemeClr val="accent6">
                    <a:lumMod val="75000"/>
                  </a:schemeClr>
                </a:solidFill>
              </a:rPr>
              <a:t>Don’t </a:t>
            </a:r>
            <a:r>
              <a:rPr lang="en-US" sz="2600" dirty="0">
                <a:solidFill>
                  <a:schemeClr val="accent6">
                    <a:lumMod val="75000"/>
                  </a:schemeClr>
                </a:solidFill>
              </a:rPr>
              <a:t>be surprised if one of the </a:t>
            </a:r>
            <a:r>
              <a:rPr lang="en-US" sz="2600" dirty="0" smtClean="0">
                <a:solidFill>
                  <a:schemeClr val="accent6">
                    <a:lumMod val="75000"/>
                  </a:schemeClr>
                </a:solidFill>
              </a:rPr>
              <a:t>first questions </a:t>
            </a:r>
            <a:r>
              <a:rPr lang="en-US" sz="2600" dirty="0">
                <a:solidFill>
                  <a:schemeClr val="accent6">
                    <a:lumMod val="75000"/>
                  </a:schemeClr>
                </a:solidFill>
              </a:rPr>
              <a:t>interviewers would ask, </a:t>
            </a:r>
            <a:r>
              <a:rPr lang="en-US" sz="2600" dirty="0" smtClean="0">
                <a:solidFill>
                  <a:schemeClr val="accent6">
                    <a:lumMod val="75000"/>
                  </a:schemeClr>
                </a:solidFill>
              </a:rPr>
              <a:t>‘’Have </a:t>
            </a:r>
            <a:r>
              <a:rPr lang="en-US" sz="2600" dirty="0">
                <a:solidFill>
                  <a:schemeClr val="accent6">
                    <a:lumMod val="75000"/>
                  </a:schemeClr>
                </a:solidFill>
              </a:rPr>
              <a:t>you gone through </a:t>
            </a:r>
            <a:r>
              <a:rPr lang="en-US" sz="2600" dirty="0" smtClean="0">
                <a:solidFill>
                  <a:schemeClr val="accent6">
                    <a:lumMod val="75000"/>
                  </a:schemeClr>
                </a:solidFill>
              </a:rPr>
              <a:t>our </a:t>
            </a:r>
            <a:r>
              <a:rPr lang="en-US" sz="2600" dirty="0">
                <a:solidFill>
                  <a:schemeClr val="accent6">
                    <a:lumMod val="75000"/>
                  </a:schemeClr>
                </a:solidFill>
              </a:rPr>
              <a:t>website</a:t>
            </a:r>
            <a:r>
              <a:rPr lang="en-US" sz="2600" dirty="0" smtClean="0">
                <a:solidFill>
                  <a:schemeClr val="accent6">
                    <a:lumMod val="75000"/>
                  </a:schemeClr>
                </a:solidFill>
              </a:rPr>
              <a:t>?’ </a:t>
            </a:r>
            <a:endParaRPr lang="en-US" sz="2600" dirty="0">
              <a:solidFill>
                <a:schemeClr val="accent6">
                  <a:lumMod val="75000"/>
                </a:schemeClr>
              </a:solidFill>
            </a:endParaRPr>
          </a:p>
          <a:p>
            <a:pPr algn="just">
              <a:lnSpc>
                <a:spcPct val="160000"/>
              </a:lnSpc>
              <a:buFont typeface="Wingdings" pitchFamily="2" charset="2"/>
              <a:buChar char="ü"/>
            </a:pPr>
            <a:r>
              <a:rPr lang="en-US" sz="2600" dirty="0" smtClean="0">
                <a:solidFill>
                  <a:schemeClr val="accent6">
                    <a:lumMod val="75000"/>
                  </a:schemeClr>
                </a:solidFill>
              </a:rPr>
              <a:t>Collect </a:t>
            </a:r>
            <a:r>
              <a:rPr lang="en-US" sz="2600" dirty="0">
                <a:solidFill>
                  <a:schemeClr val="accent6">
                    <a:lumMod val="75000"/>
                  </a:schemeClr>
                </a:solidFill>
              </a:rPr>
              <a:t>adequate information about the nature of job for which you have applied &amp; revise it by collecting additional information &amp; know the nature of </a:t>
            </a:r>
            <a:r>
              <a:rPr lang="en-US" sz="2600" dirty="0" smtClean="0">
                <a:solidFill>
                  <a:schemeClr val="accent6">
                    <a:lumMod val="75000"/>
                  </a:schemeClr>
                </a:solidFill>
              </a:rPr>
              <a:t>organization</a:t>
            </a:r>
            <a:endParaRPr lang="en-US" sz="26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75591766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47500" lnSpcReduction="20000"/>
          </a:bodyPr>
          <a:lstStyle/>
          <a:p>
            <a:pPr algn="just">
              <a:lnSpc>
                <a:spcPct val="160000"/>
              </a:lnSpc>
              <a:buFont typeface="Wingdings" pitchFamily="2" charset="2"/>
              <a:buChar char="ü"/>
            </a:pPr>
            <a:r>
              <a:rPr lang="en-US" sz="5500" dirty="0">
                <a:solidFill>
                  <a:schemeClr val="accent6">
                    <a:lumMod val="75000"/>
                  </a:schemeClr>
                </a:solidFill>
              </a:rPr>
              <a:t>– whether a govt. office/a teaching institution/a private industry/a multinational company/a bank/LIC office in which you are presenting yourself as a </a:t>
            </a:r>
            <a:r>
              <a:rPr lang="en-US" sz="5500" dirty="0" smtClean="0">
                <a:solidFill>
                  <a:schemeClr val="accent6">
                    <a:lumMod val="75000"/>
                  </a:schemeClr>
                </a:solidFill>
              </a:rPr>
              <a:t>candidate.</a:t>
            </a:r>
          </a:p>
          <a:p>
            <a:pPr algn="just">
              <a:lnSpc>
                <a:spcPct val="160000"/>
              </a:lnSpc>
              <a:buFont typeface="Wingdings" pitchFamily="2" charset="2"/>
              <a:buChar char="ü"/>
            </a:pPr>
            <a:r>
              <a:rPr lang="en-US" sz="5500" dirty="0" smtClean="0">
                <a:solidFill>
                  <a:schemeClr val="accent6">
                    <a:lumMod val="75000"/>
                  </a:schemeClr>
                </a:solidFill>
              </a:rPr>
              <a:t>Refresh </a:t>
            </a:r>
            <a:r>
              <a:rPr lang="en-US" sz="5500" dirty="0">
                <a:solidFill>
                  <a:schemeClr val="accent6">
                    <a:lumMod val="75000"/>
                  </a:schemeClr>
                </a:solidFill>
              </a:rPr>
              <a:t>your knowledge of the subject/s of your specialization at graduation </a:t>
            </a:r>
            <a:r>
              <a:rPr lang="en-US" sz="5500" dirty="0" smtClean="0">
                <a:solidFill>
                  <a:schemeClr val="accent6">
                    <a:lumMod val="75000"/>
                  </a:schemeClr>
                </a:solidFill>
              </a:rPr>
              <a:t>&amp; post graduation</a:t>
            </a:r>
            <a:r>
              <a:rPr lang="en-US" sz="5500" dirty="0">
                <a:solidFill>
                  <a:schemeClr val="accent6">
                    <a:lumMod val="75000"/>
                  </a:schemeClr>
                </a:solidFill>
              </a:rPr>
              <a:t>. </a:t>
            </a:r>
            <a:r>
              <a:rPr lang="en-US" sz="5500" dirty="0" smtClean="0">
                <a:solidFill>
                  <a:schemeClr val="accent6">
                    <a:lumMod val="75000"/>
                  </a:schemeClr>
                </a:solidFill>
              </a:rPr>
              <a:t>It </a:t>
            </a:r>
            <a:r>
              <a:rPr lang="en-US" sz="5500" dirty="0">
                <a:solidFill>
                  <a:schemeClr val="accent6">
                    <a:lumMod val="75000"/>
                  </a:schemeClr>
                </a:solidFill>
              </a:rPr>
              <a:t>is quite natural for </a:t>
            </a:r>
            <a:r>
              <a:rPr lang="en-US" sz="5500" dirty="0" smtClean="0">
                <a:solidFill>
                  <a:schemeClr val="accent6">
                    <a:lumMod val="75000"/>
                  </a:schemeClr>
                </a:solidFill>
              </a:rPr>
              <a:t>interviewers to </a:t>
            </a:r>
            <a:r>
              <a:rPr lang="en-US" sz="5500" dirty="0">
                <a:solidFill>
                  <a:schemeClr val="accent6">
                    <a:lumMod val="75000"/>
                  </a:schemeClr>
                </a:solidFill>
              </a:rPr>
              <a:t>ask questions on the subject of </a:t>
            </a:r>
            <a:r>
              <a:rPr lang="en-US" sz="5500" dirty="0" smtClean="0">
                <a:solidFill>
                  <a:schemeClr val="accent6">
                    <a:lumMod val="75000"/>
                  </a:schemeClr>
                </a:solidFill>
              </a:rPr>
              <a:t>your </a:t>
            </a:r>
            <a:r>
              <a:rPr lang="en-US" sz="5500" dirty="0">
                <a:solidFill>
                  <a:schemeClr val="accent6">
                    <a:lumMod val="75000"/>
                  </a:schemeClr>
                </a:solidFill>
              </a:rPr>
              <a:t>specialization. </a:t>
            </a:r>
            <a:endParaRPr lang="en-US" sz="5500" dirty="0">
              <a:solidFill>
                <a:schemeClr val="accent6">
                  <a:lumMod val="75000"/>
                </a:schemeClr>
              </a:solidFill>
            </a:endParaRPr>
          </a:p>
          <a:p>
            <a:pPr algn="just">
              <a:lnSpc>
                <a:spcPct val="160000"/>
              </a:lnSpc>
              <a:buFont typeface="Wingdings" pitchFamily="2" charset="2"/>
              <a:buChar char="ü"/>
            </a:pPr>
            <a:r>
              <a:rPr lang="en-US" sz="5500" dirty="0" smtClean="0">
                <a:solidFill>
                  <a:schemeClr val="accent6">
                    <a:lumMod val="75000"/>
                  </a:schemeClr>
                </a:solidFill>
              </a:rPr>
              <a:t>Refresh/revise </a:t>
            </a:r>
            <a:r>
              <a:rPr lang="en-US" sz="5500" dirty="0">
                <a:solidFill>
                  <a:schemeClr val="accent6">
                    <a:lumMod val="75000"/>
                  </a:schemeClr>
                </a:solidFill>
              </a:rPr>
              <a:t>your knowledge of the field- concepts, definitions, formulae &amp; theories, </a:t>
            </a:r>
            <a:r>
              <a:rPr lang="en-US" sz="5500" dirty="0" smtClean="0">
                <a:solidFill>
                  <a:schemeClr val="accent6">
                    <a:lumMod val="75000"/>
                  </a:schemeClr>
                </a:solidFill>
              </a:rPr>
              <a:t>etc. If </a:t>
            </a:r>
            <a:r>
              <a:rPr lang="en-US" sz="5500" dirty="0">
                <a:solidFill>
                  <a:schemeClr val="accent6">
                    <a:lumMod val="75000"/>
                  </a:schemeClr>
                </a:solidFill>
              </a:rPr>
              <a:t>possible, give a mock interview in front of your close friends &amp; well-wishers. This will boost your confidence &amp; </a:t>
            </a:r>
            <a:r>
              <a:rPr lang="en-US" sz="5500" dirty="0" smtClean="0">
                <a:solidFill>
                  <a:schemeClr val="accent6">
                    <a:lumMod val="75000"/>
                  </a:schemeClr>
                </a:solidFill>
              </a:rPr>
              <a:t>understand weaknesses.</a:t>
            </a:r>
          </a:p>
          <a:p>
            <a:pPr marL="0" lvl="0" indent="0" algn="just">
              <a:lnSpc>
                <a:spcPct val="160000"/>
              </a:lnSpc>
              <a:buNone/>
            </a:pPr>
            <a:endParaRPr lang="en-US" sz="28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6108692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a:bodyPr>
          <a:lstStyle/>
          <a:p>
            <a:pPr marL="0" lvl="0" indent="0" algn="just">
              <a:lnSpc>
                <a:spcPct val="150000"/>
              </a:lnSpc>
              <a:buNone/>
            </a:pPr>
            <a:r>
              <a:rPr lang="en-US" sz="2800" b="1" dirty="0" smtClean="0">
                <a:solidFill>
                  <a:srgbClr val="C00000"/>
                </a:solidFill>
              </a:rPr>
              <a:t>Facing </a:t>
            </a:r>
            <a:r>
              <a:rPr lang="en-US" sz="2800" b="1" dirty="0">
                <a:solidFill>
                  <a:srgbClr val="C00000"/>
                </a:solidFill>
              </a:rPr>
              <a:t>the Interview : </a:t>
            </a:r>
            <a:r>
              <a:rPr lang="en-US" sz="2800" dirty="0">
                <a:solidFill>
                  <a:schemeClr val="tx2"/>
                </a:solidFill>
              </a:rPr>
              <a:t>Winning Strategies –</a:t>
            </a:r>
          </a:p>
          <a:p>
            <a:pPr lvl="0" algn="just">
              <a:lnSpc>
                <a:spcPct val="150000"/>
              </a:lnSpc>
              <a:buFont typeface="Courier New" pitchFamily="49" charset="0"/>
              <a:buChar char="o"/>
            </a:pPr>
            <a:r>
              <a:rPr lang="en-US" sz="2800" dirty="0">
                <a:solidFill>
                  <a:srgbClr val="00B050"/>
                </a:solidFill>
              </a:rPr>
              <a:t>Walk in smartly &amp; cheerfully from entrance to interview table. </a:t>
            </a:r>
          </a:p>
          <a:p>
            <a:pPr lvl="0" algn="just">
              <a:lnSpc>
                <a:spcPct val="150000"/>
              </a:lnSpc>
              <a:buFont typeface="Courier New" pitchFamily="49" charset="0"/>
              <a:buChar char="o"/>
            </a:pPr>
            <a:r>
              <a:rPr lang="en-US" sz="2800" dirty="0">
                <a:solidFill>
                  <a:srgbClr val="00B050"/>
                </a:solidFill>
              </a:rPr>
              <a:t>Don’t forget to ask permission politely before entering : </a:t>
            </a:r>
            <a:r>
              <a:rPr lang="en-US" sz="2800" dirty="0" smtClean="0">
                <a:solidFill>
                  <a:schemeClr val="accent2">
                    <a:lumMod val="75000"/>
                  </a:schemeClr>
                </a:solidFill>
              </a:rPr>
              <a:t>‘</a:t>
            </a:r>
            <a:r>
              <a:rPr lang="en-US" sz="2800" dirty="0">
                <a:solidFill>
                  <a:schemeClr val="accent2">
                    <a:lumMod val="75000"/>
                  </a:schemeClr>
                </a:solidFill>
              </a:rPr>
              <a:t>May I come in Sirs/ Madams.’</a:t>
            </a:r>
            <a:r>
              <a:rPr lang="en-US" sz="2800" dirty="0">
                <a:solidFill>
                  <a:srgbClr val="00B050"/>
                </a:solidFill>
              </a:rPr>
              <a:t> </a:t>
            </a:r>
          </a:p>
          <a:p>
            <a:pPr lvl="0" algn="just">
              <a:lnSpc>
                <a:spcPct val="150000"/>
              </a:lnSpc>
              <a:buFont typeface="Courier New" pitchFamily="49" charset="0"/>
              <a:buChar char="o"/>
            </a:pPr>
            <a:r>
              <a:rPr lang="en-US" sz="2800" dirty="0">
                <a:solidFill>
                  <a:srgbClr val="00B050"/>
                </a:solidFill>
              </a:rPr>
              <a:t>Greet the interviewers confidently : </a:t>
            </a:r>
            <a:r>
              <a:rPr lang="en-US" sz="2800" dirty="0">
                <a:solidFill>
                  <a:srgbClr val="FF0000"/>
                </a:solidFill>
              </a:rPr>
              <a:t>‘Good Day Sirs/Madams</a:t>
            </a:r>
            <a:r>
              <a:rPr lang="en-US" sz="2800" dirty="0" smtClean="0">
                <a:solidFill>
                  <a:srgbClr val="FF0000"/>
                </a:solidFill>
              </a:rPr>
              <a:t>’.</a:t>
            </a:r>
          </a:p>
          <a:p>
            <a:pPr algn="just">
              <a:lnSpc>
                <a:spcPct val="150000"/>
              </a:lnSpc>
              <a:buFont typeface="Courier New" pitchFamily="49" charset="0"/>
              <a:buChar char="o"/>
            </a:pPr>
            <a:r>
              <a:rPr lang="en-US" sz="2800" dirty="0">
                <a:solidFill>
                  <a:srgbClr val="00B050"/>
                </a:solidFill>
              </a:rPr>
              <a:t>Don’t forget to seek permission to sit down</a:t>
            </a:r>
            <a:r>
              <a:rPr lang="en-US" sz="2800" dirty="0" smtClean="0">
                <a:solidFill>
                  <a:srgbClr val="00B050"/>
                </a:solidFill>
              </a:rPr>
              <a:t>.</a:t>
            </a:r>
          </a:p>
          <a:p>
            <a:pPr lvl="0" algn="just">
              <a:lnSpc>
                <a:spcPct val="150000"/>
              </a:lnSpc>
              <a:buFont typeface="Courier New" pitchFamily="49" charset="0"/>
              <a:buChar char="o"/>
            </a:pPr>
            <a:r>
              <a:rPr lang="en-US" sz="2800" dirty="0">
                <a:solidFill>
                  <a:srgbClr val="00B050"/>
                </a:solidFill>
              </a:rPr>
              <a:t>Maintain a cheerful disposition &amp; a pleasant countenance in order to hold the interviewer’s interest throughout interview. </a:t>
            </a:r>
          </a:p>
          <a:p>
            <a:pPr lvl="0" algn="just">
              <a:lnSpc>
                <a:spcPct val="150000"/>
              </a:lnSpc>
              <a:buFont typeface="Courier New" pitchFamily="49" charset="0"/>
              <a:buChar char="o"/>
            </a:pPr>
            <a:r>
              <a:rPr lang="en-US" sz="2800" dirty="0">
                <a:solidFill>
                  <a:srgbClr val="00B050"/>
                </a:solidFill>
              </a:rPr>
              <a:t>A soft pleasing expression with a smile enhances your personality.</a:t>
            </a:r>
          </a:p>
          <a:p>
            <a:pPr>
              <a:lnSpc>
                <a:spcPct val="150000"/>
              </a:lnSpc>
              <a:buFont typeface="Courier New" pitchFamily="49" charset="0"/>
              <a:buChar char="o"/>
            </a:pPr>
            <a:endParaRPr lang="en-US" sz="2600" dirty="0" smtClean="0">
              <a:solidFill>
                <a:schemeClr val="accent6">
                  <a:lumMod val="75000"/>
                </a:schemeClr>
              </a:solidFill>
            </a:endParaRPr>
          </a:p>
          <a:p>
            <a:pPr marL="0" lvl="0" indent="0" algn="just">
              <a:lnSpc>
                <a:spcPct val="160000"/>
              </a:lnSpc>
              <a:buNone/>
            </a:pPr>
            <a:endParaRPr lang="en-US" sz="28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41449366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TotalTime>
  <Words>3563</Words>
  <Application>Microsoft Office PowerPoint</Application>
  <PresentationFormat>On-screen Show (4:3)</PresentationFormat>
  <Paragraphs>146</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                                                                                                                                   B.A. PART – III, SEMESTER - V (Paper - E) ABILITY ENHANCEMENT COMPULSORY(CBCS) COURSE ENGLISH FOR COMMUNICATION           Teacher             Dr. P.S. Sontakke                  { M.A., M.Phil., Ph.D., UGC-MRP }    Assistant Professor of English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cp:lastModifiedBy>
  <cp:revision>630</cp:revision>
  <dcterms:created xsi:type="dcterms:W3CDTF">2006-08-16T00:00:00Z</dcterms:created>
  <dcterms:modified xsi:type="dcterms:W3CDTF">2021-10-21T12:00:06Z</dcterms:modified>
</cp:coreProperties>
</file>