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301" r:id="rId4"/>
    <p:sldId id="302" r:id="rId5"/>
    <p:sldId id="305" r:id="rId6"/>
    <p:sldId id="306" r:id="rId7"/>
    <p:sldId id="307" r:id="rId8"/>
    <p:sldId id="309" r:id="rId9"/>
    <p:sldId id="311" r:id="rId10"/>
    <p:sldId id="312" r:id="rId11"/>
    <p:sldId id="315" r:id="rId12"/>
    <p:sldId id="316" r:id="rId13"/>
    <p:sldId id="317" r:id="rId14"/>
    <p:sldId id="319" r:id="rId15"/>
    <p:sldId id="321" r:id="rId16"/>
    <p:sldId id="322" r:id="rId17"/>
    <p:sldId id="325" r:id="rId18"/>
    <p:sldId id="327" r:id="rId19"/>
    <p:sldId id="330" r:id="rId20"/>
    <p:sldId id="331" r:id="rId21"/>
    <p:sldId id="332" r:id="rId22"/>
    <p:sldId id="335" r:id="rId23"/>
    <p:sldId id="337" r:id="rId24"/>
    <p:sldId id="340" r:id="rId25"/>
    <p:sldId id="342" r:id="rId26"/>
    <p:sldId id="343" r:id="rId27"/>
    <p:sldId id="344" r:id="rId28"/>
    <p:sldId id="348" r:id="rId29"/>
    <p:sldId id="350" r:id="rId30"/>
    <p:sldId id="352" r:id="rId31"/>
    <p:sldId id="353" r:id="rId32"/>
    <p:sldId id="354" r:id="rId33"/>
    <p:sldId id="355" r:id="rId34"/>
    <p:sldId id="356"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FD87546-EEFE-43FE-A695-F8AAAAA81B54}">
          <p14:sldIdLst>
            <p14:sldId id="256"/>
            <p14:sldId id="257"/>
            <p14:sldId id="301"/>
            <p14:sldId id="302"/>
            <p14:sldId id="305"/>
            <p14:sldId id="306"/>
            <p14:sldId id="307"/>
            <p14:sldId id="309"/>
            <p14:sldId id="311"/>
            <p14:sldId id="312"/>
            <p14:sldId id="315"/>
            <p14:sldId id="316"/>
            <p14:sldId id="317"/>
            <p14:sldId id="319"/>
            <p14:sldId id="321"/>
            <p14:sldId id="322"/>
            <p14:sldId id="325"/>
            <p14:sldId id="327"/>
            <p14:sldId id="330"/>
            <p14:sldId id="331"/>
            <p14:sldId id="332"/>
            <p14:sldId id="335"/>
            <p14:sldId id="337"/>
            <p14:sldId id="340"/>
            <p14:sldId id="342"/>
            <p14:sldId id="343"/>
            <p14:sldId id="344"/>
            <p14:sldId id="348"/>
            <p14:sldId id="350"/>
            <p14:sldId id="352"/>
            <p14:sldId id="353"/>
            <p14:sldId id="354"/>
            <p14:sldId id="355"/>
            <p14:sldId id="35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1E7D4-3D81-43CE-80DF-F2A114D52D6A}" type="datetimeFigureOut">
              <a:rPr lang="en-US" smtClean="0"/>
              <a:pPr/>
              <a:t>10/21/2021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B8E86C-873A-4054-9E38-938CC788A6BD}" type="slidenum">
              <a:rPr lang="en-US" smtClean="0"/>
              <a:pPr/>
              <a:t>‹#›</a:t>
            </a:fld>
            <a:endParaRPr lang="en-US"/>
          </a:p>
        </p:txBody>
      </p:sp>
    </p:spTree>
    <p:extLst>
      <p:ext uri="{BB962C8B-B14F-4D97-AF65-F5344CB8AC3E}">
        <p14:creationId xmlns:p14="http://schemas.microsoft.com/office/powerpoint/2010/main" val="3099126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3A3825F-53AD-4CF6-B161-DAEC61898EFC}"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9898E0-52A3-485D-B5FB-4F4C2DDA2C3C}"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166DF7-9333-484B-A0D1-87F1B11460EE}"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333B7F-2A3A-4071-86CD-A905839A9929}"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838EF88-3C81-49A6-AC22-E595F58DAA87}" type="datetime1">
              <a:rPr lang="en-US" smtClean="0"/>
              <a:pPr/>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A94C66A-70C7-48E3-AA03-1E853615C6D0}" type="datetime1">
              <a:rPr lang="en-US" smtClean="0"/>
              <a:pPr/>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24FA115-A67C-40BC-AF55-88E32230E138}" type="datetime1">
              <a:rPr lang="en-US" smtClean="0"/>
              <a:pPr/>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D3E0F9-77F1-4A2F-993F-EE6E0E0B35D5}" type="datetime1">
              <a:rPr lang="en-US" smtClean="0"/>
              <a:pPr/>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78F99D-C8DE-4D7D-ABA0-281F5A6D2EEC}" type="datetime1">
              <a:rPr lang="en-US" smtClean="0"/>
              <a:pPr/>
              <a:t>10/21/2021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24819C-BAB7-4921-8B29-7716CA07A6DD}" type="datetime1">
              <a:rPr lang="en-US" smtClean="0"/>
              <a:pPr/>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099F80A-0A21-4FD3-AC89-F1138686BE44}" type="datetime1">
              <a:rPr lang="en-US" smtClean="0"/>
              <a:pPr/>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332801-11C0-4F56-8926-574E090DF673}" type="datetime1">
              <a:rPr lang="en-US" smtClean="0"/>
              <a:pPr/>
              <a:t>10/21/2021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rmAutofit/>
          </a:bodyPr>
          <a:lstStyle/>
          <a:p>
            <a:pPr>
              <a:lnSpc>
                <a:spcPct val="150000"/>
              </a:lnSpc>
            </a:pPr>
            <a:r>
              <a:rPr lang="en-US" sz="2400" b="1" dirty="0" smtClean="0">
                <a:solidFill>
                  <a:srgbClr val="C00000"/>
                </a:solidFill>
              </a:rPr>
              <a:t>Module II (A)</a:t>
            </a:r>
            <a:endParaRPr lang="en-US" sz="2400" dirty="0">
              <a:solidFill>
                <a:srgbClr val="C00000"/>
              </a:solidFill>
            </a:endParaRPr>
          </a:p>
          <a:p>
            <a:pPr lvl="0">
              <a:lnSpc>
                <a:spcPct val="150000"/>
              </a:lnSpc>
            </a:pPr>
            <a:r>
              <a:rPr lang="en-US" sz="2400" b="1" dirty="0" smtClean="0">
                <a:solidFill>
                  <a:srgbClr val="FF0000"/>
                </a:solidFill>
              </a:rPr>
              <a:t>GRAMMAR  FOR  COMPETITIVE  EXAMINATIONS</a:t>
            </a:r>
            <a:endParaRPr lang="en-US" sz="2400" dirty="0">
              <a:solidFill>
                <a:srgbClr val="FF0000"/>
              </a:solidFill>
            </a:endParaRPr>
          </a:p>
          <a:p>
            <a:pPr marL="457200" indent="-457200" algn="just">
              <a:lnSpc>
                <a:spcPct val="150000"/>
              </a:lnSpc>
              <a:buFont typeface="Courier New" pitchFamily="49" charset="0"/>
              <a:buChar char="o"/>
            </a:pPr>
            <a:r>
              <a:rPr lang="en-US" sz="2400" dirty="0">
                <a:solidFill>
                  <a:srgbClr val="7030A0"/>
                </a:solidFill>
              </a:rPr>
              <a:t>Competitive Examinations are gateways to </a:t>
            </a:r>
            <a:r>
              <a:rPr lang="en-US" sz="2400" dirty="0" smtClean="0">
                <a:solidFill>
                  <a:srgbClr val="7030A0"/>
                </a:solidFill>
              </a:rPr>
              <a:t>govt </a:t>
            </a:r>
            <a:r>
              <a:rPr lang="en-US" sz="2400" dirty="0">
                <a:solidFill>
                  <a:srgbClr val="7030A0"/>
                </a:solidFill>
              </a:rPr>
              <a:t>jobs. </a:t>
            </a:r>
            <a:endParaRPr lang="en-US" sz="2400" dirty="0" smtClean="0">
              <a:solidFill>
                <a:srgbClr val="7030A0"/>
              </a:solidFill>
            </a:endParaRPr>
          </a:p>
          <a:p>
            <a:pPr marL="457200" indent="-457200" algn="just">
              <a:lnSpc>
                <a:spcPct val="150000"/>
              </a:lnSpc>
              <a:buFont typeface="Courier New" pitchFamily="49" charset="0"/>
              <a:buChar char="o"/>
            </a:pPr>
            <a:r>
              <a:rPr lang="en-US" sz="2400" dirty="0" smtClean="0">
                <a:solidFill>
                  <a:srgbClr val="7030A0"/>
                </a:solidFill>
              </a:rPr>
              <a:t>Governments </a:t>
            </a:r>
            <a:r>
              <a:rPr lang="en-US" sz="2400" dirty="0">
                <a:solidFill>
                  <a:srgbClr val="7030A0"/>
                </a:solidFill>
              </a:rPr>
              <a:t>try to recruit </a:t>
            </a:r>
            <a:r>
              <a:rPr lang="en-US" sz="2400" dirty="0" smtClean="0">
                <a:solidFill>
                  <a:srgbClr val="7030A0"/>
                </a:solidFill>
              </a:rPr>
              <a:t>most </a:t>
            </a:r>
            <a:r>
              <a:rPr lang="en-US" sz="2400" dirty="0">
                <a:solidFill>
                  <a:srgbClr val="7030A0"/>
                </a:solidFill>
              </a:rPr>
              <a:t>able candidates on important posts for effective governance. </a:t>
            </a:r>
            <a:endParaRPr lang="en-US" sz="2400" dirty="0" smtClean="0">
              <a:solidFill>
                <a:srgbClr val="7030A0"/>
              </a:solidFill>
            </a:endParaRPr>
          </a:p>
          <a:p>
            <a:pPr marL="457200" indent="-457200" algn="just">
              <a:lnSpc>
                <a:spcPct val="150000"/>
              </a:lnSpc>
              <a:buFont typeface="Courier New" pitchFamily="49" charset="0"/>
              <a:buChar char="o"/>
            </a:pPr>
            <a:r>
              <a:rPr lang="en-US" sz="2400" dirty="0" smtClean="0">
                <a:solidFill>
                  <a:srgbClr val="7030A0"/>
                </a:solidFill>
              </a:rPr>
              <a:t>One </a:t>
            </a:r>
            <a:r>
              <a:rPr lang="en-US" sz="2400" dirty="0">
                <a:solidFill>
                  <a:srgbClr val="7030A0"/>
                </a:solidFill>
              </a:rPr>
              <a:t>of the most important requirements for students who wish to go for </a:t>
            </a:r>
            <a:r>
              <a:rPr lang="en-US" sz="2400" dirty="0" smtClean="0">
                <a:solidFill>
                  <a:srgbClr val="7030A0"/>
                </a:solidFill>
              </a:rPr>
              <a:t>govt. jobs is </a:t>
            </a:r>
            <a:r>
              <a:rPr lang="en-US" sz="2400" dirty="0">
                <a:solidFill>
                  <a:srgbClr val="7030A0"/>
                </a:solidFill>
              </a:rPr>
              <a:t>knowledge of English language. </a:t>
            </a:r>
            <a:endParaRPr lang="en-US" sz="2400" dirty="0" smtClean="0">
              <a:solidFill>
                <a:srgbClr val="7030A0"/>
              </a:solidFill>
            </a:endParaRPr>
          </a:p>
          <a:p>
            <a:pPr marL="457200" indent="-457200" algn="just">
              <a:lnSpc>
                <a:spcPct val="150000"/>
              </a:lnSpc>
              <a:buFont typeface="Courier New" pitchFamily="49" charset="0"/>
              <a:buChar char="o"/>
            </a:pPr>
            <a:r>
              <a:rPr lang="en-US" sz="2400" dirty="0" smtClean="0">
                <a:solidFill>
                  <a:srgbClr val="7030A0"/>
                </a:solidFill>
              </a:rPr>
              <a:t>In govt </a:t>
            </a:r>
            <a:r>
              <a:rPr lang="en-US" sz="2400" dirty="0">
                <a:solidFill>
                  <a:srgbClr val="7030A0"/>
                </a:solidFill>
              </a:rPr>
              <a:t>jobs, most of the official </a:t>
            </a:r>
            <a:r>
              <a:rPr lang="en-US" sz="2400" dirty="0" smtClean="0">
                <a:solidFill>
                  <a:srgbClr val="7030A0"/>
                </a:solidFill>
              </a:rPr>
              <a:t>work </a:t>
            </a:r>
            <a:r>
              <a:rPr lang="en-US" sz="2400" dirty="0">
                <a:solidFill>
                  <a:srgbClr val="7030A0"/>
                </a:solidFill>
              </a:rPr>
              <a:t>is conducted through </a:t>
            </a:r>
            <a:r>
              <a:rPr lang="en-US" sz="2400" dirty="0" smtClean="0">
                <a:solidFill>
                  <a:srgbClr val="7030A0"/>
                </a:solidFill>
              </a:rPr>
              <a:t>English.</a:t>
            </a:r>
          </a:p>
          <a:p>
            <a:pPr marL="457200" indent="-457200" algn="just">
              <a:lnSpc>
                <a:spcPct val="150000"/>
              </a:lnSpc>
              <a:buFont typeface="Courier New" pitchFamily="49" charset="0"/>
              <a:buChar char="o"/>
            </a:pPr>
            <a:r>
              <a:rPr lang="en-US" sz="2400" dirty="0" smtClean="0">
                <a:solidFill>
                  <a:srgbClr val="7030A0"/>
                </a:solidFill>
              </a:rPr>
              <a:t>Knowledge </a:t>
            </a:r>
            <a:r>
              <a:rPr lang="en-US" sz="2400" dirty="0">
                <a:solidFill>
                  <a:srgbClr val="7030A0"/>
                </a:solidFill>
              </a:rPr>
              <a:t>of English is also essential to get jobs in private sector, MNCs (Multi National Corporation) &amp; many other kinds of jobs abroad. </a:t>
            </a:r>
          </a:p>
          <a:p>
            <a:pPr marL="457200" indent="-457200" algn="just">
              <a:lnSpc>
                <a:spcPct val="150000"/>
              </a:lnSpc>
              <a:buFont typeface="Courier New" pitchFamily="49" charset="0"/>
              <a:buChar char="o"/>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marL="0" indent="0" algn="just">
              <a:lnSpc>
                <a:spcPct val="150000"/>
              </a:lnSpc>
              <a:buNone/>
            </a:pPr>
            <a:r>
              <a:rPr lang="en-US" sz="2400" dirty="0" smtClean="0">
                <a:solidFill>
                  <a:srgbClr val="7030A0"/>
                </a:solidFill>
              </a:rPr>
              <a:t>Ex </a:t>
            </a:r>
            <a:r>
              <a:rPr lang="en-US" sz="2400" dirty="0">
                <a:solidFill>
                  <a:srgbClr val="7030A0"/>
                </a:solidFill>
              </a:rPr>
              <a:t>- </a:t>
            </a:r>
            <a:r>
              <a:rPr lang="en-US" sz="2400" i="1" dirty="0">
                <a:solidFill>
                  <a:srgbClr val="7030A0"/>
                </a:solidFill>
              </a:rPr>
              <a:t>Please,</a:t>
            </a:r>
            <a:r>
              <a:rPr lang="en-US" sz="2400" dirty="0">
                <a:solidFill>
                  <a:srgbClr val="7030A0"/>
                </a:solidFill>
              </a:rPr>
              <a:t> </a:t>
            </a:r>
            <a:r>
              <a:rPr lang="en-US" sz="2400" i="1" u="sng" dirty="0">
                <a:solidFill>
                  <a:srgbClr val="7030A0"/>
                </a:solidFill>
              </a:rPr>
              <a:t>turn on</a:t>
            </a:r>
            <a:r>
              <a:rPr lang="en-US" sz="2400" dirty="0">
                <a:solidFill>
                  <a:srgbClr val="7030A0"/>
                </a:solidFill>
              </a:rPr>
              <a:t> </a:t>
            </a:r>
            <a:r>
              <a:rPr lang="en-US" sz="2400" i="1" dirty="0">
                <a:solidFill>
                  <a:srgbClr val="7030A0"/>
                </a:solidFill>
              </a:rPr>
              <a:t>light.; Please,</a:t>
            </a:r>
            <a:r>
              <a:rPr lang="en-US" sz="2400" dirty="0">
                <a:solidFill>
                  <a:srgbClr val="7030A0"/>
                </a:solidFill>
              </a:rPr>
              <a:t> </a:t>
            </a:r>
            <a:r>
              <a:rPr lang="en-US" sz="2400" i="1" u="sng" dirty="0">
                <a:solidFill>
                  <a:srgbClr val="7030A0"/>
                </a:solidFill>
              </a:rPr>
              <a:t>turn</a:t>
            </a:r>
            <a:r>
              <a:rPr lang="en-US" sz="2400" i="1" dirty="0">
                <a:solidFill>
                  <a:srgbClr val="7030A0"/>
                </a:solidFill>
              </a:rPr>
              <a:t> light</a:t>
            </a:r>
            <a:r>
              <a:rPr lang="en-US" sz="2400" dirty="0">
                <a:solidFill>
                  <a:srgbClr val="7030A0"/>
                </a:solidFill>
              </a:rPr>
              <a:t> </a:t>
            </a:r>
            <a:r>
              <a:rPr lang="en-US" sz="2400" i="1" u="sng" dirty="0">
                <a:solidFill>
                  <a:srgbClr val="7030A0"/>
                </a:solidFill>
              </a:rPr>
              <a:t>on</a:t>
            </a:r>
            <a:r>
              <a:rPr lang="en-US" sz="2400" i="1" dirty="0" smtClean="0">
                <a:solidFill>
                  <a:srgbClr val="7030A0"/>
                </a:solidFill>
              </a:rPr>
              <a:t>. They </a:t>
            </a:r>
            <a:r>
              <a:rPr lang="en-US" sz="2400" i="1" u="sng" dirty="0">
                <a:solidFill>
                  <a:srgbClr val="7030A0"/>
                </a:solidFill>
              </a:rPr>
              <a:t>picked up</a:t>
            </a:r>
            <a:r>
              <a:rPr lang="en-US" sz="2400" i="1" dirty="0">
                <a:solidFill>
                  <a:srgbClr val="7030A0"/>
                </a:solidFill>
              </a:rPr>
              <a:t> their member from college</a:t>
            </a:r>
            <a:r>
              <a:rPr lang="en-US" sz="2400" i="1" dirty="0" smtClean="0">
                <a:solidFill>
                  <a:srgbClr val="7030A0"/>
                </a:solidFill>
              </a:rPr>
              <a:t>. They </a:t>
            </a:r>
            <a:r>
              <a:rPr lang="en-US" sz="2400" i="1" u="sng" dirty="0">
                <a:solidFill>
                  <a:srgbClr val="7030A0"/>
                </a:solidFill>
              </a:rPr>
              <a:t>picked</a:t>
            </a:r>
            <a:r>
              <a:rPr lang="en-US" sz="2400" i="1" dirty="0">
                <a:solidFill>
                  <a:srgbClr val="7030A0"/>
                </a:solidFill>
              </a:rPr>
              <a:t> their member </a:t>
            </a:r>
            <a:r>
              <a:rPr lang="en-US" sz="2400" i="1" u="sng" dirty="0">
                <a:solidFill>
                  <a:srgbClr val="7030A0"/>
                </a:solidFill>
              </a:rPr>
              <a:t>up</a:t>
            </a:r>
            <a:r>
              <a:rPr lang="en-US" sz="2400" i="1" dirty="0">
                <a:solidFill>
                  <a:srgbClr val="7030A0"/>
                </a:solidFill>
              </a:rPr>
              <a:t> from college</a:t>
            </a:r>
            <a:r>
              <a:rPr lang="en-US" sz="2400" i="1" dirty="0" smtClean="0">
                <a:solidFill>
                  <a:srgbClr val="7030A0"/>
                </a:solidFill>
              </a:rPr>
              <a:t>.</a:t>
            </a:r>
          </a:p>
          <a:p>
            <a:pPr algn="just">
              <a:lnSpc>
                <a:spcPct val="150000"/>
              </a:lnSpc>
            </a:pPr>
            <a:r>
              <a:rPr lang="en-US" sz="2400" dirty="0">
                <a:solidFill>
                  <a:srgbClr val="7030A0"/>
                </a:solidFill>
              </a:rPr>
              <a:t>A non-separable phrasal verb is the verb whose words (verbs &amp; preposition) cannot be separated to be used in different places in sentence. They are used together. </a:t>
            </a:r>
            <a:r>
              <a:rPr lang="en-US" sz="2400" dirty="0" smtClean="0">
                <a:solidFill>
                  <a:srgbClr val="7030A0"/>
                </a:solidFill>
              </a:rPr>
              <a:t>Ex </a:t>
            </a:r>
            <a:r>
              <a:rPr lang="en-US" sz="2400" dirty="0">
                <a:solidFill>
                  <a:srgbClr val="7030A0"/>
                </a:solidFill>
              </a:rPr>
              <a:t>- </a:t>
            </a:r>
            <a:r>
              <a:rPr lang="en-US" sz="2400" i="1" dirty="0">
                <a:solidFill>
                  <a:srgbClr val="7030A0"/>
                </a:solidFill>
              </a:rPr>
              <a:t>The manager</a:t>
            </a:r>
            <a:r>
              <a:rPr lang="en-US" sz="2400" dirty="0">
                <a:solidFill>
                  <a:srgbClr val="7030A0"/>
                </a:solidFill>
              </a:rPr>
              <a:t> </a:t>
            </a:r>
            <a:r>
              <a:rPr lang="en-US" sz="2400" i="1" u="sng" dirty="0">
                <a:solidFill>
                  <a:srgbClr val="7030A0"/>
                </a:solidFill>
              </a:rPr>
              <a:t>looked into</a:t>
            </a:r>
            <a:r>
              <a:rPr lang="en-US" sz="2400" dirty="0">
                <a:solidFill>
                  <a:srgbClr val="7030A0"/>
                </a:solidFill>
              </a:rPr>
              <a:t> </a:t>
            </a:r>
            <a:r>
              <a:rPr lang="en-US" sz="2400" i="1" dirty="0">
                <a:solidFill>
                  <a:srgbClr val="7030A0"/>
                </a:solidFill>
              </a:rPr>
              <a:t>the matter. </a:t>
            </a:r>
            <a:r>
              <a:rPr lang="en-US" sz="2400" i="1" dirty="0" smtClean="0">
                <a:solidFill>
                  <a:srgbClr val="7030A0"/>
                </a:solidFill>
              </a:rPr>
              <a:t>He </a:t>
            </a:r>
            <a:r>
              <a:rPr lang="en-US" sz="2400" i="1" dirty="0">
                <a:solidFill>
                  <a:srgbClr val="7030A0"/>
                </a:solidFill>
              </a:rPr>
              <a:t>is trying to</a:t>
            </a:r>
            <a:r>
              <a:rPr lang="en-US" sz="2400" dirty="0">
                <a:solidFill>
                  <a:srgbClr val="7030A0"/>
                </a:solidFill>
              </a:rPr>
              <a:t> </a:t>
            </a:r>
            <a:r>
              <a:rPr lang="en-US" sz="2400" i="1" u="sng" dirty="0">
                <a:solidFill>
                  <a:srgbClr val="7030A0"/>
                </a:solidFill>
              </a:rPr>
              <a:t>give</a:t>
            </a:r>
            <a:r>
              <a:rPr lang="en-US" sz="2400" dirty="0">
                <a:solidFill>
                  <a:srgbClr val="7030A0"/>
                </a:solidFill>
              </a:rPr>
              <a:t> </a:t>
            </a:r>
            <a:r>
              <a:rPr lang="en-US" sz="2400" i="1" u="sng" dirty="0">
                <a:solidFill>
                  <a:srgbClr val="7030A0"/>
                </a:solidFill>
              </a:rPr>
              <a:t>up</a:t>
            </a:r>
            <a:r>
              <a:rPr lang="en-US" sz="2400" i="1" dirty="0">
                <a:solidFill>
                  <a:srgbClr val="7030A0"/>
                </a:solidFill>
              </a:rPr>
              <a:t> bad habits.</a:t>
            </a:r>
          </a:p>
          <a:p>
            <a:pPr marL="0" indent="0" algn="just">
              <a:lnSpc>
                <a:spcPct val="150000"/>
              </a:lnSpc>
              <a:buNone/>
            </a:pPr>
            <a:r>
              <a:rPr lang="en-US" sz="2400" b="1" dirty="0">
                <a:solidFill>
                  <a:srgbClr val="00B050"/>
                </a:solidFill>
              </a:rPr>
              <a:t>Adjective Phrase </a:t>
            </a:r>
            <a:r>
              <a:rPr lang="en-US" sz="2400" dirty="0">
                <a:solidFill>
                  <a:srgbClr val="00B050"/>
                </a:solidFill>
              </a:rPr>
              <a:t>: </a:t>
            </a:r>
            <a:r>
              <a:rPr lang="en-US" sz="2400" dirty="0" smtClean="0">
                <a:solidFill>
                  <a:srgbClr val="7030A0"/>
                </a:solidFill>
              </a:rPr>
              <a:t>A </a:t>
            </a:r>
            <a:r>
              <a:rPr lang="en-US" sz="2400" dirty="0">
                <a:solidFill>
                  <a:srgbClr val="7030A0"/>
                </a:solidFill>
              </a:rPr>
              <a:t>phrase that acts as an adjective in a</a:t>
            </a:r>
            <a:r>
              <a:rPr lang="en-US" sz="2400" b="1" dirty="0">
                <a:solidFill>
                  <a:srgbClr val="7030A0"/>
                </a:solidFill>
              </a:rPr>
              <a:t> </a:t>
            </a:r>
            <a:r>
              <a:rPr lang="en-US" sz="2400" dirty="0">
                <a:solidFill>
                  <a:srgbClr val="7030A0"/>
                </a:solidFill>
              </a:rPr>
              <a:t>sentence is </a:t>
            </a:r>
            <a:r>
              <a:rPr lang="en-US" sz="2400" dirty="0" smtClean="0">
                <a:solidFill>
                  <a:srgbClr val="7030A0"/>
                </a:solidFill>
              </a:rPr>
              <a:t>called </a:t>
            </a:r>
            <a:r>
              <a:rPr lang="en-US" sz="2400" dirty="0">
                <a:solidFill>
                  <a:srgbClr val="7030A0"/>
                </a:solidFill>
              </a:rPr>
              <a:t>an adjective phrase. It </a:t>
            </a:r>
            <a:r>
              <a:rPr lang="en-US" sz="2400" dirty="0" smtClean="0">
                <a:solidFill>
                  <a:srgbClr val="7030A0"/>
                </a:solidFill>
              </a:rPr>
              <a:t>modifies </a:t>
            </a:r>
            <a:r>
              <a:rPr lang="en-US" sz="2400" dirty="0">
                <a:solidFill>
                  <a:srgbClr val="7030A0"/>
                </a:solidFill>
              </a:rPr>
              <a:t>a </a:t>
            </a:r>
            <a:r>
              <a:rPr lang="en-US" sz="2400" dirty="0" smtClean="0">
                <a:solidFill>
                  <a:srgbClr val="7030A0"/>
                </a:solidFill>
              </a:rPr>
              <a:t>noun/a </a:t>
            </a:r>
            <a:r>
              <a:rPr lang="en-US" sz="2400" dirty="0" smtClean="0">
                <a:solidFill>
                  <a:srgbClr val="7030A0"/>
                </a:solidFill>
              </a:rPr>
              <a:t>pronoun</a:t>
            </a:r>
            <a:r>
              <a:rPr lang="en-US" sz="2400" dirty="0">
                <a:solidFill>
                  <a:srgbClr val="7030A0"/>
                </a:solidFill>
              </a:rPr>
              <a:t>. It includes adjectives &amp; </a:t>
            </a:r>
            <a:r>
              <a:rPr lang="en-US" sz="2400" dirty="0" smtClean="0">
                <a:solidFill>
                  <a:srgbClr val="7030A0"/>
                </a:solidFill>
              </a:rPr>
              <a:t>modifiers.</a:t>
            </a:r>
          </a:p>
          <a:p>
            <a:pPr marL="0" indent="0" algn="just">
              <a:lnSpc>
                <a:spcPct val="150000"/>
              </a:lnSpc>
              <a:buNone/>
            </a:pPr>
            <a:r>
              <a:rPr lang="en-US" sz="2400" dirty="0">
                <a:solidFill>
                  <a:srgbClr val="7030A0"/>
                </a:solidFill>
              </a:rPr>
              <a:t>Ex - </a:t>
            </a:r>
            <a:r>
              <a:rPr lang="en-US" sz="2400" i="1" dirty="0">
                <a:solidFill>
                  <a:srgbClr val="7030A0"/>
                </a:solidFill>
              </a:rPr>
              <a:t>The rose in the garden was</a:t>
            </a:r>
            <a:r>
              <a:rPr lang="en-US" sz="2400" dirty="0">
                <a:solidFill>
                  <a:srgbClr val="7030A0"/>
                </a:solidFill>
              </a:rPr>
              <a:t> </a:t>
            </a:r>
            <a:r>
              <a:rPr lang="en-US" sz="2400" i="1" u="sng" dirty="0">
                <a:solidFill>
                  <a:srgbClr val="7030A0"/>
                </a:solidFill>
              </a:rPr>
              <a:t>very beautiful</a:t>
            </a:r>
            <a:r>
              <a:rPr lang="en-US" sz="2400" i="1" dirty="0">
                <a:solidFill>
                  <a:srgbClr val="7030A0"/>
                </a:solidFill>
              </a:rPr>
              <a:t>. The car she</a:t>
            </a:r>
            <a:r>
              <a:rPr lang="en-US" sz="2400" dirty="0">
                <a:solidFill>
                  <a:srgbClr val="7030A0"/>
                </a:solidFill>
              </a:rPr>
              <a:t> </a:t>
            </a:r>
            <a:r>
              <a:rPr lang="en-US" sz="2400" i="1" dirty="0">
                <a:solidFill>
                  <a:srgbClr val="7030A0"/>
                </a:solidFill>
              </a:rPr>
              <a:t>gave him was </a:t>
            </a:r>
            <a:r>
              <a:rPr lang="en-US" sz="2400" i="1" u="sng" dirty="0">
                <a:solidFill>
                  <a:srgbClr val="7030A0"/>
                </a:solidFill>
              </a:rPr>
              <a:t>very luxurious</a:t>
            </a:r>
            <a:r>
              <a:rPr lang="en-US" sz="2400" i="1" dirty="0" smtClean="0">
                <a:solidFill>
                  <a:srgbClr val="7030A0"/>
                </a:solidFill>
              </a:rPr>
              <a:t>.</a:t>
            </a: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3463160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marL="0" indent="0" algn="just">
              <a:lnSpc>
                <a:spcPct val="150000"/>
              </a:lnSpc>
              <a:buNone/>
            </a:pPr>
            <a:r>
              <a:rPr lang="en-US" sz="2400" b="1" dirty="0">
                <a:solidFill>
                  <a:srgbClr val="00B050"/>
                </a:solidFill>
              </a:rPr>
              <a:t>Adverb Phrase/Adverbial </a:t>
            </a:r>
            <a:r>
              <a:rPr lang="en-US" sz="2400" b="1" dirty="0" smtClean="0">
                <a:solidFill>
                  <a:srgbClr val="00B050"/>
                </a:solidFill>
              </a:rPr>
              <a:t>Phrase </a:t>
            </a:r>
            <a:r>
              <a:rPr lang="en-US" sz="2400" dirty="0" smtClean="0">
                <a:solidFill>
                  <a:srgbClr val="00B050"/>
                </a:solidFill>
              </a:rPr>
              <a:t>: </a:t>
            </a:r>
            <a:r>
              <a:rPr lang="en-US" sz="2400" dirty="0" smtClean="0">
                <a:solidFill>
                  <a:srgbClr val="7030A0"/>
                </a:solidFill>
              </a:rPr>
              <a:t>A </a:t>
            </a:r>
            <a:r>
              <a:rPr lang="en-US" sz="2400" dirty="0">
                <a:solidFill>
                  <a:srgbClr val="7030A0"/>
                </a:solidFill>
              </a:rPr>
              <a:t>phrase which</a:t>
            </a:r>
            <a:r>
              <a:rPr lang="en-US" sz="2400" b="1" dirty="0">
                <a:solidFill>
                  <a:srgbClr val="7030A0"/>
                </a:solidFill>
              </a:rPr>
              <a:t> </a:t>
            </a:r>
            <a:r>
              <a:rPr lang="en-US" sz="2400" dirty="0">
                <a:solidFill>
                  <a:srgbClr val="7030A0"/>
                </a:solidFill>
              </a:rPr>
              <a:t>acts as an adverb in a sentence is called an adverb phrase. It modifies a </a:t>
            </a:r>
            <a:r>
              <a:rPr lang="en-US" sz="2400" dirty="0" smtClean="0">
                <a:solidFill>
                  <a:srgbClr val="7030A0"/>
                </a:solidFill>
              </a:rPr>
              <a:t>verb/other </a:t>
            </a:r>
            <a:r>
              <a:rPr lang="en-US" sz="2400" dirty="0">
                <a:solidFill>
                  <a:srgbClr val="7030A0"/>
                </a:solidFill>
              </a:rPr>
              <a:t>adverbs in the sentence</a:t>
            </a:r>
            <a:r>
              <a:rPr lang="en-US" sz="2400" dirty="0" smtClean="0">
                <a:solidFill>
                  <a:srgbClr val="7030A0"/>
                </a:solidFill>
              </a:rPr>
              <a:t>. Ex - </a:t>
            </a:r>
            <a:r>
              <a:rPr lang="en-US" sz="2400" i="1" dirty="0">
                <a:solidFill>
                  <a:srgbClr val="7030A0"/>
                </a:solidFill>
              </a:rPr>
              <a:t>He ran</a:t>
            </a:r>
            <a:r>
              <a:rPr lang="en-US" sz="2400" dirty="0">
                <a:solidFill>
                  <a:srgbClr val="7030A0"/>
                </a:solidFill>
              </a:rPr>
              <a:t> </a:t>
            </a:r>
            <a:r>
              <a:rPr lang="en-US" sz="2400" i="1" u="sng" dirty="0">
                <a:solidFill>
                  <a:srgbClr val="7030A0"/>
                </a:solidFill>
              </a:rPr>
              <a:t>very fast</a:t>
            </a:r>
            <a:r>
              <a:rPr lang="en-US" sz="2400" dirty="0">
                <a:solidFill>
                  <a:srgbClr val="7030A0"/>
                </a:solidFill>
              </a:rPr>
              <a:t> </a:t>
            </a:r>
            <a:r>
              <a:rPr lang="en-US" sz="2400" i="1" dirty="0">
                <a:solidFill>
                  <a:srgbClr val="7030A0"/>
                </a:solidFill>
              </a:rPr>
              <a:t>in the race</a:t>
            </a:r>
            <a:r>
              <a:rPr lang="en-US" sz="2400" i="1" dirty="0" smtClean="0">
                <a:solidFill>
                  <a:srgbClr val="7030A0"/>
                </a:solidFill>
              </a:rPr>
              <a:t>. She </a:t>
            </a:r>
            <a:r>
              <a:rPr lang="en-US" sz="2400" i="1" dirty="0">
                <a:solidFill>
                  <a:srgbClr val="7030A0"/>
                </a:solidFill>
              </a:rPr>
              <a:t>worked</a:t>
            </a:r>
            <a:r>
              <a:rPr lang="en-US" sz="2400" dirty="0">
                <a:solidFill>
                  <a:srgbClr val="7030A0"/>
                </a:solidFill>
              </a:rPr>
              <a:t> </a:t>
            </a:r>
            <a:r>
              <a:rPr lang="en-US" sz="2400" i="1" u="sng" dirty="0">
                <a:solidFill>
                  <a:srgbClr val="7030A0"/>
                </a:solidFill>
              </a:rPr>
              <a:t>rather</a:t>
            </a:r>
            <a:r>
              <a:rPr lang="en-US" sz="2400" dirty="0">
                <a:solidFill>
                  <a:srgbClr val="7030A0"/>
                </a:solidFill>
              </a:rPr>
              <a:t> </a:t>
            </a:r>
            <a:r>
              <a:rPr lang="en-US" sz="2400" i="1" u="sng" dirty="0">
                <a:solidFill>
                  <a:srgbClr val="7030A0"/>
                </a:solidFill>
              </a:rPr>
              <a:t>miraculously</a:t>
            </a:r>
            <a:r>
              <a:rPr lang="en-US" sz="2400" dirty="0" smtClean="0">
                <a:solidFill>
                  <a:srgbClr val="7030A0"/>
                </a:solidFill>
              </a:rPr>
              <a:t>.</a:t>
            </a:r>
          </a:p>
          <a:p>
            <a:pPr algn="just">
              <a:lnSpc>
                <a:spcPct val="150000"/>
              </a:lnSpc>
              <a:buFont typeface="Courier New" pitchFamily="49" charset="0"/>
              <a:buChar char="o"/>
            </a:pPr>
            <a:r>
              <a:rPr lang="en-US" sz="2400" dirty="0" smtClean="0">
                <a:solidFill>
                  <a:srgbClr val="7030A0"/>
                </a:solidFill>
              </a:rPr>
              <a:t>There’re </a:t>
            </a:r>
            <a:r>
              <a:rPr lang="en-US" sz="2400" dirty="0">
                <a:solidFill>
                  <a:srgbClr val="7030A0"/>
                </a:solidFill>
              </a:rPr>
              <a:t>different types of Adverb </a:t>
            </a:r>
            <a:r>
              <a:rPr lang="en-US" sz="2400" dirty="0" smtClean="0">
                <a:solidFill>
                  <a:srgbClr val="7030A0"/>
                </a:solidFill>
              </a:rPr>
              <a:t>Phrases denoting time</a:t>
            </a:r>
            <a:r>
              <a:rPr lang="en-US" sz="2400" dirty="0">
                <a:solidFill>
                  <a:srgbClr val="7030A0"/>
                </a:solidFill>
              </a:rPr>
              <a:t>, place, direction, manner, frequency with </a:t>
            </a:r>
            <a:r>
              <a:rPr lang="en-US" sz="2400" dirty="0" smtClean="0">
                <a:solidFill>
                  <a:srgbClr val="7030A0"/>
                </a:solidFill>
              </a:rPr>
              <a:t>help </a:t>
            </a:r>
            <a:r>
              <a:rPr lang="en-US" sz="2400" dirty="0">
                <a:solidFill>
                  <a:srgbClr val="7030A0"/>
                </a:solidFill>
              </a:rPr>
              <a:t>of </a:t>
            </a:r>
            <a:r>
              <a:rPr lang="en-US" sz="2400" dirty="0" smtClean="0">
                <a:solidFill>
                  <a:srgbClr val="7030A0"/>
                </a:solidFill>
              </a:rPr>
              <a:t>prepositions &amp; </a:t>
            </a:r>
            <a:r>
              <a:rPr lang="en-US" sz="2400" dirty="0" smtClean="0">
                <a:solidFill>
                  <a:srgbClr val="7030A0"/>
                </a:solidFill>
              </a:rPr>
              <a:t>are </a:t>
            </a:r>
            <a:r>
              <a:rPr lang="en-US" sz="2400" b="1" dirty="0" smtClean="0">
                <a:solidFill>
                  <a:srgbClr val="00B050"/>
                </a:solidFill>
              </a:rPr>
              <a:t>Adverbial </a:t>
            </a:r>
            <a:r>
              <a:rPr lang="en-US" sz="2400" b="1" dirty="0">
                <a:solidFill>
                  <a:srgbClr val="00B050"/>
                </a:solidFill>
              </a:rPr>
              <a:t>Phrase of Time : </a:t>
            </a:r>
            <a:r>
              <a:rPr lang="en-US" sz="2400" dirty="0" smtClean="0">
                <a:solidFill>
                  <a:srgbClr val="7030A0"/>
                </a:solidFill>
              </a:rPr>
              <a:t>Ex </a:t>
            </a:r>
            <a:r>
              <a:rPr lang="en-US" sz="2400" dirty="0">
                <a:solidFill>
                  <a:srgbClr val="7030A0"/>
                </a:solidFill>
              </a:rPr>
              <a:t>- </a:t>
            </a:r>
            <a:r>
              <a:rPr lang="en-US" sz="2400" i="1" dirty="0">
                <a:solidFill>
                  <a:srgbClr val="7030A0"/>
                </a:solidFill>
              </a:rPr>
              <a:t>in </a:t>
            </a:r>
            <a:r>
              <a:rPr lang="en-US" sz="2400" i="1" dirty="0" smtClean="0">
                <a:solidFill>
                  <a:srgbClr val="7030A0"/>
                </a:solidFill>
              </a:rPr>
              <a:t>evening</a:t>
            </a:r>
            <a:r>
              <a:rPr lang="en-US" sz="2400" i="1" dirty="0">
                <a:solidFill>
                  <a:srgbClr val="7030A0"/>
                </a:solidFill>
              </a:rPr>
              <a:t>, at </a:t>
            </a:r>
            <a:r>
              <a:rPr lang="en-US" sz="2400" i="1" dirty="0" smtClean="0">
                <a:solidFill>
                  <a:srgbClr val="7030A0"/>
                </a:solidFill>
              </a:rPr>
              <a:t>night</a:t>
            </a:r>
            <a:r>
              <a:rPr lang="en-US" sz="2400" i="1" dirty="0">
                <a:solidFill>
                  <a:srgbClr val="7030A0"/>
                </a:solidFill>
              </a:rPr>
              <a:t>, on</a:t>
            </a:r>
            <a:r>
              <a:rPr lang="en-US" sz="2400" dirty="0">
                <a:solidFill>
                  <a:srgbClr val="7030A0"/>
                </a:solidFill>
              </a:rPr>
              <a:t> </a:t>
            </a:r>
            <a:r>
              <a:rPr lang="en-US" sz="2400" i="1" dirty="0">
                <a:solidFill>
                  <a:srgbClr val="7030A0"/>
                </a:solidFill>
              </a:rPr>
              <a:t>Monday, </a:t>
            </a:r>
            <a:r>
              <a:rPr lang="en-US" sz="2400" i="1" dirty="0" smtClean="0">
                <a:solidFill>
                  <a:srgbClr val="7030A0"/>
                </a:solidFill>
              </a:rPr>
              <a:t>during </a:t>
            </a:r>
            <a:r>
              <a:rPr lang="en-US" sz="2400" i="1" dirty="0">
                <a:solidFill>
                  <a:srgbClr val="7030A0"/>
                </a:solidFill>
              </a:rPr>
              <a:t>my childhood, for </a:t>
            </a:r>
            <a:r>
              <a:rPr lang="en-US" sz="2400" i="1" dirty="0" smtClean="0">
                <a:solidFill>
                  <a:srgbClr val="7030A0"/>
                </a:solidFill>
              </a:rPr>
              <a:t>some </a:t>
            </a:r>
            <a:r>
              <a:rPr lang="en-US" sz="2400" i="1" dirty="0">
                <a:solidFill>
                  <a:srgbClr val="7030A0"/>
                </a:solidFill>
              </a:rPr>
              <a:t>time, since </a:t>
            </a:r>
            <a:r>
              <a:rPr lang="en-US" sz="2400" i="1" dirty="0" smtClean="0">
                <a:solidFill>
                  <a:srgbClr val="7030A0"/>
                </a:solidFill>
              </a:rPr>
              <a:t>long 	time</a:t>
            </a:r>
            <a:r>
              <a:rPr lang="en-US" sz="2400" i="1" dirty="0">
                <a:solidFill>
                  <a:srgbClr val="7030A0"/>
                </a:solidFill>
              </a:rPr>
              <a:t>, for </a:t>
            </a:r>
            <a:r>
              <a:rPr lang="en-US" sz="2400" i="1" dirty="0" smtClean="0">
                <a:solidFill>
                  <a:srgbClr val="7030A0"/>
                </a:solidFill>
              </a:rPr>
              <a:t>an </a:t>
            </a:r>
            <a:r>
              <a:rPr lang="en-US" sz="2400" i="1" dirty="0">
                <a:solidFill>
                  <a:srgbClr val="7030A0"/>
                </a:solidFill>
              </a:rPr>
              <a:t>hour, by </a:t>
            </a:r>
            <a:r>
              <a:rPr lang="en-US" sz="2400" i="1" dirty="0" smtClean="0">
                <a:solidFill>
                  <a:srgbClr val="7030A0"/>
                </a:solidFill>
              </a:rPr>
              <a:t>time.</a:t>
            </a:r>
          </a:p>
          <a:p>
            <a:pPr marL="0" indent="0" algn="just">
              <a:lnSpc>
                <a:spcPct val="150000"/>
              </a:lnSpc>
              <a:buNone/>
            </a:pPr>
            <a:r>
              <a:rPr lang="en-US" sz="2400" i="1" dirty="0" smtClean="0">
                <a:solidFill>
                  <a:srgbClr val="7030A0"/>
                </a:solidFill>
              </a:rPr>
              <a:t> </a:t>
            </a:r>
            <a:r>
              <a:rPr lang="en-US" sz="2400" b="1" dirty="0" smtClean="0">
                <a:solidFill>
                  <a:srgbClr val="00B050"/>
                </a:solidFill>
              </a:rPr>
              <a:t>Adverbial </a:t>
            </a:r>
            <a:r>
              <a:rPr lang="en-US" sz="2400" b="1" dirty="0">
                <a:solidFill>
                  <a:srgbClr val="00B050"/>
                </a:solidFill>
              </a:rPr>
              <a:t>Phrase of Place : </a:t>
            </a:r>
            <a:r>
              <a:rPr lang="en-US" sz="2400" dirty="0">
                <a:solidFill>
                  <a:srgbClr val="7030A0"/>
                </a:solidFill>
              </a:rPr>
              <a:t>Ex - </a:t>
            </a:r>
            <a:r>
              <a:rPr lang="en-US" sz="2400" i="1" dirty="0">
                <a:solidFill>
                  <a:srgbClr val="7030A0"/>
                </a:solidFill>
              </a:rPr>
              <a:t>at home, in Delhi city, on</a:t>
            </a:r>
            <a:r>
              <a:rPr lang="en-US" sz="2400" dirty="0">
                <a:solidFill>
                  <a:srgbClr val="7030A0"/>
                </a:solidFill>
              </a:rPr>
              <a:t> </a:t>
            </a:r>
            <a:r>
              <a:rPr lang="en-US" sz="2400" i="1" dirty="0" smtClean="0">
                <a:solidFill>
                  <a:srgbClr val="7030A0"/>
                </a:solidFill>
              </a:rPr>
              <a:t>table</a:t>
            </a:r>
            <a:r>
              <a:rPr lang="en-US" sz="2400" i="1" dirty="0">
                <a:solidFill>
                  <a:srgbClr val="7030A0"/>
                </a:solidFill>
              </a:rPr>
              <a:t>, above the roof, below this bridge, near the garden, besides </a:t>
            </a:r>
            <a:r>
              <a:rPr lang="en-US" sz="2400" i="1" dirty="0" smtClean="0">
                <a:solidFill>
                  <a:srgbClr val="7030A0"/>
                </a:solidFill>
              </a:rPr>
              <a:t>railway station.</a:t>
            </a: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406676550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indent="0" algn="just">
              <a:lnSpc>
                <a:spcPct val="150000"/>
              </a:lnSpc>
              <a:buNone/>
            </a:pPr>
            <a:r>
              <a:rPr lang="en-US" sz="2400" b="1" dirty="0" smtClean="0">
                <a:solidFill>
                  <a:srgbClr val="C00000"/>
                </a:solidFill>
              </a:rPr>
              <a:t>Adverbial </a:t>
            </a:r>
            <a:r>
              <a:rPr lang="en-US" sz="2400" b="1" dirty="0">
                <a:solidFill>
                  <a:srgbClr val="C00000"/>
                </a:solidFill>
              </a:rPr>
              <a:t>Phrase of </a:t>
            </a:r>
            <a:r>
              <a:rPr lang="en-US" sz="2400" b="1" dirty="0" smtClean="0">
                <a:solidFill>
                  <a:srgbClr val="C00000"/>
                </a:solidFill>
              </a:rPr>
              <a:t>Direction :</a:t>
            </a:r>
            <a:r>
              <a:rPr lang="en-US" sz="2400" dirty="0" smtClean="0">
                <a:solidFill>
                  <a:srgbClr val="C00000"/>
                </a:solidFill>
              </a:rPr>
              <a:t> </a:t>
            </a:r>
            <a:r>
              <a:rPr lang="en-US" sz="2400" dirty="0" smtClean="0">
                <a:solidFill>
                  <a:srgbClr val="002060"/>
                </a:solidFill>
              </a:rPr>
              <a:t>Ex - </a:t>
            </a:r>
            <a:r>
              <a:rPr lang="en-US" sz="2400" i="1" dirty="0">
                <a:solidFill>
                  <a:srgbClr val="002060"/>
                </a:solidFill>
              </a:rPr>
              <a:t>to Kolhapur, across</a:t>
            </a:r>
            <a:r>
              <a:rPr lang="en-US" sz="2400" dirty="0">
                <a:solidFill>
                  <a:srgbClr val="002060"/>
                </a:solidFill>
              </a:rPr>
              <a:t> </a:t>
            </a:r>
            <a:r>
              <a:rPr lang="en-US" sz="2400" i="1" dirty="0">
                <a:solidFill>
                  <a:srgbClr val="002060"/>
                </a:solidFill>
              </a:rPr>
              <a:t>fields, along the lake, up the mountain, down the hill, towards the mall, behind the fuel station, between two towers, under the tree, </a:t>
            </a:r>
            <a:r>
              <a:rPr lang="en-US" sz="2400" dirty="0">
                <a:solidFill>
                  <a:srgbClr val="002060"/>
                </a:solidFill>
              </a:rPr>
              <a:t>etc</a:t>
            </a:r>
            <a:r>
              <a:rPr lang="en-US" sz="2400" dirty="0" smtClean="0">
                <a:solidFill>
                  <a:srgbClr val="002060"/>
                </a:solidFill>
              </a:rPr>
              <a:t>.</a:t>
            </a:r>
          </a:p>
          <a:p>
            <a:pPr marL="0" indent="0" algn="just">
              <a:lnSpc>
                <a:spcPct val="150000"/>
              </a:lnSpc>
              <a:buNone/>
            </a:pPr>
            <a:r>
              <a:rPr lang="en-US" sz="2400" b="1" dirty="0" smtClean="0">
                <a:solidFill>
                  <a:srgbClr val="C00000"/>
                </a:solidFill>
              </a:rPr>
              <a:t>Adverbial </a:t>
            </a:r>
            <a:r>
              <a:rPr lang="en-US" sz="2400" b="1" dirty="0">
                <a:solidFill>
                  <a:srgbClr val="C00000"/>
                </a:solidFill>
              </a:rPr>
              <a:t>Phrase of Manner : </a:t>
            </a:r>
            <a:r>
              <a:rPr lang="en-US" sz="2400" dirty="0" smtClean="0">
                <a:solidFill>
                  <a:srgbClr val="002060"/>
                </a:solidFill>
              </a:rPr>
              <a:t>Ex </a:t>
            </a:r>
            <a:r>
              <a:rPr lang="en-US" sz="2400" dirty="0">
                <a:solidFill>
                  <a:srgbClr val="002060"/>
                </a:solidFill>
              </a:rPr>
              <a:t>- </a:t>
            </a:r>
            <a:r>
              <a:rPr lang="en-US" sz="2400" i="1" dirty="0">
                <a:solidFill>
                  <a:srgbClr val="002060"/>
                </a:solidFill>
              </a:rPr>
              <a:t>in a beautiful </a:t>
            </a:r>
            <a:r>
              <a:rPr lang="en-US" sz="2400" i="1" dirty="0" smtClean="0">
                <a:solidFill>
                  <a:srgbClr val="002060"/>
                </a:solidFill>
              </a:rPr>
              <a:t>manner</a:t>
            </a:r>
            <a:r>
              <a:rPr lang="en-US" sz="2400" i="1" dirty="0">
                <a:solidFill>
                  <a:srgbClr val="002060"/>
                </a:solidFill>
              </a:rPr>
              <a:t>,</a:t>
            </a:r>
            <a:r>
              <a:rPr lang="en-US" sz="2400" dirty="0">
                <a:solidFill>
                  <a:srgbClr val="002060"/>
                </a:solidFill>
              </a:rPr>
              <a:t> </a:t>
            </a:r>
            <a:r>
              <a:rPr lang="en-US" sz="2400" i="1" dirty="0">
                <a:solidFill>
                  <a:srgbClr val="002060"/>
                </a:solidFill>
              </a:rPr>
              <a:t>very sweetly, </a:t>
            </a:r>
            <a:r>
              <a:rPr lang="en-US" sz="2400" i="1" dirty="0" smtClean="0">
                <a:solidFill>
                  <a:srgbClr val="002060"/>
                </a:solidFill>
              </a:rPr>
              <a:t>rather </a:t>
            </a:r>
            <a:r>
              <a:rPr lang="en-US" sz="2400" i="1" dirty="0">
                <a:solidFill>
                  <a:srgbClr val="002060"/>
                </a:solidFill>
              </a:rPr>
              <a:t>fast, </a:t>
            </a:r>
            <a:r>
              <a:rPr lang="en-US" sz="2400" dirty="0">
                <a:solidFill>
                  <a:srgbClr val="002060"/>
                </a:solidFill>
              </a:rPr>
              <a:t>etc.</a:t>
            </a:r>
          </a:p>
          <a:p>
            <a:pPr marL="0" indent="0" algn="just">
              <a:lnSpc>
                <a:spcPct val="150000"/>
              </a:lnSpc>
              <a:buNone/>
            </a:pPr>
            <a:r>
              <a:rPr lang="en-US" sz="2400" b="1" dirty="0">
                <a:solidFill>
                  <a:srgbClr val="C00000"/>
                </a:solidFill>
              </a:rPr>
              <a:t>Adverbial Phrase of Frequency : </a:t>
            </a:r>
            <a:r>
              <a:rPr lang="en-US" sz="2400" dirty="0" smtClean="0">
                <a:solidFill>
                  <a:srgbClr val="002060"/>
                </a:solidFill>
              </a:rPr>
              <a:t>Ex </a:t>
            </a:r>
            <a:r>
              <a:rPr lang="en-US" sz="2400" dirty="0">
                <a:solidFill>
                  <a:srgbClr val="002060"/>
                </a:solidFill>
              </a:rPr>
              <a:t>- </a:t>
            </a:r>
            <a:r>
              <a:rPr lang="en-US" sz="2400" i="1" dirty="0">
                <a:solidFill>
                  <a:srgbClr val="002060"/>
                </a:solidFill>
              </a:rPr>
              <a:t>twice a month,</a:t>
            </a:r>
            <a:r>
              <a:rPr lang="en-US" sz="2400" dirty="0">
                <a:solidFill>
                  <a:srgbClr val="002060"/>
                </a:solidFill>
              </a:rPr>
              <a:t> </a:t>
            </a:r>
            <a:r>
              <a:rPr lang="en-US" sz="2400" i="1" dirty="0">
                <a:solidFill>
                  <a:srgbClr val="002060"/>
                </a:solidFill>
              </a:rPr>
              <a:t>frequently, rarely, once a week</a:t>
            </a:r>
            <a:r>
              <a:rPr lang="en-US" sz="2400" dirty="0">
                <a:solidFill>
                  <a:srgbClr val="002060"/>
                </a:solidFill>
              </a:rPr>
              <a:t>, etc</a:t>
            </a:r>
            <a:r>
              <a:rPr lang="en-US" sz="2400" dirty="0" smtClean="0">
                <a:solidFill>
                  <a:srgbClr val="002060"/>
                </a:solidFill>
              </a:rPr>
              <a:t>.</a:t>
            </a:r>
          </a:p>
          <a:p>
            <a:pPr marL="0" lvl="0" indent="0" algn="just">
              <a:lnSpc>
                <a:spcPct val="150000"/>
              </a:lnSpc>
              <a:buNone/>
            </a:pPr>
            <a:r>
              <a:rPr lang="en-US" sz="2400" b="1" dirty="0">
                <a:solidFill>
                  <a:srgbClr val="FF0000"/>
                </a:solidFill>
              </a:rPr>
              <a:t>iii) Use of Tenses - </a:t>
            </a:r>
            <a:r>
              <a:rPr lang="en-US" sz="2400" dirty="0">
                <a:solidFill>
                  <a:srgbClr val="7030A0"/>
                </a:solidFill>
              </a:rPr>
              <a:t>Tenses are very important in English Grammar. Unless we know their proper use &amp; master structures, we can’t be fluent &amp; flawless users of English. Tenses indicate time of action. In sentences with general meaning, they refer to time &amp; action of </a:t>
            </a:r>
            <a:r>
              <a:rPr lang="en-US" sz="2400" dirty="0" smtClean="0">
                <a:solidFill>
                  <a:srgbClr val="7030A0"/>
                </a:solidFill>
              </a:rPr>
              <a:t>the sentence.</a:t>
            </a: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5221702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algn="just">
              <a:lnSpc>
                <a:spcPct val="150000"/>
              </a:lnSpc>
            </a:pPr>
            <a:r>
              <a:rPr lang="en-US" sz="2400" dirty="0" smtClean="0">
                <a:solidFill>
                  <a:srgbClr val="7030A0"/>
                </a:solidFill>
              </a:rPr>
              <a:t>In </a:t>
            </a:r>
            <a:r>
              <a:rPr lang="en-US" sz="2400" dirty="0">
                <a:solidFill>
                  <a:srgbClr val="7030A0"/>
                </a:solidFill>
              </a:rPr>
              <a:t>special situations, it is used for other uncommon references. There are three types of tenses- Present, Past &amp; Future. </a:t>
            </a:r>
          </a:p>
          <a:p>
            <a:pPr algn="just">
              <a:lnSpc>
                <a:spcPct val="150000"/>
              </a:lnSpc>
            </a:pPr>
            <a:r>
              <a:rPr lang="en-US" sz="2400" dirty="0">
                <a:solidFill>
                  <a:srgbClr val="7030A0"/>
                </a:solidFill>
              </a:rPr>
              <a:t>Each tense has </a:t>
            </a:r>
            <a:r>
              <a:rPr lang="en-US" sz="2400" dirty="0" smtClean="0">
                <a:solidFill>
                  <a:srgbClr val="7030A0"/>
                </a:solidFill>
              </a:rPr>
              <a:t>4 </a:t>
            </a:r>
            <a:r>
              <a:rPr lang="en-US" sz="2400" dirty="0">
                <a:solidFill>
                  <a:srgbClr val="7030A0"/>
                </a:solidFill>
              </a:rPr>
              <a:t>aspects. </a:t>
            </a:r>
            <a:r>
              <a:rPr lang="en-US" sz="2400" dirty="0" smtClean="0">
                <a:solidFill>
                  <a:srgbClr val="7030A0"/>
                </a:solidFill>
              </a:rPr>
              <a:t>ex </a:t>
            </a:r>
            <a:r>
              <a:rPr lang="en-US" sz="2400" dirty="0">
                <a:solidFill>
                  <a:srgbClr val="7030A0"/>
                </a:solidFill>
              </a:rPr>
              <a:t>- Simple Present, Present Continuous, </a:t>
            </a:r>
            <a:r>
              <a:rPr lang="en-US" sz="2400" dirty="0" smtClean="0">
                <a:solidFill>
                  <a:srgbClr val="7030A0"/>
                </a:solidFill>
              </a:rPr>
              <a:t>Present </a:t>
            </a:r>
            <a:r>
              <a:rPr lang="en-US" sz="2400" dirty="0">
                <a:solidFill>
                  <a:srgbClr val="7030A0"/>
                </a:solidFill>
              </a:rPr>
              <a:t>Perfect &amp; Present Perfect Continuous. </a:t>
            </a:r>
            <a:r>
              <a:rPr lang="en-US" sz="2400" dirty="0" smtClean="0">
                <a:solidFill>
                  <a:srgbClr val="7030A0"/>
                </a:solidFill>
              </a:rPr>
              <a:t>Structure </a:t>
            </a:r>
            <a:r>
              <a:rPr lang="en-US" sz="2400" dirty="0">
                <a:solidFill>
                  <a:srgbClr val="7030A0"/>
                </a:solidFill>
              </a:rPr>
              <a:t>&amp; functions of these are given below</a:t>
            </a:r>
            <a:r>
              <a:rPr lang="en-US" sz="2400" dirty="0" smtClean="0">
                <a:solidFill>
                  <a:srgbClr val="7030A0"/>
                </a:solidFill>
              </a:rPr>
              <a:t>. </a:t>
            </a:r>
            <a:r>
              <a:rPr lang="en-US" sz="2400" b="1" dirty="0" smtClean="0">
                <a:solidFill>
                  <a:srgbClr val="7030A0"/>
                </a:solidFill>
              </a:rPr>
              <a:t>Types </a:t>
            </a:r>
            <a:r>
              <a:rPr lang="en-US" sz="2400" b="1" dirty="0">
                <a:solidFill>
                  <a:srgbClr val="7030A0"/>
                </a:solidFill>
              </a:rPr>
              <a:t>of Present </a:t>
            </a:r>
            <a:r>
              <a:rPr lang="en-US" sz="2400" b="1" dirty="0" smtClean="0">
                <a:solidFill>
                  <a:srgbClr val="7030A0"/>
                </a:solidFill>
              </a:rPr>
              <a:t>Tense - Simple </a:t>
            </a:r>
            <a:r>
              <a:rPr lang="en-US" sz="2400" b="1" dirty="0">
                <a:solidFill>
                  <a:srgbClr val="7030A0"/>
                </a:solidFill>
              </a:rPr>
              <a:t>Present Tense </a:t>
            </a:r>
            <a:r>
              <a:rPr lang="en-US" sz="2400" dirty="0">
                <a:solidFill>
                  <a:srgbClr val="7030A0"/>
                </a:solidFill>
              </a:rPr>
              <a:t>: </a:t>
            </a:r>
            <a:r>
              <a:rPr lang="en-US" sz="2400" dirty="0" smtClean="0">
                <a:solidFill>
                  <a:srgbClr val="7030A0"/>
                </a:solidFill>
              </a:rPr>
              <a:t>S+V </a:t>
            </a:r>
            <a:r>
              <a:rPr lang="en-US" sz="2400" dirty="0">
                <a:solidFill>
                  <a:srgbClr val="7030A0"/>
                </a:solidFill>
              </a:rPr>
              <a:t>(s/</a:t>
            </a:r>
            <a:r>
              <a:rPr lang="en-US" sz="2400" dirty="0" err="1">
                <a:solidFill>
                  <a:srgbClr val="7030A0"/>
                </a:solidFill>
              </a:rPr>
              <a:t>es</a:t>
            </a:r>
            <a:r>
              <a:rPr lang="en-US" sz="2400" dirty="0">
                <a:solidFill>
                  <a:srgbClr val="7030A0"/>
                </a:solidFill>
              </a:rPr>
              <a:t>) + O/A/C (Object/Adverbial/Complement here after O/A/C)</a:t>
            </a:r>
          </a:p>
          <a:p>
            <a:pPr marL="0" indent="0" algn="just">
              <a:lnSpc>
                <a:spcPct val="150000"/>
              </a:lnSpc>
              <a:buNone/>
            </a:pPr>
            <a:r>
              <a:rPr lang="en-US" sz="2400" b="1" dirty="0">
                <a:solidFill>
                  <a:srgbClr val="92D050"/>
                </a:solidFill>
              </a:rPr>
              <a:t>Uses </a:t>
            </a:r>
            <a:r>
              <a:rPr lang="en-US" sz="2400" b="1" dirty="0" smtClean="0">
                <a:solidFill>
                  <a:srgbClr val="92D050"/>
                </a:solidFill>
              </a:rPr>
              <a:t>: </a:t>
            </a:r>
            <a:r>
              <a:rPr lang="en-US" sz="2400" dirty="0" smtClean="0">
                <a:solidFill>
                  <a:srgbClr val="7030A0"/>
                </a:solidFill>
              </a:rPr>
              <a:t>To </a:t>
            </a:r>
            <a:r>
              <a:rPr lang="en-US" sz="2400" dirty="0">
                <a:solidFill>
                  <a:srgbClr val="7030A0"/>
                </a:solidFill>
              </a:rPr>
              <a:t>express present action </a:t>
            </a:r>
            <a:r>
              <a:rPr lang="en-US" sz="2400" dirty="0" smtClean="0">
                <a:solidFill>
                  <a:srgbClr val="7030A0"/>
                </a:solidFill>
              </a:rPr>
              <a:t>Ex </a:t>
            </a:r>
            <a:r>
              <a:rPr lang="en-US" sz="2400" dirty="0">
                <a:solidFill>
                  <a:srgbClr val="7030A0"/>
                </a:solidFill>
              </a:rPr>
              <a:t>- </a:t>
            </a:r>
            <a:r>
              <a:rPr lang="en-US" sz="2400" i="1" dirty="0">
                <a:solidFill>
                  <a:srgbClr val="7030A0"/>
                </a:solidFill>
              </a:rPr>
              <a:t>They play </a:t>
            </a:r>
            <a:r>
              <a:rPr lang="en-US" sz="2400" i="1" dirty="0" smtClean="0">
                <a:solidFill>
                  <a:srgbClr val="7030A0"/>
                </a:solidFill>
              </a:rPr>
              <a:t>kabaddi</a:t>
            </a:r>
            <a:r>
              <a:rPr lang="en-US" sz="2400" dirty="0" smtClean="0">
                <a:solidFill>
                  <a:srgbClr val="7030A0"/>
                </a:solidFill>
              </a:rPr>
              <a:t>. To </a:t>
            </a:r>
            <a:r>
              <a:rPr lang="en-US" sz="2400" dirty="0">
                <a:solidFill>
                  <a:srgbClr val="7030A0"/>
                </a:solidFill>
              </a:rPr>
              <a:t>express regular, habitual, repetitive </a:t>
            </a:r>
            <a:r>
              <a:rPr lang="en-US" sz="2400" dirty="0" smtClean="0">
                <a:solidFill>
                  <a:srgbClr val="7030A0"/>
                </a:solidFill>
              </a:rPr>
              <a:t>actions/events </a:t>
            </a:r>
            <a:r>
              <a:rPr lang="en-US" sz="2400" dirty="0" smtClean="0">
                <a:solidFill>
                  <a:srgbClr val="7030A0"/>
                </a:solidFill>
              </a:rPr>
              <a:t>: Ex </a:t>
            </a:r>
            <a:r>
              <a:rPr lang="en-US" sz="2400" dirty="0">
                <a:solidFill>
                  <a:srgbClr val="7030A0"/>
                </a:solidFill>
              </a:rPr>
              <a:t>- </a:t>
            </a:r>
            <a:r>
              <a:rPr lang="en-US" sz="2400" i="1" dirty="0">
                <a:solidFill>
                  <a:srgbClr val="7030A0"/>
                </a:solidFill>
              </a:rPr>
              <a:t>She goes to school </a:t>
            </a:r>
            <a:r>
              <a:rPr lang="en-US" sz="2400" i="1" dirty="0" smtClean="0">
                <a:solidFill>
                  <a:srgbClr val="7030A0"/>
                </a:solidFill>
              </a:rPr>
              <a:t>everyday. </a:t>
            </a:r>
            <a:r>
              <a:rPr lang="en-US" sz="2400" dirty="0">
                <a:solidFill>
                  <a:srgbClr val="7030A0"/>
                </a:solidFill>
              </a:rPr>
              <a:t>To express universal truths. Ex - </a:t>
            </a:r>
            <a:r>
              <a:rPr lang="en-US" sz="2400" i="1" dirty="0">
                <a:solidFill>
                  <a:srgbClr val="7030A0"/>
                </a:solidFill>
              </a:rPr>
              <a:t>The sun rises in the east &amp; sets in the west</a:t>
            </a:r>
            <a:r>
              <a:rPr lang="en-US" sz="2400" dirty="0">
                <a:solidFill>
                  <a:srgbClr val="7030A0"/>
                </a:solidFill>
              </a:rPr>
              <a:t>. To express pre-planned future action. Ex - </a:t>
            </a:r>
            <a:r>
              <a:rPr lang="en-US" sz="2400" i="1" dirty="0">
                <a:solidFill>
                  <a:srgbClr val="7030A0"/>
                </a:solidFill>
              </a:rPr>
              <a:t>His flight lands at 7.45 pm tomorrow.</a:t>
            </a:r>
            <a:endParaRPr lang="en-US" sz="2400" dirty="0">
              <a:solidFill>
                <a:srgbClr val="7030A0"/>
              </a:solidFill>
            </a:endParaRPr>
          </a:p>
          <a:p>
            <a:pPr marL="0" indent="0" algn="just">
              <a:lnSpc>
                <a:spcPct val="150000"/>
              </a:lnSpc>
              <a:buNone/>
            </a:pPr>
            <a:endParaRPr lang="en-US" sz="2400" i="1"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571357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a:bodyPr>
          <a:lstStyle/>
          <a:p>
            <a:pPr lvl="0" algn="just">
              <a:lnSpc>
                <a:spcPct val="160000"/>
              </a:lnSpc>
            </a:pPr>
            <a:r>
              <a:rPr lang="en-US" sz="2600" dirty="0" smtClean="0">
                <a:solidFill>
                  <a:srgbClr val="7030A0"/>
                </a:solidFill>
              </a:rPr>
              <a:t>In </a:t>
            </a:r>
            <a:r>
              <a:rPr lang="en-US" sz="2600" dirty="0">
                <a:solidFill>
                  <a:srgbClr val="7030A0"/>
                </a:solidFill>
              </a:rPr>
              <a:t>news </a:t>
            </a:r>
            <a:r>
              <a:rPr lang="en-US" sz="2600" dirty="0" smtClean="0">
                <a:solidFill>
                  <a:srgbClr val="7030A0"/>
                </a:solidFill>
              </a:rPr>
              <a:t>headlines. Ex - </a:t>
            </a:r>
            <a:r>
              <a:rPr lang="en-US" sz="2600" i="1" dirty="0">
                <a:solidFill>
                  <a:srgbClr val="7030A0"/>
                </a:solidFill>
              </a:rPr>
              <a:t>The train derails near Ahmedabad</a:t>
            </a:r>
            <a:r>
              <a:rPr lang="en-US" sz="2600" i="1" dirty="0" smtClean="0">
                <a:solidFill>
                  <a:srgbClr val="7030A0"/>
                </a:solidFill>
              </a:rPr>
              <a:t>.</a:t>
            </a:r>
            <a:r>
              <a:rPr lang="en-US" sz="2600" dirty="0">
                <a:solidFill>
                  <a:srgbClr val="7030A0"/>
                </a:solidFill>
              </a:rPr>
              <a:t> </a:t>
            </a:r>
            <a:r>
              <a:rPr lang="en-US" sz="2600" dirty="0" smtClean="0">
                <a:solidFill>
                  <a:srgbClr val="7030A0"/>
                </a:solidFill>
              </a:rPr>
              <a:t>In </a:t>
            </a:r>
            <a:r>
              <a:rPr lang="en-US" sz="2600" dirty="0">
                <a:solidFill>
                  <a:srgbClr val="7030A0"/>
                </a:solidFill>
              </a:rPr>
              <a:t>the </a:t>
            </a:r>
            <a:r>
              <a:rPr lang="en-US" sz="2600" dirty="0" smtClean="0">
                <a:solidFill>
                  <a:srgbClr val="7030A0"/>
                </a:solidFill>
              </a:rPr>
              <a:t>commentary. Ex - </a:t>
            </a:r>
            <a:r>
              <a:rPr lang="en-US" sz="2600" i="1" dirty="0">
                <a:solidFill>
                  <a:srgbClr val="7030A0"/>
                </a:solidFill>
              </a:rPr>
              <a:t>Dhoni strikes the ball to the </a:t>
            </a:r>
            <a:r>
              <a:rPr lang="en-US" sz="2600" i="1" dirty="0" smtClean="0">
                <a:solidFill>
                  <a:srgbClr val="7030A0"/>
                </a:solidFill>
              </a:rPr>
              <a:t>pavilion</a:t>
            </a:r>
            <a:r>
              <a:rPr lang="en-US" sz="2600" i="1" dirty="0" smtClean="0">
                <a:solidFill>
                  <a:srgbClr val="7030A0"/>
                </a:solidFill>
              </a:rPr>
              <a:t>. </a:t>
            </a:r>
            <a:r>
              <a:rPr lang="en-US" sz="2600" dirty="0" smtClean="0">
                <a:solidFill>
                  <a:srgbClr val="7030A0"/>
                </a:solidFill>
              </a:rPr>
              <a:t>Used </a:t>
            </a:r>
            <a:r>
              <a:rPr lang="en-US" sz="2600" dirty="0">
                <a:solidFill>
                  <a:srgbClr val="7030A0"/>
                </a:solidFill>
              </a:rPr>
              <a:t>in </a:t>
            </a:r>
            <a:r>
              <a:rPr lang="en-US" sz="2600" dirty="0" smtClean="0">
                <a:solidFill>
                  <a:srgbClr val="7030A0"/>
                </a:solidFill>
              </a:rPr>
              <a:t>imperative sentences. Ex - </a:t>
            </a:r>
            <a:r>
              <a:rPr lang="en-US" sz="2600" i="1" dirty="0">
                <a:solidFill>
                  <a:srgbClr val="7030A0"/>
                </a:solidFill>
              </a:rPr>
              <a:t>Come here. </a:t>
            </a:r>
            <a:r>
              <a:rPr lang="en-US" sz="2600" i="1" dirty="0" smtClean="0">
                <a:solidFill>
                  <a:srgbClr val="7030A0"/>
                </a:solidFill>
              </a:rPr>
              <a:t>Clean floor </a:t>
            </a:r>
            <a:r>
              <a:rPr lang="en-US" sz="2600" i="1" dirty="0">
                <a:solidFill>
                  <a:srgbClr val="7030A0"/>
                </a:solidFill>
              </a:rPr>
              <a:t>neatly</a:t>
            </a:r>
            <a:r>
              <a:rPr lang="en-US" sz="2600" dirty="0" smtClean="0">
                <a:solidFill>
                  <a:srgbClr val="7030A0"/>
                </a:solidFill>
              </a:rPr>
              <a:t>. </a:t>
            </a:r>
            <a:r>
              <a:rPr lang="en-US" sz="2600" dirty="0" smtClean="0">
                <a:solidFill>
                  <a:srgbClr val="7030A0"/>
                </a:solidFill>
              </a:rPr>
              <a:t>As </a:t>
            </a:r>
            <a:r>
              <a:rPr lang="en-US" sz="2600" dirty="0">
                <a:solidFill>
                  <a:srgbClr val="7030A0"/>
                </a:solidFill>
              </a:rPr>
              <a:t>historic </a:t>
            </a:r>
            <a:r>
              <a:rPr lang="en-US" sz="2600" dirty="0" smtClean="0">
                <a:solidFill>
                  <a:srgbClr val="7030A0"/>
                </a:solidFill>
              </a:rPr>
              <a:t>present. Ex - </a:t>
            </a:r>
            <a:r>
              <a:rPr lang="en-US" sz="2600" i="1" dirty="0">
                <a:solidFill>
                  <a:srgbClr val="7030A0"/>
                </a:solidFill>
              </a:rPr>
              <a:t>Shivajimaharaj enters the fort Raigarh after his</a:t>
            </a:r>
            <a:r>
              <a:rPr lang="en-US" sz="2600" dirty="0">
                <a:solidFill>
                  <a:srgbClr val="7030A0"/>
                </a:solidFill>
              </a:rPr>
              <a:t> </a:t>
            </a:r>
            <a:r>
              <a:rPr lang="en-US" sz="2600" i="1" dirty="0">
                <a:solidFill>
                  <a:srgbClr val="7030A0"/>
                </a:solidFill>
              </a:rPr>
              <a:t>victory</a:t>
            </a:r>
            <a:r>
              <a:rPr lang="en-US" sz="2600" i="1" dirty="0" smtClean="0">
                <a:solidFill>
                  <a:srgbClr val="7030A0"/>
                </a:solidFill>
              </a:rPr>
              <a:t>.</a:t>
            </a:r>
          </a:p>
          <a:p>
            <a:pPr marL="0" indent="0" algn="just">
              <a:lnSpc>
                <a:spcPct val="150000"/>
              </a:lnSpc>
              <a:buNone/>
            </a:pPr>
            <a:r>
              <a:rPr lang="en-US" sz="2600" b="1" dirty="0">
                <a:solidFill>
                  <a:srgbClr val="FF0000"/>
                </a:solidFill>
              </a:rPr>
              <a:t>2. Present Continuous/Progressive Tense </a:t>
            </a:r>
            <a:r>
              <a:rPr lang="en-US" sz="2600" dirty="0">
                <a:solidFill>
                  <a:srgbClr val="FF0000"/>
                </a:solidFill>
              </a:rPr>
              <a:t>: </a:t>
            </a:r>
            <a:endParaRPr lang="en-US" sz="2600" dirty="0" smtClean="0">
              <a:solidFill>
                <a:srgbClr val="FF0000"/>
              </a:solidFill>
            </a:endParaRPr>
          </a:p>
          <a:p>
            <a:pPr marL="0" indent="0" algn="just">
              <a:lnSpc>
                <a:spcPct val="150000"/>
              </a:lnSpc>
              <a:buNone/>
            </a:pPr>
            <a:r>
              <a:rPr lang="en-US" sz="2600" dirty="0">
                <a:solidFill>
                  <a:srgbClr val="FF0000"/>
                </a:solidFill>
              </a:rPr>
              <a:t>	</a:t>
            </a:r>
            <a:r>
              <a:rPr lang="en-US" sz="2600" dirty="0" smtClean="0">
                <a:solidFill>
                  <a:srgbClr val="7030A0"/>
                </a:solidFill>
              </a:rPr>
              <a:t>S+V </a:t>
            </a:r>
            <a:r>
              <a:rPr lang="en-US" sz="2600" dirty="0">
                <a:solidFill>
                  <a:srgbClr val="7030A0"/>
                </a:solidFill>
              </a:rPr>
              <a:t>(am/is/are + main verb + </a:t>
            </a:r>
            <a:r>
              <a:rPr lang="en-US" sz="2600" dirty="0" err="1">
                <a:solidFill>
                  <a:srgbClr val="7030A0"/>
                </a:solidFill>
              </a:rPr>
              <a:t>ing</a:t>
            </a:r>
            <a:r>
              <a:rPr lang="en-US" sz="2600" dirty="0">
                <a:solidFill>
                  <a:srgbClr val="7030A0"/>
                </a:solidFill>
              </a:rPr>
              <a:t>)+</a:t>
            </a:r>
            <a:r>
              <a:rPr lang="en-US" sz="2600" dirty="0" smtClean="0">
                <a:solidFill>
                  <a:srgbClr val="7030A0"/>
                </a:solidFill>
              </a:rPr>
              <a:t>O/A/C</a:t>
            </a:r>
          </a:p>
          <a:p>
            <a:pPr marL="0" indent="0" algn="just">
              <a:lnSpc>
                <a:spcPct val="150000"/>
              </a:lnSpc>
              <a:buNone/>
            </a:pPr>
            <a:r>
              <a:rPr lang="en-US" sz="2600" b="1" dirty="0">
                <a:solidFill>
                  <a:srgbClr val="00B050"/>
                </a:solidFill>
              </a:rPr>
              <a:t>Uses : </a:t>
            </a:r>
            <a:r>
              <a:rPr lang="en-US" sz="2600" b="1" dirty="0">
                <a:solidFill>
                  <a:srgbClr val="7030A0"/>
                </a:solidFill>
              </a:rPr>
              <a:t>(i) </a:t>
            </a:r>
            <a:r>
              <a:rPr lang="en-US" sz="2600" dirty="0">
                <a:solidFill>
                  <a:srgbClr val="7030A0"/>
                </a:solidFill>
              </a:rPr>
              <a:t>To express incomplete action/action in progress at time of speaking. Ex - </a:t>
            </a:r>
            <a:r>
              <a:rPr lang="en-US" sz="2600" i="1" dirty="0">
                <a:solidFill>
                  <a:srgbClr val="7030A0"/>
                </a:solidFill>
              </a:rPr>
              <a:t>Sumaiyya is teaching her daughter.</a:t>
            </a:r>
          </a:p>
          <a:p>
            <a:pPr marL="0" lvl="0" indent="0" algn="just">
              <a:lnSpc>
                <a:spcPct val="150000"/>
              </a:lnSpc>
              <a:buNone/>
            </a:pPr>
            <a:r>
              <a:rPr lang="en-US" sz="2600" dirty="0">
                <a:solidFill>
                  <a:srgbClr val="7030A0"/>
                </a:solidFill>
              </a:rPr>
              <a:t>ii) To express planned action in immediate future. Ex - </a:t>
            </a:r>
            <a:r>
              <a:rPr lang="en-US" sz="2600" i="1" dirty="0">
                <a:solidFill>
                  <a:srgbClr val="7030A0"/>
                </a:solidFill>
              </a:rPr>
              <a:t>My mother is going to Canada tomorrow.</a:t>
            </a:r>
            <a:r>
              <a:rPr lang="en-US" sz="2600" dirty="0">
                <a:solidFill>
                  <a:srgbClr val="7030A0"/>
                </a:solidFill>
              </a:rPr>
              <a:t> </a:t>
            </a:r>
            <a:r>
              <a:rPr lang="en-US" sz="2200" i="1" dirty="0">
                <a:solidFill>
                  <a:srgbClr val="7030A0"/>
                </a:solidFill>
              </a:rPr>
              <a:t>(Verbs of perception- see, taste, smell, know, become, appear, seem, understand, remember – are not used in continuous form.)</a:t>
            </a:r>
          </a:p>
          <a:p>
            <a:pPr marL="0" indent="0" algn="just">
              <a:lnSpc>
                <a:spcPct val="150000"/>
              </a:lnSpc>
              <a:buNone/>
            </a:pPr>
            <a:endParaRPr lang="en-US" sz="28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dirty="0"/>
          </a:p>
        </p:txBody>
      </p:sp>
    </p:spTree>
    <p:extLst>
      <p:ext uri="{BB962C8B-B14F-4D97-AF65-F5344CB8AC3E}">
        <p14:creationId xmlns:p14="http://schemas.microsoft.com/office/powerpoint/2010/main" val="155551767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lvl="0" indent="0">
              <a:buNone/>
            </a:pPr>
            <a:r>
              <a:rPr lang="en-US" sz="2400" b="1" dirty="0" smtClean="0">
                <a:solidFill>
                  <a:srgbClr val="FF0000"/>
                </a:solidFill>
              </a:rPr>
              <a:t>3</a:t>
            </a:r>
            <a:r>
              <a:rPr lang="en-US" sz="2400" b="1" dirty="0">
                <a:solidFill>
                  <a:srgbClr val="FF0000"/>
                </a:solidFill>
              </a:rPr>
              <a:t>) Present Perfect Tense </a:t>
            </a:r>
            <a:r>
              <a:rPr lang="en-US" sz="2400" dirty="0">
                <a:solidFill>
                  <a:srgbClr val="FF0000"/>
                </a:solidFill>
              </a:rPr>
              <a:t>:</a:t>
            </a:r>
            <a:r>
              <a:rPr lang="en-US" sz="2400" dirty="0">
                <a:solidFill>
                  <a:srgbClr val="7030A0"/>
                </a:solidFill>
              </a:rPr>
              <a:t> </a:t>
            </a:r>
            <a:r>
              <a:rPr lang="en-US" sz="2000" dirty="0" smtClean="0">
                <a:solidFill>
                  <a:srgbClr val="7030A0"/>
                </a:solidFill>
              </a:rPr>
              <a:t>S </a:t>
            </a:r>
            <a:r>
              <a:rPr lang="en-US" sz="2000" dirty="0">
                <a:solidFill>
                  <a:srgbClr val="7030A0"/>
                </a:solidFill>
              </a:rPr>
              <a:t>+ have/has + past participle of main verb + O/A/C </a:t>
            </a:r>
            <a:endParaRPr lang="en-US" sz="2400" dirty="0">
              <a:solidFill>
                <a:srgbClr val="7030A0"/>
              </a:solidFill>
            </a:endParaRPr>
          </a:p>
          <a:p>
            <a:pPr marL="0" indent="0">
              <a:lnSpc>
                <a:spcPct val="150000"/>
              </a:lnSpc>
              <a:buNone/>
            </a:pPr>
            <a:r>
              <a:rPr lang="en-US" sz="2400" b="1" dirty="0">
                <a:solidFill>
                  <a:srgbClr val="00B050"/>
                </a:solidFill>
              </a:rPr>
              <a:t>Uses :  </a:t>
            </a:r>
            <a:r>
              <a:rPr lang="en-US" sz="2400" dirty="0">
                <a:solidFill>
                  <a:srgbClr val="7030A0"/>
                </a:solidFill>
              </a:rPr>
              <a:t>i) To express completed action at the time of speaking </a:t>
            </a:r>
          </a:p>
          <a:p>
            <a:pPr marL="0" indent="0" algn="just">
              <a:lnSpc>
                <a:spcPct val="150000"/>
              </a:lnSpc>
              <a:buNone/>
            </a:pPr>
            <a:r>
              <a:rPr lang="en-US" sz="2400" dirty="0" smtClean="0">
                <a:solidFill>
                  <a:srgbClr val="7030A0"/>
                </a:solidFill>
              </a:rPr>
              <a:t>Ex – i) </a:t>
            </a:r>
            <a:r>
              <a:rPr lang="en-US" sz="2400" i="1" dirty="0" smtClean="0">
                <a:solidFill>
                  <a:srgbClr val="7030A0"/>
                </a:solidFill>
              </a:rPr>
              <a:t>Manisha </a:t>
            </a:r>
            <a:r>
              <a:rPr lang="en-US" sz="2400" i="1" dirty="0">
                <a:solidFill>
                  <a:srgbClr val="7030A0"/>
                </a:solidFill>
              </a:rPr>
              <a:t>has completed homework.</a:t>
            </a:r>
            <a:r>
              <a:rPr lang="en-US" sz="2400" dirty="0">
                <a:solidFill>
                  <a:srgbClr val="7030A0"/>
                </a:solidFill>
              </a:rPr>
              <a:t> </a:t>
            </a:r>
            <a:r>
              <a:rPr lang="en-US" sz="2400" dirty="0" smtClean="0">
                <a:solidFill>
                  <a:srgbClr val="7030A0"/>
                </a:solidFill>
              </a:rPr>
              <a:t>ii</a:t>
            </a:r>
            <a:r>
              <a:rPr lang="en-US" sz="2400" dirty="0">
                <a:solidFill>
                  <a:srgbClr val="7030A0"/>
                </a:solidFill>
              </a:rPr>
              <a:t>) To indicate actions completed in </a:t>
            </a:r>
            <a:r>
              <a:rPr lang="en-US" sz="2400" dirty="0" smtClean="0">
                <a:solidFill>
                  <a:srgbClr val="7030A0"/>
                </a:solidFill>
              </a:rPr>
              <a:t>im</a:t>
            </a:r>
            <a:r>
              <a:rPr lang="en-US" sz="2400" dirty="0" smtClean="0">
                <a:solidFill>
                  <a:srgbClr val="002060"/>
                </a:solidFill>
              </a:rPr>
              <a:t>mediate </a:t>
            </a:r>
            <a:r>
              <a:rPr lang="en-US" sz="2400" dirty="0" smtClean="0">
                <a:solidFill>
                  <a:srgbClr val="002060"/>
                </a:solidFill>
              </a:rPr>
              <a:t>past. Ex </a:t>
            </a:r>
            <a:r>
              <a:rPr lang="en-US" sz="2400" dirty="0">
                <a:solidFill>
                  <a:srgbClr val="002060"/>
                </a:solidFill>
              </a:rPr>
              <a:t>- </a:t>
            </a:r>
            <a:r>
              <a:rPr lang="en-US" sz="2400" i="1" dirty="0">
                <a:solidFill>
                  <a:srgbClr val="002060"/>
                </a:solidFill>
              </a:rPr>
              <a:t>We have just visited Qutub Minar.</a:t>
            </a:r>
            <a:r>
              <a:rPr lang="en-US" sz="2400" dirty="0">
                <a:solidFill>
                  <a:srgbClr val="002060"/>
                </a:solidFill>
              </a:rPr>
              <a:t> </a:t>
            </a:r>
            <a:endParaRPr lang="en-US" sz="2400" dirty="0" smtClean="0">
              <a:solidFill>
                <a:srgbClr val="002060"/>
              </a:solidFill>
            </a:endParaRPr>
          </a:p>
          <a:p>
            <a:pPr marL="0" indent="0">
              <a:lnSpc>
                <a:spcPct val="150000"/>
              </a:lnSpc>
              <a:buNone/>
            </a:pPr>
            <a:r>
              <a:rPr lang="en-US" sz="2400" b="1" dirty="0">
                <a:solidFill>
                  <a:srgbClr val="FF0000"/>
                </a:solidFill>
              </a:rPr>
              <a:t>4. Present Perfect Continuous Tense </a:t>
            </a:r>
            <a:r>
              <a:rPr lang="en-US" sz="2400" dirty="0">
                <a:solidFill>
                  <a:srgbClr val="FF0000"/>
                </a:solidFill>
              </a:rPr>
              <a:t>: </a:t>
            </a:r>
            <a:endParaRPr lang="en-US" sz="2400" dirty="0" smtClean="0">
              <a:solidFill>
                <a:srgbClr val="FF0000"/>
              </a:solidFill>
            </a:endParaRPr>
          </a:p>
          <a:p>
            <a:pPr marL="0" indent="0">
              <a:lnSpc>
                <a:spcPct val="150000"/>
              </a:lnSpc>
              <a:buNone/>
            </a:pPr>
            <a:r>
              <a:rPr lang="en-US" sz="2400" dirty="0">
                <a:solidFill>
                  <a:srgbClr val="FF0000"/>
                </a:solidFill>
              </a:rPr>
              <a:t>	</a:t>
            </a:r>
            <a:r>
              <a:rPr lang="en-US" sz="2400" dirty="0" smtClean="0">
                <a:solidFill>
                  <a:srgbClr val="002060"/>
                </a:solidFill>
              </a:rPr>
              <a:t>S </a:t>
            </a:r>
            <a:r>
              <a:rPr lang="en-US" sz="2400" dirty="0">
                <a:solidFill>
                  <a:srgbClr val="002060"/>
                </a:solidFill>
              </a:rPr>
              <a:t>+ have/has + been + main verb + </a:t>
            </a:r>
            <a:r>
              <a:rPr lang="en-US" sz="2400" dirty="0" err="1">
                <a:solidFill>
                  <a:srgbClr val="002060"/>
                </a:solidFill>
              </a:rPr>
              <a:t>ing</a:t>
            </a:r>
            <a:r>
              <a:rPr lang="en-US" sz="2400" dirty="0">
                <a:solidFill>
                  <a:srgbClr val="002060"/>
                </a:solidFill>
              </a:rPr>
              <a:t> + O/A/C</a:t>
            </a:r>
          </a:p>
          <a:p>
            <a:pPr marL="0" indent="0" algn="just">
              <a:lnSpc>
                <a:spcPct val="150000"/>
              </a:lnSpc>
              <a:buNone/>
            </a:pPr>
            <a:r>
              <a:rPr lang="en-US" sz="2400" b="1" dirty="0">
                <a:solidFill>
                  <a:srgbClr val="00B050"/>
                </a:solidFill>
              </a:rPr>
              <a:t>Uses : </a:t>
            </a:r>
            <a:r>
              <a:rPr lang="en-US" sz="2400" dirty="0">
                <a:solidFill>
                  <a:srgbClr val="002060"/>
                </a:solidFill>
              </a:rPr>
              <a:t>i) To refer to the action that began in the past, in progress in present time &amp; may be continued in the future. </a:t>
            </a:r>
            <a:r>
              <a:rPr lang="en-US" sz="2400" dirty="0" smtClean="0">
                <a:solidFill>
                  <a:srgbClr val="002060"/>
                </a:solidFill>
              </a:rPr>
              <a:t>Ex </a:t>
            </a:r>
            <a:r>
              <a:rPr lang="en-US" sz="2400" dirty="0">
                <a:solidFill>
                  <a:srgbClr val="002060"/>
                </a:solidFill>
              </a:rPr>
              <a:t>- </a:t>
            </a:r>
            <a:r>
              <a:rPr lang="en-US" sz="2400" i="1" dirty="0">
                <a:solidFill>
                  <a:srgbClr val="002060"/>
                </a:solidFill>
              </a:rPr>
              <a:t>Environmental balance has been disturbed</a:t>
            </a:r>
            <a:r>
              <a:rPr lang="en-US" sz="2400" dirty="0">
                <a:solidFill>
                  <a:srgbClr val="002060"/>
                </a:solidFill>
              </a:rPr>
              <a:t> </a:t>
            </a:r>
            <a:r>
              <a:rPr lang="en-US" sz="2400" i="1" dirty="0">
                <a:solidFill>
                  <a:srgbClr val="002060"/>
                </a:solidFill>
              </a:rPr>
              <a:t>since last few </a:t>
            </a:r>
            <a:r>
              <a:rPr lang="en-US" sz="2400" i="1" dirty="0" smtClean="0">
                <a:solidFill>
                  <a:srgbClr val="002060"/>
                </a:solidFill>
              </a:rPr>
              <a:t>yrs. </a:t>
            </a:r>
          </a:p>
          <a:p>
            <a:pPr marL="0" indent="0" algn="just">
              <a:lnSpc>
                <a:spcPct val="150000"/>
              </a:lnSpc>
              <a:buNone/>
            </a:pPr>
            <a:r>
              <a:rPr lang="en-US" sz="2400" b="1" dirty="0" smtClean="0">
                <a:solidFill>
                  <a:srgbClr val="00B050"/>
                </a:solidFill>
              </a:rPr>
              <a:t>Types </a:t>
            </a:r>
            <a:r>
              <a:rPr lang="en-US" sz="2400" b="1" dirty="0">
                <a:solidFill>
                  <a:srgbClr val="00B050"/>
                </a:solidFill>
              </a:rPr>
              <a:t>of Past Tense </a:t>
            </a:r>
            <a:r>
              <a:rPr lang="en-US" sz="2400" b="1" dirty="0" smtClean="0">
                <a:solidFill>
                  <a:srgbClr val="00B050"/>
                </a:solidFill>
              </a:rPr>
              <a:t>– </a:t>
            </a:r>
          </a:p>
          <a:p>
            <a:pPr marL="0" indent="0" algn="just">
              <a:lnSpc>
                <a:spcPct val="150000"/>
              </a:lnSpc>
              <a:buNone/>
            </a:pPr>
            <a:r>
              <a:rPr lang="en-US" sz="2400" b="1" dirty="0" smtClean="0">
                <a:solidFill>
                  <a:srgbClr val="FF0000"/>
                </a:solidFill>
              </a:rPr>
              <a:t>Simple </a:t>
            </a:r>
            <a:r>
              <a:rPr lang="en-US" sz="2400" b="1" dirty="0">
                <a:solidFill>
                  <a:srgbClr val="FF0000"/>
                </a:solidFill>
              </a:rPr>
              <a:t>Past Tense </a:t>
            </a:r>
            <a:r>
              <a:rPr lang="en-US" sz="2400" dirty="0">
                <a:solidFill>
                  <a:srgbClr val="002060"/>
                </a:solidFill>
              </a:rPr>
              <a:t>: S + past tense of main verb + O/ A/C</a:t>
            </a:r>
          </a:p>
          <a:p>
            <a:pPr marL="0" indent="0" algn="just">
              <a:lnSpc>
                <a:spcPct val="150000"/>
              </a:lnSpc>
              <a:buNone/>
            </a:pPr>
            <a:endParaRPr lang="en-US" sz="2400" i="1" dirty="0">
              <a:solidFill>
                <a:srgbClr val="002060"/>
              </a:solidFill>
            </a:endParaRPr>
          </a:p>
          <a:p>
            <a:pPr marL="0" lvl="0" indent="0">
              <a:lnSpc>
                <a:spcPct val="150000"/>
              </a:lnSpc>
              <a:buNone/>
            </a:pPr>
            <a:endParaRPr lang="en-US" sz="21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409209838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25000" lnSpcReduction="20000"/>
          </a:bodyPr>
          <a:lstStyle/>
          <a:p>
            <a:pPr marL="0" indent="0" algn="just">
              <a:lnSpc>
                <a:spcPct val="170000"/>
              </a:lnSpc>
              <a:buNone/>
            </a:pPr>
            <a:r>
              <a:rPr lang="en-US" sz="9600" b="1" dirty="0" smtClean="0">
                <a:solidFill>
                  <a:srgbClr val="002060"/>
                </a:solidFill>
              </a:rPr>
              <a:t>Uses </a:t>
            </a:r>
            <a:r>
              <a:rPr lang="en-US" sz="9600" b="1" dirty="0">
                <a:solidFill>
                  <a:srgbClr val="002060"/>
                </a:solidFill>
              </a:rPr>
              <a:t>: </a:t>
            </a:r>
            <a:r>
              <a:rPr lang="en-US" sz="9600" dirty="0">
                <a:solidFill>
                  <a:srgbClr val="002060"/>
                </a:solidFill>
              </a:rPr>
              <a:t>i) To express action completed in the past </a:t>
            </a:r>
            <a:r>
              <a:rPr lang="en-US" sz="9600" dirty="0" smtClean="0">
                <a:solidFill>
                  <a:srgbClr val="002060"/>
                </a:solidFill>
              </a:rPr>
              <a:t>Ex </a:t>
            </a:r>
            <a:r>
              <a:rPr lang="en-US" sz="9600" dirty="0">
                <a:solidFill>
                  <a:srgbClr val="002060"/>
                </a:solidFill>
              </a:rPr>
              <a:t>- </a:t>
            </a:r>
            <a:r>
              <a:rPr lang="en-US" sz="9600" i="1" dirty="0">
                <a:solidFill>
                  <a:srgbClr val="002060"/>
                </a:solidFill>
              </a:rPr>
              <a:t>We lived in the village in our </a:t>
            </a:r>
            <a:r>
              <a:rPr lang="en-US" sz="9600" i="1" dirty="0" smtClean="0">
                <a:solidFill>
                  <a:srgbClr val="002060"/>
                </a:solidFill>
              </a:rPr>
              <a:t>childhood. </a:t>
            </a:r>
            <a:r>
              <a:rPr lang="en-US" sz="9600" dirty="0" smtClean="0">
                <a:solidFill>
                  <a:srgbClr val="002060"/>
                </a:solidFill>
              </a:rPr>
              <a:t>ii</a:t>
            </a:r>
            <a:r>
              <a:rPr lang="en-US" sz="9600" dirty="0">
                <a:solidFill>
                  <a:srgbClr val="002060"/>
                </a:solidFill>
              </a:rPr>
              <a:t>) To refer to habitual action </a:t>
            </a:r>
            <a:r>
              <a:rPr lang="en-US" sz="9600" dirty="0" smtClean="0">
                <a:solidFill>
                  <a:srgbClr val="002060"/>
                </a:solidFill>
              </a:rPr>
              <a:t>in past. Ex </a:t>
            </a:r>
            <a:r>
              <a:rPr lang="en-US" sz="9600" dirty="0">
                <a:solidFill>
                  <a:srgbClr val="002060"/>
                </a:solidFill>
              </a:rPr>
              <a:t>- </a:t>
            </a:r>
            <a:r>
              <a:rPr lang="en-US" sz="9600" i="1" dirty="0">
                <a:solidFill>
                  <a:srgbClr val="002060"/>
                </a:solidFill>
              </a:rPr>
              <a:t>My father worked very hard in his childhood</a:t>
            </a:r>
            <a:r>
              <a:rPr lang="en-US" sz="9600" i="1" dirty="0" smtClean="0">
                <a:solidFill>
                  <a:srgbClr val="002060"/>
                </a:solidFill>
              </a:rPr>
              <a:t>.</a:t>
            </a:r>
          </a:p>
          <a:p>
            <a:pPr marL="0" lvl="0" indent="0" algn="just">
              <a:lnSpc>
                <a:spcPct val="170000"/>
              </a:lnSpc>
              <a:buNone/>
            </a:pPr>
            <a:r>
              <a:rPr lang="en-US" sz="9600" b="1" dirty="0">
                <a:solidFill>
                  <a:srgbClr val="FF0000"/>
                </a:solidFill>
              </a:rPr>
              <a:t>2) Past Continuous/Progressive Tense </a:t>
            </a:r>
            <a:r>
              <a:rPr lang="en-US" sz="9600" dirty="0">
                <a:solidFill>
                  <a:srgbClr val="FF0000"/>
                </a:solidFill>
              </a:rPr>
              <a:t>: </a:t>
            </a:r>
            <a:r>
              <a:rPr lang="en-US" sz="9600" dirty="0" smtClean="0">
                <a:solidFill>
                  <a:srgbClr val="002060"/>
                </a:solidFill>
              </a:rPr>
              <a:t>S </a:t>
            </a:r>
            <a:r>
              <a:rPr lang="en-US" sz="9600" dirty="0">
                <a:solidFill>
                  <a:srgbClr val="002060"/>
                </a:solidFill>
              </a:rPr>
              <a:t>+ was/were +</a:t>
            </a:r>
            <a:r>
              <a:rPr lang="en-US" sz="9600" b="1" dirty="0">
                <a:solidFill>
                  <a:srgbClr val="002060"/>
                </a:solidFill>
              </a:rPr>
              <a:t> </a:t>
            </a:r>
            <a:r>
              <a:rPr lang="en-US" sz="9600" dirty="0">
                <a:solidFill>
                  <a:srgbClr val="002060"/>
                </a:solidFill>
              </a:rPr>
              <a:t>main verb + </a:t>
            </a:r>
            <a:r>
              <a:rPr lang="en-US" sz="9600" dirty="0" err="1">
                <a:solidFill>
                  <a:srgbClr val="002060"/>
                </a:solidFill>
              </a:rPr>
              <a:t>ing</a:t>
            </a:r>
            <a:r>
              <a:rPr lang="en-US" sz="9600" dirty="0">
                <a:solidFill>
                  <a:srgbClr val="002060"/>
                </a:solidFill>
              </a:rPr>
              <a:t> + </a:t>
            </a:r>
            <a:r>
              <a:rPr lang="en-US" sz="9600" dirty="0" smtClean="0">
                <a:solidFill>
                  <a:srgbClr val="002060"/>
                </a:solidFill>
              </a:rPr>
              <a:t>O/A/C </a:t>
            </a:r>
            <a:r>
              <a:rPr lang="en-US" sz="9600" b="1" dirty="0" smtClean="0">
                <a:solidFill>
                  <a:srgbClr val="00B050"/>
                </a:solidFill>
              </a:rPr>
              <a:t>Types </a:t>
            </a:r>
            <a:r>
              <a:rPr lang="en-US" sz="9600" b="1" dirty="0">
                <a:solidFill>
                  <a:srgbClr val="00B050"/>
                </a:solidFill>
              </a:rPr>
              <a:t>of Past Tense -  </a:t>
            </a:r>
            <a:r>
              <a:rPr lang="en-US" sz="9600" b="1" dirty="0">
                <a:solidFill>
                  <a:srgbClr val="FF0000"/>
                </a:solidFill>
              </a:rPr>
              <a:t>1) Simple Past Tense </a:t>
            </a:r>
            <a:r>
              <a:rPr lang="en-US" sz="9600" dirty="0">
                <a:solidFill>
                  <a:srgbClr val="FF0000"/>
                </a:solidFill>
              </a:rPr>
              <a:t>: </a:t>
            </a:r>
            <a:r>
              <a:rPr lang="en-US" sz="9600" dirty="0" smtClean="0">
                <a:solidFill>
                  <a:srgbClr val="002060"/>
                </a:solidFill>
              </a:rPr>
              <a:t>S </a:t>
            </a:r>
            <a:r>
              <a:rPr lang="en-US" sz="9600" dirty="0">
                <a:solidFill>
                  <a:srgbClr val="002060"/>
                </a:solidFill>
              </a:rPr>
              <a:t>+ past tense of main verb + O/ </a:t>
            </a:r>
            <a:r>
              <a:rPr lang="en-US" sz="9600" dirty="0" smtClean="0">
                <a:solidFill>
                  <a:srgbClr val="002060"/>
                </a:solidFill>
              </a:rPr>
              <a:t>A/C </a:t>
            </a:r>
            <a:r>
              <a:rPr lang="en-US" sz="9600" b="1" dirty="0" smtClean="0">
                <a:solidFill>
                  <a:srgbClr val="00B050"/>
                </a:solidFill>
              </a:rPr>
              <a:t>Uses </a:t>
            </a:r>
            <a:r>
              <a:rPr lang="en-US" sz="9600" b="1" dirty="0">
                <a:solidFill>
                  <a:srgbClr val="00B050"/>
                </a:solidFill>
              </a:rPr>
              <a:t>: </a:t>
            </a:r>
            <a:r>
              <a:rPr lang="en-US" sz="9600" dirty="0">
                <a:solidFill>
                  <a:srgbClr val="002060"/>
                </a:solidFill>
              </a:rPr>
              <a:t>i) To express action completed in the past. Ex - </a:t>
            </a:r>
            <a:r>
              <a:rPr lang="en-US" sz="9600" i="1" dirty="0">
                <a:solidFill>
                  <a:srgbClr val="002060"/>
                </a:solidFill>
              </a:rPr>
              <a:t>We lived in the village in our childhood. </a:t>
            </a:r>
            <a:r>
              <a:rPr lang="en-US" sz="9600" dirty="0">
                <a:solidFill>
                  <a:srgbClr val="002060"/>
                </a:solidFill>
              </a:rPr>
              <a:t>ii) To refer to habitual action in the past. Ex - </a:t>
            </a:r>
            <a:r>
              <a:rPr lang="en-US" sz="9600" i="1" dirty="0">
                <a:solidFill>
                  <a:srgbClr val="002060"/>
                </a:solidFill>
              </a:rPr>
              <a:t>My father worked very hard in his childhood.</a:t>
            </a:r>
            <a:r>
              <a:rPr lang="en-US" sz="9600" dirty="0">
                <a:solidFill>
                  <a:srgbClr val="002060"/>
                </a:solidFill>
              </a:rPr>
              <a:t> </a:t>
            </a:r>
            <a:r>
              <a:rPr lang="en-US" sz="9600" b="1" dirty="0">
                <a:solidFill>
                  <a:srgbClr val="FF0000"/>
                </a:solidFill>
              </a:rPr>
              <a:t>2) Past Continuous/Progressive Tense </a:t>
            </a:r>
            <a:r>
              <a:rPr lang="en-US" sz="9600" dirty="0">
                <a:solidFill>
                  <a:srgbClr val="FF0000"/>
                </a:solidFill>
              </a:rPr>
              <a:t>: </a:t>
            </a:r>
            <a:r>
              <a:rPr lang="en-US" sz="9600" dirty="0">
                <a:solidFill>
                  <a:srgbClr val="002060"/>
                </a:solidFill>
              </a:rPr>
              <a:t>S + was/were +</a:t>
            </a:r>
            <a:r>
              <a:rPr lang="en-US" sz="9600" b="1" dirty="0">
                <a:solidFill>
                  <a:srgbClr val="002060"/>
                </a:solidFill>
              </a:rPr>
              <a:t> </a:t>
            </a:r>
            <a:r>
              <a:rPr lang="en-US" sz="9600" dirty="0">
                <a:solidFill>
                  <a:srgbClr val="002060"/>
                </a:solidFill>
              </a:rPr>
              <a:t>main verb + </a:t>
            </a:r>
            <a:r>
              <a:rPr lang="en-US" sz="9600" dirty="0" err="1">
                <a:solidFill>
                  <a:srgbClr val="002060"/>
                </a:solidFill>
              </a:rPr>
              <a:t>ing</a:t>
            </a:r>
            <a:r>
              <a:rPr lang="en-US" sz="9600" dirty="0">
                <a:solidFill>
                  <a:srgbClr val="002060"/>
                </a:solidFill>
              </a:rPr>
              <a:t> + </a:t>
            </a:r>
            <a:r>
              <a:rPr lang="en-US" sz="9600" dirty="0" smtClean="0">
                <a:solidFill>
                  <a:srgbClr val="002060"/>
                </a:solidFill>
              </a:rPr>
              <a:t>O/A/C </a:t>
            </a:r>
            <a:r>
              <a:rPr lang="en-US" sz="9600" b="1" dirty="0" smtClean="0">
                <a:solidFill>
                  <a:srgbClr val="00B050"/>
                </a:solidFill>
              </a:rPr>
              <a:t>Uses </a:t>
            </a:r>
            <a:r>
              <a:rPr lang="en-US" sz="9600" b="1" dirty="0">
                <a:solidFill>
                  <a:srgbClr val="00B050"/>
                </a:solidFill>
              </a:rPr>
              <a:t>: </a:t>
            </a:r>
            <a:r>
              <a:rPr lang="en-US" sz="9600" dirty="0">
                <a:solidFill>
                  <a:srgbClr val="002060"/>
                </a:solidFill>
              </a:rPr>
              <a:t>i) To refer to action that had begun in past &amp; was in progress at that time. Ex - </a:t>
            </a:r>
            <a:r>
              <a:rPr lang="en-US" sz="9600" i="1" dirty="0">
                <a:solidFill>
                  <a:srgbClr val="002060"/>
                </a:solidFill>
              </a:rPr>
              <a:t>Ananda was studying very hard in college days</a:t>
            </a:r>
            <a:r>
              <a:rPr lang="en-US" sz="9600" dirty="0">
                <a:solidFill>
                  <a:srgbClr val="002060"/>
                </a:solidFill>
              </a:rPr>
              <a:t>. </a:t>
            </a:r>
            <a:endParaRPr lang="en-US" sz="9600" i="1" dirty="0">
              <a:solidFill>
                <a:srgbClr val="002060"/>
              </a:solidFill>
            </a:endParaRPr>
          </a:p>
          <a:p>
            <a:pPr marL="0" indent="0" algn="just">
              <a:lnSpc>
                <a:spcPct val="150000"/>
              </a:lnSpc>
              <a:buNone/>
            </a:pPr>
            <a:endParaRPr lang="en-US" sz="2400" dirty="0">
              <a:solidFill>
                <a:srgbClr val="002060"/>
              </a:solidFill>
            </a:endParaRPr>
          </a:p>
          <a:p>
            <a:pPr marL="0" indent="0" algn="just">
              <a:lnSpc>
                <a:spcPct val="150000"/>
              </a:lnSpc>
              <a:buNone/>
            </a:pPr>
            <a:r>
              <a:rPr lang="en-US" sz="2400" dirty="0">
                <a:solidFill>
                  <a:srgbClr val="002060"/>
                </a:solidFill>
              </a:rPr>
              <a:t> </a:t>
            </a:r>
            <a:endParaRPr lang="en-US" sz="2200" i="1" dirty="0">
              <a:solidFill>
                <a:srgbClr val="002060"/>
              </a:solidFill>
            </a:endParaRPr>
          </a:p>
          <a:p>
            <a:pPr marL="0" indent="0" algn="just">
              <a:lnSpc>
                <a:spcPct val="150000"/>
              </a:lnSpc>
              <a:buNone/>
            </a:pPr>
            <a:endParaRPr lang="en-US" sz="2800" i="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dirty="0"/>
          </a:p>
        </p:txBody>
      </p:sp>
    </p:spTree>
    <p:extLst>
      <p:ext uri="{BB962C8B-B14F-4D97-AF65-F5344CB8AC3E}">
        <p14:creationId xmlns:p14="http://schemas.microsoft.com/office/powerpoint/2010/main" val="28668203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85000" lnSpcReduction="10000"/>
          </a:bodyPr>
          <a:lstStyle/>
          <a:p>
            <a:pPr marL="0" lvl="0" indent="0" algn="just">
              <a:lnSpc>
                <a:spcPct val="150000"/>
              </a:lnSpc>
              <a:buNone/>
            </a:pPr>
            <a:r>
              <a:rPr lang="en-US" sz="2800" b="1" dirty="0" smtClean="0">
                <a:solidFill>
                  <a:srgbClr val="002060"/>
                </a:solidFill>
              </a:rPr>
              <a:t>3</a:t>
            </a:r>
            <a:r>
              <a:rPr lang="en-US" sz="2800" b="1" dirty="0">
                <a:solidFill>
                  <a:srgbClr val="002060"/>
                </a:solidFill>
              </a:rPr>
              <a:t>) Past Perfect Tense </a:t>
            </a:r>
            <a:r>
              <a:rPr lang="en-US" sz="2800" dirty="0">
                <a:solidFill>
                  <a:srgbClr val="002060"/>
                </a:solidFill>
              </a:rPr>
              <a:t>: </a:t>
            </a:r>
            <a:r>
              <a:rPr lang="en-US" sz="2800" dirty="0" smtClean="0">
                <a:solidFill>
                  <a:srgbClr val="002060"/>
                </a:solidFill>
              </a:rPr>
              <a:t>S </a:t>
            </a:r>
            <a:r>
              <a:rPr lang="en-US" sz="2800" dirty="0">
                <a:solidFill>
                  <a:srgbClr val="002060"/>
                </a:solidFill>
              </a:rPr>
              <a:t>+ had + past participle of main verb + O/A/C </a:t>
            </a:r>
          </a:p>
          <a:p>
            <a:pPr marL="0" indent="0" algn="just">
              <a:lnSpc>
                <a:spcPct val="150000"/>
              </a:lnSpc>
              <a:buNone/>
            </a:pPr>
            <a:r>
              <a:rPr lang="en-US" sz="2800" b="1" dirty="0">
                <a:solidFill>
                  <a:srgbClr val="002060"/>
                </a:solidFill>
              </a:rPr>
              <a:t>Uses : </a:t>
            </a:r>
            <a:r>
              <a:rPr lang="en-US" sz="2800" b="1" dirty="0" smtClean="0">
                <a:solidFill>
                  <a:srgbClr val="002060"/>
                </a:solidFill>
              </a:rPr>
              <a:t> </a:t>
            </a:r>
            <a:r>
              <a:rPr lang="en-US" sz="2800" dirty="0" smtClean="0">
                <a:solidFill>
                  <a:srgbClr val="002060"/>
                </a:solidFill>
              </a:rPr>
              <a:t>i</a:t>
            </a:r>
            <a:r>
              <a:rPr lang="en-US" sz="2800" dirty="0">
                <a:solidFill>
                  <a:srgbClr val="002060"/>
                </a:solidFill>
              </a:rPr>
              <a:t>) To refer to action already completed in the past </a:t>
            </a:r>
          </a:p>
          <a:p>
            <a:pPr marL="0" indent="0" algn="just">
              <a:lnSpc>
                <a:spcPct val="150000"/>
              </a:lnSpc>
              <a:buNone/>
            </a:pPr>
            <a:r>
              <a:rPr lang="en-US" sz="2800" dirty="0">
                <a:solidFill>
                  <a:srgbClr val="002060"/>
                </a:solidFill>
              </a:rPr>
              <a:t>Ex - </a:t>
            </a:r>
            <a:r>
              <a:rPr lang="en-US" sz="2800" i="1" dirty="0">
                <a:solidFill>
                  <a:srgbClr val="002060"/>
                </a:solidFill>
              </a:rPr>
              <a:t>Prafulla had worked as a group leader in his</a:t>
            </a:r>
            <a:r>
              <a:rPr lang="en-US" sz="2800" dirty="0">
                <a:solidFill>
                  <a:srgbClr val="002060"/>
                </a:solidFill>
              </a:rPr>
              <a:t> </a:t>
            </a:r>
            <a:r>
              <a:rPr lang="en-US" sz="2800" i="1" dirty="0">
                <a:solidFill>
                  <a:srgbClr val="002060"/>
                </a:solidFill>
              </a:rPr>
              <a:t>training period.</a:t>
            </a:r>
            <a:r>
              <a:rPr lang="en-US" sz="2800" dirty="0">
                <a:solidFill>
                  <a:srgbClr val="002060"/>
                </a:solidFill>
              </a:rPr>
              <a:t> </a:t>
            </a:r>
            <a:endParaRPr lang="en-US" sz="2800" dirty="0" smtClean="0">
              <a:solidFill>
                <a:srgbClr val="002060"/>
              </a:solidFill>
            </a:endParaRPr>
          </a:p>
          <a:p>
            <a:pPr marL="0" lvl="0" indent="0" algn="just">
              <a:lnSpc>
                <a:spcPct val="150000"/>
              </a:lnSpc>
              <a:buNone/>
            </a:pPr>
            <a:r>
              <a:rPr lang="en-US" sz="2800" b="1" dirty="0">
                <a:solidFill>
                  <a:srgbClr val="002060"/>
                </a:solidFill>
              </a:rPr>
              <a:t>4) Past Perfect Continuous </a:t>
            </a:r>
            <a:r>
              <a:rPr lang="en-US" sz="2800" b="1" dirty="0" smtClean="0">
                <a:solidFill>
                  <a:srgbClr val="002060"/>
                </a:solidFill>
              </a:rPr>
              <a:t>Tense </a:t>
            </a:r>
            <a:r>
              <a:rPr lang="en-US" sz="2800" dirty="0" smtClean="0">
                <a:solidFill>
                  <a:srgbClr val="002060"/>
                </a:solidFill>
              </a:rPr>
              <a:t>:</a:t>
            </a:r>
            <a:r>
              <a:rPr lang="en-US" sz="2800" dirty="0">
                <a:solidFill>
                  <a:srgbClr val="002060"/>
                </a:solidFill>
              </a:rPr>
              <a:t> </a:t>
            </a:r>
            <a:r>
              <a:rPr lang="en-US" sz="2400" dirty="0">
                <a:solidFill>
                  <a:srgbClr val="002060"/>
                </a:solidFill>
              </a:rPr>
              <a:t>S + had + been + main verb + </a:t>
            </a:r>
            <a:r>
              <a:rPr lang="en-US" sz="2400" dirty="0" err="1">
                <a:solidFill>
                  <a:srgbClr val="002060"/>
                </a:solidFill>
              </a:rPr>
              <a:t>ing</a:t>
            </a:r>
            <a:r>
              <a:rPr lang="en-US" sz="2400" dirty="0">
                <a:solidFill>
                  <a:srgbClr val="002060"/>
                </a:solidFill>
              </a:rPr>
              <a:t> + O/A/C </a:t>
            </a:r>
          </a:p>
          <a:p>
            <a:pPr marL="0" indent="0" algn="just">
              <a:lnSpc>
                <a:spcPct val="150000"/>
              </a:lnSpc>
              <a:buNone/>
            </a:pPr>
            <a:r>
              <a:rPr lang="en-US" sz="2800" b="1" dirty="0">
                <a:solidFill>
                  <a:srgbClr val="002060"/>
                </a:solidFill>
              </a:rPr>
              <a:t>Uses : </a:t>
            </a:r>
            <a:r>
              <a:rPr lang="en-US" sz="2800" dirty="0">
                <a:solidFill>
                  <a:srgbClr val="002060"/>
                </a:solidFill>
              </a:rPr>
              <a:t>i) To refer to the action that had begun in the past, was continuing at the time &amp; is not related to the present time </a:t>
            </a:r>
          </a:p>
          <a:p>
            <a:pPr marL="0" indent="0" algn="just">
              <a:lnSpc>
                <a:spcPct val="150000"/>
              </a:lnSpc>
              <a:buNone/>
            </a:pPr>
            <a:r>
              <a:rPr lang="en-US" sz="2800" dirty="0">
                <a:solidFill>
                  <a:srgbClr val="002060"/>
                </a:solidFill>
              </a:rPr>
              <a:t>Ex - </a:t>
            </a:r>
            <a:r>
              <a:rPr lang="en-US" sz="2800" i="1" dirty="0">
                <a:solidFill>
                  <a:srgbClr val="002060"/>
                </a:solidFill>
              </a:rPr>
              <a:t>The people had been enjoying Doordarshan during</a:t>
            </a:r>
            <a:r>
              <a:rPr lang="en-US" sz="2800" dirty="0">
                <a:solidFill>
                  <a:srgbClr val="002060"/>
                </a:solidFill>
              </a:rPr>
              <a:t> </a:t>
            </a:r>
            <a:r>
              <a:rPr lang="en-US" sz="2800" i="1" dirty="0">
                <a:solidFill>
                  <a:srgbClr val="002060"/>
                </a:solidFill>
              </a:rPr>
              <a:t>2000- 2005.</a:t>
            </a:r>
          </a:p>
          <a:p>
            <a:pPr marL="0" indent="0" algn="just">
              <a:lnSpc>
                <a:spcPct val="150000"/>
              </a:lnSpc>
              <a:buNone/>
            </a:pPr>
            <a:r>
              <a:rPr lang="en-US" sz="2800" b="1" dirty="0">
                <a:solidFill>
                  <a:srgbClr val="002060"/>
                </a:solidFill>
              </a:rPr>
              <a:t>Types of Future Tense </a:t>
            </a:r>
            <a:r>
              <a:rPr lang="en-US" sz="2800" b="1" dirty="0" smtClean="0">
                <a:solidFill>
                  <a:srgbClr val="002060"/>
                </a:solidFill>
              </a:rPr>
              <a:t>- Simple </a:t>
            </a:r>
            <a:r>
              <a:rPr lang="en-US" sz="2800" b="1" dirty="0">
                <a:solidFill>
                  <a:srgbClr val="002060"/>
                </a:solidFill>
              </a:rPr>
              <a:t>Future Tense </a:t>
            </a:r>
            <a:r>
              <a:rPr lang="en-US" sz="2800" dirty="0">
                <a:solidFill>
                  <a:srgbClr val="002060"/>
                </a:solidFill>
              </a:rPr>
              <a:t>: S + shall/will + main verb + O/A/C </a:t>
            </a:r>
          </a:p>
          <a:p>
            <a:pPr marL="0" indent="0" algn="just">
              <a:lnSpc>
                <a:spcPct val="150000"/>
              </a:lnSpc>
              <a:buNone/>
            </a:pPr>
            <a:r>
              <a:rPr lang="en-US" sz="2800" b="1" dirty="0" smtClean="0">
                <a:solidFill>
                  <a:srgbClr val="002060"/>
                </a:solidFill>
              </a:rPr>
              <a:t>Uses </a:t>
            </a:r>
            <a:r>
              <a:rPr lang="en-US" sz="2800" b="1" dirty="0">
                <a:solidFill>
                  <a:srgbClr val="002060"/>
                </a:solidFill>
              </a:rPr>
              <a:t>: </a:t>
            </a:r>
            <a:r>
              <a:rPr lang="en-US" sz="2800" dirty="0">
                <a:solidFill>
                  <a:srgbClr val="002060"/>
                </a:solidFill>
              </a:rPr>
              <a:t>i) To refer to action in future time </a:t>
            </a:r>
          </a:p>
          <a:p>
            <a:pPr marL="0" indent="0" algn="just">
              <a:lnSpc>
                <a:spcPct val="150000"/>
              </a:lnSpc>
              <a:buNone/>
            </a:pPr>
            <a:r>
              <a:rPr lang="en-US" sz="2800" dirty="0" smtClean="0">
                <a:solidFill>
                  <a:srgbClr val="002060"/>
                </a:solidFill>
              </a:rPr>
              <a:t>Ex </a:t>
            </a:r>
            <a:r>
              <a:rPr lang="en-US" sz="2800" dirty="0">
                <a:solidFill>
                  <a:srgbClr val="002060"/>
                </a:solidFill>
              </a:rPr>
              <a:t>- </a:t>
            </a:r>
            <a:r>
              <a:rPr lang="en-US" sz="2800" i="1" dirty="0">
                <a:solidFill>
                  <a:srgbClr val="002060"/>
                </a:solidFill>
              </a:rPr>
              <a:t>India will become a superpower in near </a:t>
            </a:r>
            <a:r>
              <a:rPr lang="en-US" sz="2800" i="1" dirty="0" smtClean="0">
                <a:solidFill>
                  <a:srgbClr val="002060"/>
                </a:solidFill>
              </a:rPr>
              <a:t>	</a:t>
            </a:r>
            <a:r>
              <a:rPr lang="en-US" sz="2800" i="1" dirty="0" smtClean="0">
                <a:solidFill>
                  <a:srgbClr val="002060"/>
                </a:solidFill>
              </a:rPr>
              <a:t>future</a:t>
            </a:r>
            <a:r>
              <a:rPr lang="en-US" sz="2800" i="1" dirty="0">
                <a:solidFill>
                  <a:srgbClr val="002060"/>
                </a:solidFill>
              </a:rPr>
              <a:t>.</a:t>
            </a:r>
            <a:r>
              <a:rPr lang="en-US" sz="2800" dirty="0">
                <a:solidFill>
                  <a:srgbClr val="002060"/>
                </a:solidFill>
              </a:rPr>
              <a:t> </a:t>
            </a:r>
            <a:endParaRPr lang="en-US" sz="2800" i="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dirty="0"/>
          </a:p>
        </p:txBody>
      </p:sp>
    </p:spTree>
    <p:extLst>
      <p:ext uri="{BB962C8B-B14F-4D97-AF65-F5344CB8AC3E}">
        <p14:creationId xmlns:p14="http://schemas.microsoft.com/office/powerpoint/2010/main" val="21966820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marL="0" lvl="0" indent="0" algn="just">
              <a:lnSpc>
                <a:spcPct val="150000"/>
              </a:lnSpc>
              <a:buNone/>
            </a:pPr>
            <a:r>
              <a:rPr lang="en-US" sz="2400" b="1" dirty="0" smtClean="0">
                <a:solidFill>
                  <a:srgbClr val="002060"/>
                </a:solidFill>
              </a:rPr>
              <a:t>2</a:t>
            </a:r>
            <a:r>
              <a:rPr lang="en-US" sz="2400" b="1" dirty="0">
                <a:solidFill>
                  <a:srgbClr val="002060"/>
                </a:solidFill>
              </a:rPr>
              <a:t>) Future Continuous/ Progressive Tense </a:t>
            </a:r>
            <a:r>
              <a:rPr lang="en-US" sz="2400" dirty="0">
                <a:solidFill>
                  <a:srgbClr val="002060"/>
                </a:solidFill>
              </a:rPr>
              <a:t>: </a:t>
            </a:r>
            <a:r>
              <a:rPr lang="en-US" sz="2400" dirty="0" smtClean="0">
                <a:solidFill>
                  <a:srgbClr val="002060"/>
                </a:solidFill>
              </a:rPr>
              <a:t>S </a:t>
            </a:r>
            <a:r>
              <a:rPr lang="en-US" sz="2400" dirty="0">
                <a:solidFill>
                  <a:srgbClr val="002060"/>
                </a:solidFill>
              </a:rPr>
              <a:t>+ shall be/will be + main verb + </a:t>
            </a:r>
            <a:r>
              <a:rPr lang="en-US" sz="2400" dirty="0" err="1">
                <a:solidFill>
                  <a:srgbClr val="002060"/>
                </a:solidFill>
              </a:rPr>
              <a:t>ing</a:t>
            </a:r>
            <a:r>
              <a:rPr lang="en-US" sz="2400" dirty="0">
                <a:solidFill>
                  <a:srgbClr val="002060"/>
                </a:solidFill>
              </a:rPr>
              <a:t> + </a:t>
            </a:r>
            <a:r>
              <a:rPr lang="en-US" sz="2400" dirty="0" smtClean="0">
                <a:solidFill>
                  <a:srgbClr val="002060"/>
                </a:solidFill>
              </a:rPr>
              <a:t>O/A/C. </a:t>
            </a:r>
            <a:r>
              <a:rPr lang="en-US" sz="2400" b="1" dirty="0" smtClean="0">
                <a:solidFill>
                  <a:srgbClr val="002060"/>
                </a:solidFill>
              </a:rPr>
              <a:t>Uses </a:t>
            </a:r>
            <a:r>
              <a:rPr lang="en-US" sz="2400" b="1" dirty="0">
                <a:solidFill>
                  <a:srgbClr val="002060"/>
                </a:solidFill>
              </a:rPr>
              <a:t>: </a:t>
            </a:r>
            <a:r>
              <a:rPr lang="en-US" sz="2400" dirty="0" smtClean="0">
                <a:solidFill>
                  <a:srgbClr val="002060"/>
                </a:solidFill>
              </a:rPr>
              <a:t>To </a:t>
            </a:r>
            <a:r>
              <a:rPr lang="en-US" sz="2400" dirty="0">
                <a:solidFill>
                  <a:srgbClr val="002060"/>
                </a:solidFill>
              </a:rPr>
              <a:t>express action that may be in progress in </a:t>
            </a:r>
            <a:r>
              <a:rPr lang="en-US" sz="2400" dirty="0" smtClean="0">
                <a:solidFill>
                  <a:srgbClr val="002060"/>
                </a:solidFill>
              </a:rPr>
              <a:t>future. Ex </a:t>
            </a:r>
            <a:r>
              <a:rPr lang="en-US" sz="2400" dirty="0">
                <a:solidFill>
                  <a:srgbClr val="002060"/>
                </a:solidFill>
              </a:rPr>
              <a:t>- </a:t>
            </a:r>
            <a:r>
              <a:rPr lang="en-US" sz="2400" i="1" dirty="0">
                <a:solidFill>
                  <a:srgbClr val="002060"/>
                </a:solidFill>
              </a:rPr>
              <a:t>Tomorrow Jaya will be playing piano by this time</a:t>
            </a:r>
            <a:r>
              <a:rPr lang="en-US" sz="2400" i="1" dirty="0" smtClean="0">
                <a:solidFill>
                  <a:srgbClr val="002060"/>
                </a:solidFill>
              </a:rPr>
              <a:t>.</a:t>
            </a:r>
          </a:p>
          <a:p>
            <a:pPr marL="0" lvl="0" indent="0" algn="just">
              <a:lnSpc>
                <a:spcPct val="150000"/>
              </a:lnSpc>
              <a:buNone/>
            </a:pPr>
            <a:r>
              <a:rPr lang="en-US" sz="2400" b="1" dirty="0">
                <a:solidFill>
                  <a:srgbClr val="002060"/>
                </a:solidFill>
              </a:rPr>
              <a:t>3) Future Perfect Tense </a:t>
            </a:r>
            <a:r>
              <a:rPr lang="en-US" sz="2400" dirty="0">
                <a:solidFill>
                  <a:srgbClr val="002060"/>
                </a:solidFill>
              </a:rPr>
              <a:t>: </a:t>
            </a:r>
            <a:r>
              <a:rPr lang="en-US" sz="2400" dirty="0" smtClean="0">
                <a:solidFill>
                  <a:srgbClr val="002060"/>
                </a:solidFill>
              </a:rPr>
              <a:t>S </a:t>
            </a:r>
            <a:r>
              <a:rPr lang="en-US" sz="2400" dirty="0">
                <a:solidFill>
                  <a:srgbClr val="002060"/>
                </a:solidFill>
              </a:rPr>
              <a:t>+ shall/will + have + past participle of main verb + </a:t>
            </a:r>
            <a:r>
              <a:rPr lang="en-US" sz="2400" dirty="0" smtClean="0">
                <a:solidFill>
                  <a:srgbClr val="002060"/>
                </a:solidFill>
              </a:rPr>
              <a:t>O/A/C. </a:t>
            </a:r>
            <a:r>
              <a:rPr lang="en-US" sz="2400" b="1" dirty="0" smtClean="0">
                <a:solidFill>
                  <a:srgbClr val="002060"/>
                </a:solidFill>
              </a:rPr>
              <a:t>Uses </a:t>
            </a:r>
            <a:r>
              <a:rPr lang="en-US" sz="2400" b="1" dirty="0">
                <a:solidFill>
                  <a:srgbClr val="002060"/>
                </a:solidFill>
              </a:rPr>
              <a:t>: </a:t>
            </a:r>
            <a:r>
              <a:rPr lang="en-US" sz="2400" dirty="0">
                <a:solidFill>
                  <a:srgbClr val="002060"/>
                </a:solidFill>
              </a:rPr>
              <a:t>i) To refer to action that may have been completed in </a:t>
            </a:r>
            <a:r>
              <a:rPr lang="en-US" sz="2400" dirty="0" smtClean="0">
                <a:solidFill>
                  <a:srgbClr val="002060"/>
                </a:solidFill>
              </a:rPr>
              <a:t>future. Ex </a:t>
            </a:r>
            <a:r>
              <a:rPr lang="en-US" sz="2400" dirty="0">
                <a:solidFill>
                  <a:srgbClr val="002060"/>
                </a:solidFill>
              </a:rPr>
              <a:t>- </a:t>
            </a:r>
            <a:r>
              <a:rPr lang="en-US" sz="2400" i="1" dirty="0">
                <a:solidFill>
                  <a:srgbClr val="002060"/>
                </a:solidFill>
              </a:rPr>
              <a:t>They will have won the match by this time.</a:t>
            </a:r>
          </a:p>
          <a:p>
            <a:pPr marL="0" lvl="0" indent="0">
              <a:lnSpc>
                <a:spcPct val="150000"/>
              </a:lnSpc>
              <a:buNone/>
            </a:pPr>
            <a:r>
              <a:rPr lang="en-US" sz="2400" b="1" dirty="0">
                <a:solidFill>
                  <a:srgbClr val="002060"/>
                </a:solidFill>
              </a:rPr>
              <a:t>4) </a:t>
            </a:r>
            <a:r>
              <a:rPr lang="en-US" sz="2400" dirty="0">
                <a:solidFill>
                  <a:srgbClr val="002060"/>
                </a:solidFill>
              </a:rPr>
              <a:t> </a:t>
            </a:r>
            <a:r>
              <a:rPr lang="en-US" sz="2400" b="1" dirty="0">
                <a:solidFill>
                  <a:srgbClr val="002060"/>
                </a:solidFill>
              </a:rPr>
              <a:t>Future Perfect Continuous Tense </a:t>
            </a:r>
            <a:r>
              <a:rPr lang="en-US" sz="2400" dirty="0" smtClean="0">
                <a:solidFill>
                  <a:srgbClr val="002060"/>
                </a:solidFill>
              </a:rPr>
              <a:t>: </a:t>
            </a:r>
          </a:p>
          <a:p>
            <a:pPr marL="0" lvl="0" indent="0">
              <a:lnSpc>
                <a:spcPct val="150000"/>
              </a:lnSpc>
              <a:buNone/>
            </a:pPr>
            <a:r>
              <a:rPr lang="en-US" sz="2400" dirty="0" smtClean="0">
                <a:solidFill>
                  <a:srgbClr val="002060"/>
                </a:solidFill>
              </a:rPr>
              <a:t>S </a:t>
            </a:r>
            <a:r>
              <a:rPr lang="en-US" sz="2400" dirty="0">
                <a:solidFill>
                  <a:srgbClr val="002060"/>
                </a:solidFill>
              </a:rPr>
              <a:t>+ shall/will + have + been + main verb + </a:t>
            </a:r>
            <a:r>
              <a:rPr lang="en-US" sz="2400" dirty="0" err="1">
                <a:solidFill>
                  <a:srgbClr val="002060"/>
                </a:solidFill>
              </a:rPr>
              <a:t>ing</a:t>
            </a:r>
            <a:r>
              <a:rPr lang="en-US" sz="2400" dirty="0">
                <a:solidFill>
                  <a:srgbClr val="002060"/>
                </a:solidFill>
              </a:rPr>
              <a:t> + </a:t>
            </a:r>
            <a:r>
              <a:rPr lang="en-US" sz="2400" dirty="0" smtClean="0">
                <a:solidFill>
                  <a:srgbClr val="002060"/>
                </a:solidFill>
              </a:rPr>
              <a:t>O/A/C</a:t>
            </a:r>
          </a:p>
          <a:p>
            <a:pPr marL="0" indent="0">
              <a:lnSpc>
                <a:spcPct val="150000"/>
              </a:lnSpc>
              <a:buNone/>
            </a:pPr>
            <a:r>
              <a:rPr lang="en-US" sz="2400" b="1" dirty="0" smtClean="0">
                <a:solidFill>
                  <a:srgbClr val="002060"/>
                </a:solidFill>
              </a:rPr>
              <a:t>Uses </a:t>
            </a:r>
            <a:r>
              <a:rPr lang="en-US" sz="2400" b="1" dirty="0">
                <a:solidFill>
                  <a:srgbClr val="002060"/>
                </a:solidFill>
              </a:rPr>
              <a:t>: </a:t>
            </a:r>
            <a:r>
              <a:rPr lang="en-US" sz="2400" dirty="0">
                <a:solidFill>
                  <a:srgbClr val="002060"/>
                </a:solidFill>
              </a:rPr>
              <a:t>i) To refer to action that may start in </a:t>
            </a:r>
            <a:r>
              <a:rPr lang="en-US" sz="2400" dirty="0" smtClean="0">
                <a:solidFill>
                  <a:srgbClr val="002060"/>
                </a:solidFill>
              </a:rPr>
              <a:t>future </a:t>
            </a:r>
            <a:r>
              <a:rPr lang="en-US" sz="2400" dirty="0" smtClean="0">
                <a:solidFill>
                  <a:srgbClr val="002060"/>
                </a:solidFill>
              </a:rPr>
              <a:t>&amp; </a:t>
            </a:r>
            <a:r>
              <a:rPr lang="en-US" sz="2400" dirty="0">
                <a:solidFill>
                  <a:srgbClr val="002060"/>
                </a:solidFill>
              </a:rPr>
              <a:t>will be happening continuously in </a:t>
            </a:r>
            <a:r>
              <a:rPr lang="en-US" sz="2400" dirty="0" smtClean="0">
                <a:solidFill>
                  <a:srgbClr val="002060"/>
                </a:solidFill>
              </a:rPr>
              <a:t>future</a:t>
            </a:r>
            <a:r>
              <a:rPr lang="en-US" sz="2400" dirty="0">
                <a:solidFill>
                  <a:srgbClr val="002060"/>
                </a:solidFill>
              </a:rPr>
              <a:t>. Ex - </a:t>
            </a:r>
            <a:r>
              <a:rPr lang="en-US" sz="2400" i="1" dirty="0">
                <a:solidFill>
                  <a:srgbClr val="002060"/>
                </a:solidFill>
              </a:rPr>
              <a:t>The soldiers will have been marching </a:t>
            </a:r>
            <a:r>
              <a:rPr lang="en-US" sz="2400" i="1" dirty="0" smtClean="0">
                <a:solidFill>
                  <a:srgbClr val="002060"/>
                </a:solidFill>
              </a:rPr>
              <a:t>victoriously</a:t>
            </a:r>
            <a:r>
              <a:rPr lang="en-US" sz="2400" i="1" dirty="0">
                <a:solidFill>
                  <a:srgbClr val="002060"/>
                </a:solidFill>
              </a:rPr>
              <a:t>.</a:t>
            </a:r>
            <a:r>
              <a:rPr lang="en-US" sz="2400" dirty="0">
                <a:solidFill>
                  <a:srgbClr val="002060"/>
                </a:solidFill>
              </a:rPr>
              <a:t> </a:t>
            </a:r>
            <a:r>
              <a:rPr lang="en-US" sz="2400" i="1" dirty="0">
                <a:solidFill>
                  <a:srgbClr val="002060"/>
                </a:solidFill>
              </a:rPr>
              <a:t>(This is very rarely used tense</a:t>
            </a:r>
            <a:r>
              <a:rPr lang="en-US" sz="2400" i="1" dirty="0" smtClean="0">
                <a:solidFill>
                  <a:srgbClr val="002060"/>
                </a:solidFill>
              </a:rPr>
              <a:t>.)</a:t>
            </a:r>
            <a:endParaRPr lang="en-US" sz="2400" i="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304085417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marL="0" indent="0" algn="just">
              <a:lnSpc>
                <a:spcPct val="150000"/>
              </a:lnSpc>
              <a:buNone/>
            </a:pPr>
            <a:r>
              <a:rPr lang="en-US" sz="2400" b="1" dirty="0">
                <a:solidFill>
                  <a:srgbClr val="002060"/>
                </a:solidFill>
              </a:rPr>
              <a:t>Conditional </a:t>
            </a:r>
            <a:r>
              <a:rPr lang="en-US" sz="2400" b="1" dirty="0" smtClean="0">
                <a:solidFill>
                  <a:srgbClr val="002060"/>
                </a:solidFill>
              </a:rPr>
              <a:t>Tenses - </a:t>
            </a:r>
            <a:r>
              <a:rPr lang="en-US" sz="2400" dirty="0" smtClean="0">
                <a:solidFill>
                  <a:srgbClr val="002060"/>
                </a:solidFill>
              </a:rPr>
              <a:t>Clauses </a:t>
            </a:r>
            <a:r>
              <a:rPr lang="en-US" sz="2400" dirty="0">
                <a:solidFill>
                  <a:srgbClr val="002060"/>
                </a:solidFill>
              </a:rPr>
              <a:t>with ‘if’ pose a condition in the sentence which affects the connecting clause in it. Such clauses are called ‘conditional clauses’. </a:t>
            </a:r>
            <a:r>
              <a:rPr lang="en-US" sz="2400" dirty="0" smtClean="0">
                <a:solidFill>
                  <a:srgbClr val="002060"/>
                </a:solidFill>
              </a:rPr>
              <a:t>Study </a:t>
            </a:r>
            <a:r>
              <a:rPr lang="en-US" sz="2400" dirty="0">
                <a:solidFill>
                  <a:srgbClr val="002060"/>
                </a:solidFill>
              </a:rPr>
              <a:t>the changes in the tense of conditional clauses. </a:t>
            </a:r>
            <a:r>
              <a:rPr lang="en-US" sz="2400" dirty="0" smtClean="0">
                <a:solidFill>
                  <a:srgbClr val="002060"/>
                </a:solidFill>
              </a:rPr>
              <a:t>Present </a:t>
            </a:r>
            <a:r>
              <a:rPr lang="en-US" sz="2400" dirty="0">
                <a:solidFill>
                  <a:srgbClr val="002060"/>
                </a:solidFill>
              </a:rPr>
              <a:t>Tense ‘if’ clause: </a:t>
            </a:r>
            <a:r>
              <a:rPr lang="en-US" sz="2400" dirty="0" smtClean="0">
                <a:solidFill>
                  <a:srgbClr val="002060"/>
                </a:solidFill>
              </a:rPr>
              <a:t>If + present </a:t>
            </a:r>
            <a:r>
              <a:rPr lang="en-US" sz="2400" dirty="0">
                <a:solidFill>
                  <a:srgbClr val="002060"/>
                </a:solidFill>
              </a:rPr>
              <a:t>tense </a:t>
            </a:r>
            <a:r>
              <a:rPr lang="en-US" sz="2400" dirty="0" smtClean="0">
                <a:solidFill>
                  <a:srgbClr val="002060"/>
                </a:solidFill>
              </a:rPr>
              <a:t>clause + will + main verb. </a:t>
            </a:r>
            <a:r>
              <a:rPr lang="en-US" sz="2400" b="1" dirty="0" smtClean="0">
                <a:solidFill>
                  <a:srgbClr val="002060"/>
                </a:solidFill>
              </a:rPr>
              <a:t>Uses </a:t>
            </a:r>
            <a:r>
              <a:rPr lang="en-US" sz="2400" b="1" dirty="0">
                <a:solidFill>
                  <a:srgbClr val="002060"/>
                </a:solidFill>
              </a:rPr>
              <a:t>: </a:t>
            </a:r>
            <a:r>
              <a:rPr lang="en-US" sz="2400" dirty="0" smtClean="0">
                <a:solidFill>
                  <a:srgbClr val="002060"/>
                </a:solidFill>
              </a:rPr>
              <a:t>i</a:t>
            </a:r>
            <a:r>
              <a:rPr lang="en-US" sz="2400" dirty="0">
                <a:solidFill>
                  <a:srgbClr val="002060"/>
                </a:solidFill>
              </a:rPr>
              <a:t>) To express future </a:t>
            </a:r>
            <a:r>
              <a:rPr lang="en-US" sz="2400" dirty="0" smtClean="0">
                <a:solidFill>
                  <a:srgbClr val="002060"/>
                </a:solidFill>
              </a:rPr>
              <a:t>possibility. Ex - </a:t>
            </a:r>
            <a:r>
              <a:rPr lang="en-US" sz="2400" i="1" dirty="0" smtClean="0">
                <a:solidFill>
                  <a:srgbClr val="002060"/>
                </a:solidFill>
              </a:rPr>
              <a:t>If </a:t>
            </a:r>
            <a:r>
              <a:rPr lang="en-US" sz="2400" i="1" dirty="0">
                <a:solidFill>
                  <a:srgbClr val="002060"/>
                </a:solidFill>
              </a:rPr>
              <a:t>I receive the letter today, I will give it to you</a:t>
            </a:r>
            <a:r>
              <a:rPr lang="en-US" sz="2400" dirty="0">
                <a:solidFill>
                  <a:srgbClr val="002060"/>
                </a:solidFill>
              </a:rPr>
              <a:t> </a:t>
            </a:r>
            <a:r>
              <a:rPr lang="en-US" sz="2400" i="1" dirty="0">
                <a:solidFill>
                  <a:srgbClr val="002060"/>
                </a:solidFill>
              </a:rPr>
              <a:t>tomorrow</a:t>
            </a:r>
            <a:r>
              <a:rPr lang="en-US" sz="2400" i="1" dirty="0" smtClean="0">
                <a:solidFill>
                  <a:srgbClr val="002060"/>
                </a:solidFill>
              </a:rPr>
              <a:t>.</a:t>
            </a:r>
            <a:r>
              <a:rPr lang="en-US" sz="2400" dirty="0">
                <a:solidFill>
                  <a:srgbClr val="002060"/>
                </a:solidFill>
              </a:rPr>
              <a:t> </a:t>
            </a:r>
            <a:r>
              <a:rPr lang="en-US" sz="2400" dirty="0" smtClean="0">
                <a:solidFill>
                  <a:srgbClr val="002060"/>
                </a:solidFill>
              </a:rPr>
              <a:t>Past </a:t>
            </a:r>
            <a:r>
              <a:rPr lang="en-US" sz="2400" dirty="0">
                <a:solidFill>
                  <a:srgbClr val="002060"/>
                </a:solidFill>
              </a:rPr>
              <a:t>Tense ‘if’ clause: </a:t>
            </a:r>
            <a:r>
              <a:rPr lang="en-US" sz="2400" dirty="0" smtClean="0">
                <a:solidFill>
                  <a:srgbClr val="002060"/>
                </a:solidFill>
              </a:rPr>
              <a:t>If + past tense + would + main verb</a:t>
            </a:r>
            <a:r>
              <a:rPr lang="en-US" sz="2400" dirty="0">
                <a:solidFill>
                  <a:srgbClr val="002060"/>
                </a:solidFill>
              </a:rPr>
              <a:t> </a:t>
            </a:r>
            <a:endParaRPr lang="en-US" sz="2400" dirty="0" smtClean="0">
              <a:solidFill>
                <a:srgbClr val="002060"/>
              </a:solidFill>
            </a:endParaRPr>
          </a:p>
          <a:p>
            <a:pPr marL="0" indent="0" algn="just">
              <a:lnSpc>
                <a:spcPct val="160000"/>
              </a:lnSpc>
              <a:buNone/>
            </a:pPr>
            <a:r>
              <a:rPr lang="en-US" sz="2400" b="1" dirty="0">
                <a:solidFill>
                  <a:srgbClr val="002060"/>
                </a:solidFill>
              </a:rPr>
              <a:t>Uses : </a:t>
            </a:r>
            <a:r>
              <a:rPr lang="en-US" sz="2400" dirty="0">
                <a:solidFill>
                  <a:srgbClr val="002060"/>
                </a:solidFill>
              </a:rPr>
              <a:t>i) To refer to some unreal situation </a:t>
            </a:r>
          </a:p>
          <a:p>
            <a:pPr marL="0" indent="0" algn="just">
              <a:lnSpc>
                <a:spcPct val="160000"/>
              </a:lnSpc>
              <a:buNone/>
            </a:pPr>
            <a:r>
              <a:rPr lang="en-US" sz="2000" dirty="0">
                <a:solidFill>
                  <a:srgbClr val="002060"/>
                </a:solidFill>
              </a:rPr>
              <a:t>Ex - </a:t>
            </a:r>
            <a:r>
              <a:rPr lang="en-US" sz="2000" i="1" dirty="0">
                <a:solidFill>
                  <a:srgbClr val="002060"/>
                </a:solidFill>
              </a:rPr>
              <a:t>If he had authority, he would solve problem.</a:t>
            </a:r>
            <a:r>
              <a:rPr lang="en-US" sz="2000" dirty="0">
                <a:solidFill>
                  <a:srgbClr val="002060"/>
                </a:solidFill>
              </a:rPr>
              <a:t> </a:t>
            </a:r>
          </a:p>
          <a:p>
            <a:pPr algn="just">
              <a:lnSpc>
                <a:spcPct val="160000"/>
              </a:lnSpc>
            </a:pPr>
            <a:r>
              <a:rPr lang="en-US" sz="2400" dirty="0">
                <a:solidFill>
                  <a:srgbClr val="002060"/>
                </a:solidFill>
              </a:rPr>
              <a:t>In unreal conditional sentences, ‘were’ is called the past subjunctive. It is used in formal situations.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dirty="0"/>
          </a:p>
        </p:txBody>
      </p:sp>
    </p:spTree>
    <p:extLst>
      <p:ext uri="{BB962C8B-B14F-4D97-AF65-F5344CB8AC3E}">
        <p14:creationId xmlns:p14="http://schemas.microsoft.com/office/powerpoint/2010/main" val="11439494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algn="just">
              <a:lnSpc>
                <a:spcPct val="150000"/>
              </a:lnSpc>
              <a:buFont typeface="Courier New" pitchFamily="49" charset="0"/>
              <a:buChar char="o"/>
            </a:pPr>
            <a:r>
              <a:rPr lang="en-US" sz="2400" dirty="0" smtClean="0">
                <a:solidFill>
                  <a:srgbClr val="7030A0"/>
                </a:solidFill>
              </a:rPr>
              <a:t>It is necessary </a:t>
            </a:r>
            <a:r>
              <a:rPr lang="en-US" sz="2400" dirty="0">
                <a:solidFill>
                  <a:srgbClr val="7030A0"/>
                </a:solidFill>
              </a:rPr>
              <a:t>to learn </a:t>
            </a:r>
            <a:r>
              <a:rPr lang="en-US" sz="2400" dirty="0" smtClean="0">
                <a:solidFill>
                  <a:srgbClr val="7030A0"/>
                </a:solidFill>
              </a:rPr>
              <a:t>English - </a:t>
            </a:r>
            <a:r>
              <a:rPr lang="en-US" sz="2400" dirty="0">
                <a:solidFill>
                  <a:srgbClr val="7030A0"/>
                </a:solidFill>
              </a:rPr>
              <a:t>its grammar, vocabulary, use of idioms, phrases </a:t>
            </a:r>
            <a:r>
              <a:rPr lang="en-US" sz="2400" dirty="0" smtClean="0">
                <a:solidFill>
                  <a:srgbClr val="7030A0"/>
                </a:solidFill>
              </a:rPr>
              <a:t>&amp; </a:t>
            </a:r>
            <a:r>
              <a:rPr lang="en-US" sz="2400" dirty="0">
                <a:solidFill>
                  <a:srgbClr val="7030A0"/>
                </a:solidFill>
              </a:rPr>
              <a:t>intricacies. </a:t>
            </a:r>
            <a:r>
              <a:rPr lang="en-US" sz="2400" dirty="0" smtClean="0">
                <a:solidFill>
                  <a:srgbClr val="7030A0"/>
                </a:solidFill>
              </a:rPr>
              <a:t>It’s </a:t>
            </a:r>
            <a:r>
              <a:rPr lang="en-US" sz="2400" dirty="0">
                <a:solidFill>
                  <a:srgbClr val="7030A0"/>
                </a:solidFill>
              </a:rPr>
              <a:t>expected that students </a:t>
            </a:r>
            <a:r>
              <a:rPr lang="en-US" sz="2400" dirty="0" smtClean="0">
                <a:solidFill>
                  <a:srgbClr val="7030A0"/>
                </a:solidFill>
              </a:rPr>
              <a:t>appearing </a:t>
            </a:r>
            <a:r>
              <a:rPr lang="en-US" sz="2400" dirty="0">
                <a:solidFill>
                  <a:srgbClr val="7030A0"/>
                </a:solidFill>
              </a:rPr>
              <a:t>for </a:t>
            </a:r>
            <a:r>
              <a:rPr lang="en-US" sz="2400" dirty="0" smtClean="0">
                <a:solidFill>
                  <a:srgbClr val="7030A0"/>
                </a:solidFill>
              </a:rPr>
              <a:t>competitive examinations </a:t>
            </a:r>
            <a:r>
              <a:rPr lang="en-US" sz="2400" dirty="0">
                <a:solidFill>
                  <a:srgbClr val="7030A0"/>
                </a:solidFill>
              </a:rPr>
              <a:t>should know </a:t>
            </a:r>
            <a:r>
              <a:rPr lang="en-US" sz="2400" dirty="0" smtClean="0">
                <a:solidFill>
                  <a:srgbClr val="7030A0"/>
                </a:solidFill>
              </a:rPr>
              <a:t>correct English. </a:t>
            </a:r>
          </a:p>
          <a:p>
            <a:pPr algn="just">
              <a:lnSpc>
                <a:spcPct val="150000"/>
              </a:lnSpc>
              <a:buFont typeface="Courier New" pitchFamily="49" charset="0"/>
              <a:buChar char="o"/>
            </a:pPr>
            <a:r>
              <a:rPr lang="en-US" sz="2400" dirty="0" smtClean="0">
                <a:solidFill>
                  <a:srgbClr val="7030A0"/>
                </a:solidFill>
              </a:rPr>
              <a:t>To </a:t>
            </a:r>
            <a:r>
              <a:rPr lang="en-US" sz="2400" dirty="0">
                <a:solidFill>
                  <a:srgbClr val="7030A0"/>
                </a:solidFill>
              </a:rPr>
              <a:t>face any competitive examination, </a:t>
            </a:r>
            <a:r>
              <a:rPr lang="en-US" sz="2400" dirty="0" smtClean="0">
                <a:solidFill>
                  <a:srgbClr val="7030A0"/>
                </a:solidFill>
              </a:rPr>
              <a:t>following </a:t>
            </a:r>
            <a:r>
              <a:rPr lang="en-US" sz="2400" dirty="0">
                <a:solidFill>
                  <a:srgbClr val="7030A0"/>
                </a:solidFill>
              </a:rPr>
              <a:t>grammar units need attention.  </a:t>
            </a:r>
            <a:r>
              <a:rPr lang="en-US" sz="2400" dirty="0" smtClean="0">
                <a:solidFill>
                  <a:srgbClr val="7030A0"/>
                </a:solidFill>
              </a:rPr>
              <a:t>They </a:t>
            </a:r>
            <a:r>
              <a:rPr lang="en-US" sz="2400" dirty="0">
                <a:solidFill>
                  <a:srgbClr val="7030A0"/>
                </a:solidFill>
              </a:rPr>
              <a:t>are : </a:t>
            </a:r>
            <a:r>
              <a:rPr lang="en-US" sz="2400" b="1" dirty="0" smtClean="0">
                <a:solidFill>
                  <a:srgbClr val="FF0000"/>
                </a:solidFill>
              </a:rPr>
              <a:t>i) Word-formation</a:t>
            </a:r>
            <a:r>
              <a:rPr lang="en-US" sz="2400" b="1" dirty="0" smtClean="0">
                <a:solidFill>
                  <a:srgbClr val="FF0000"/>
                </a:solidFill>
              </a:rPr>
              <a:t>, ii</a:t>
            </a:r>
            <a:r>
              <a:rPr lang="en-US" sz="2400" b="1" dirty="0">
                <a:solidFill>
                  <a:srgbClr val="FF0000"/>
                </a:solidFill>
              </a:rPr>
              <a:t>) Use of </a:t>
            </a:r>
            <a:r>
              <a:rPr lang="en-US" sz="2400" b="1" dirty="0" smtClean="0">
                <a:solidFill>
                  <a:srgbClr val="FF0000"/>
                </a:solidFill>
              </a:rPr>
              <a:t>Phrases, iii</a:t>
            </a:r>
            <a:r>
              <a:rPr lang="en-US" sz="2400" b="1" dirty="0">
                <a:solidFill>
                  <a:srgbClr val="FF0000"/>
                </a:solidFill>
              </a:rPr>
              <a:t>) Use of </a:t>
            </a:r>
            <a:r>
              <a:rPr lang="en-US" sz="2400" b="1" dirty="0" smtClean="0">
                <a:solidFill>
                  <a:srgbClr val="FF0000"/>
                </a:solidFill>
              </a:rPr>
              <a:t>Tenses, iv</a:t>
            </a:r>
            <a:r>
              <a:rPr lang="en-US" sz="2400" b="1" dirty="0">
                <a:solidFill>
                  <a:srgbClr val="FF0000"/>
                </a:solidFill>
              </a:rPr>
              <a:t>) Transformation of </a:t>
            </a:r>
            <a:r>
              <a:rPr lang="en-US" sz="2400" b="1" dirty="0" smtClean="0">
                <a:solidFill>
                  <a:srgbClr val="FF0000"/>
                </a:solidFill>
              </a:rPr>
              <a:t>Sentences, v</a:t>
            </a:r>
            <a:r>
              <a:rPr lang="en-US" sz="2400" b="1" dirty="0">
                <a:solidFill>
                  <a:srgbClr val="FF0000"/>
                </a:solidFill>
              </a:rPr>
              <a:t>) Correction of </a:t>
            </a:r>
            <a:r>
              <a:rPr lang="en-US" sz="2400" b="1" dirty="0" smtClean="0">
                <a:solidFill>
                  <a:srgbClr val="FF0000"/>
                </a:solidFill>
              </a:rPr>
              <a:t>sentences, </a:t>
            </a:r>
            <a:r>
              <a:rPr lang="en-US" sz="2400" b="1" dirty="0" smtClean="0">
                <a:solidFill>
                  <a:srgbClr val="FF0000"/>
                </a:solidFill>
              </a:rPr>
              <a:t>vi</a:t>
            </a:r>
            <a:r>
              <a:rPr lang="en-US" sz="2400" b="1" dirty="0">
                <a:solidFill>
                  <a:srgbClr val="FF0000"/>
                </a:solidFill>
              </a:rPr>
              <a:t>) Punctuation. </a:t>
            </a:r>
            <a:endParaRPr lang="en-US" sz="2400" b="1" dirty="0" smtClean="0">
              <a:solidFill>
                <a:srgbClr val="FF0000"/>
              </a:solidFill>
            </a:endParaRPr>
          </a:p>
          <a:p>
            <a:pPr algn="just">
              <a:lnSpc>
                <a:spcPct val="150000"/>
              </a:lnSpc>
              <a:buFont typeface="Courier New" pitchFamily="49" charset="0"/>
              <a:buChar char="o"/>
            </a:pPr>
            <a:r>
              <a:rPr lang="en-US" sz="2400" dirty="0" smtClean="0">
                <a:solidFill>
                  <a:srgbClr val="7030A0"/>
                </a:solidFill>
              </a:rPr>
              <a:t>A </a:t>
            </a:r>
            <a:r>
              <a:rPr lang="en-US" sz="2400" dirty="0">
                <a:solidFill>
                  <a:srgbClr val="7030A0"/>
                </a:solidFill>
              </a:rPr>
              <a:t>competitive examination question paper is for </a:t>
            </a:r>
            <a:r>
              <a:rPr lang="en-US" sz="2400" dirty="0" smtClean="0">
                <a:solidFill>
                  <a:srgbClr val="7030A0"/>
                </a:solidFill>
              </a:rPr>
              <a:t>100 </a:t>
            </a:r>
            <a:r>
              <a:rPr lang="en-US" sz="2400" dirty="0">
                <a:solidFill>
                  <a:srgbClr val="7030A0"/>
                </a:solidFill>
              </a:rPr>
              <a:t>marks &amp; 40 marks are </a:t>
            </a:r>
            <a:r>
              <a:rPr lang="en-US" sz="2400" dirty="0" smtClean="0">
                <a:solidFill>
                  <a:srgbClr val="7030A0"/>
                </a:solidFill>
              </a:rPr>
              <a:t>reserved </a:t>
            </a:r>
            <a:r>
              <a:rPr lang="en-US" sz="2400" dirty="0">
                <a:solidFill>
                  <a:srgbClr val="7030A0"/>
                </a:solidFill>
              </a:rPr>
              <a:t>for these </a:t>
            </a:r>
            <a:r>
              <a:rPr lang="en-US" sz="2400" dirty="0" smtClean="0">
                <a:solidFill>
                  <a:srgbClr val="7030A0"/>
                </a:solidFill>
              </a:rPr>
              <a:t>grammar </a:t>
            </a:r>
            <a:r>
              <a:rPr lang="en-US" sz="2400" dirty="0">
                <a:solidFill>
                  <a:srgbClr val="7030A0"/>
                </a:solidFill>
              </a:rPr>
              <a:t>units. </a:t>
            </a:r>
            <a:r>
              <a:rPr lang="en-US" sz="2400" dirty="0">
                <a:solidFill>
                  <a:srgbClr val="7030A0"/>
                </a:solidFill>
              </a:rPr>
              <a:t>In addition, there will be questions like précis </a:t>
            </a:r>
            <a:r>
              <a:rPr lang="en-US" sz="2400" dirty="0" smtClean="0">
                <a:solidFill>
                  <a:srgbClr val="7030A0"/>
                </a:solidFill>
              </a:rPr>
              <a:t>writing</a:t>
            </a:r>
            <a:r>
              <a:rPr lang="en-US" sz="2400" dirty="0">
                <a:solidFill>
                  <a:srgbClr val="7030A0"/>
                </a:solidFill>
              </a:rPr>
              <a:t>, letter writing, essay writing, translation </a:t>
            </a:r>
            <a:r>
              <a:rPr lang="en-US" sz="2400" dirty="0" smtClean="0">
                <a:solidFill>
                  <a:srgbClr val="7030A0"/>
                </a:solidFill>
              </a:rPr>
              <a:t>&amp; </a:t>
            </a:r>
            <a:r>
              <a:rPr lang="en-US" sz="2400" dirty="0">
                <a:solidFill>
                  <a:srgbClr val="7030A0"/>
                </a:solidFill>
              </a:rPr>
              <a:t>reading comprehension which you will study </a:t>
            </a:r>
            <a:r>
              <a:rPr lang="en-US" sz="2400" dirty="0" smtClean="0">
                <a:solidFill>
                  <a:srgbClr val="7030A0"/>
                </a:solidFill>
              </a:rPr>
              <a:t>in </a:t>
            </a:r>
            <a:r>
              <a:rPr lang="en-US" sz="2400" dirty="0">
                <a:solidFill>
                  <a:srgbClr val="7030A0"/>
                </a:solidFill>
              </a:rPr>
              <a:t>another unit.</a:t>
            </a:r>
          </a:p>
          <a:p>
            <a:pPr algn="just">
              <a:lnSpc>
                <a:spcPct val="150000"/>
              </a:lnSpc>
              <a:buFont typeface="Courier New" pitchFamily="49" charset="0"/>
              <a:buChar char="o"/>
            </a:pPr>
            <a:endParaRPr lang="en-US" sz="2400" b="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marL="0" indent="0" algn="just">
              <a:lnSpc>
                <a:spcPct val="160000"/>
              </a:lnSpc>
              <a:buNone/>
            </a:pPr>
            <a:r>
              <a:rPr lang="en-US" sz="2400" dirty="0" smtClean="0">
                <a:solidFill>
                  <a:srgbClr val="002060"/>
                </a:solidFill>
              </a:rPr>
              <a:t>Ex </a:t>
            </a:r>
            <a:r>
              <a:rPr lang="en-US" sz="2400" dirty="0">
                <a:solidFill>
                  <a:srgbClr val="002060"/>
                </a:solidFill>
              </a:rPr>
              <a:t>- </a:t>
            </a:r>
            <a:r>
              <a:rPr lang="en-US" sz="2400" i="1" dirty="0">
                <a:solidFill>
                  <a:srgbClr val="002060"/>
                </a:solidFill>
              </a:rPr>
              <a:t>If I were you, I would not perform such an action.</a:t>
            </a:r>
            <a:r>
              <a:rPr lang="en-US" sz="2400" dirty="0">
                <a:solidFill>
                  <a:srgbClr val="002060"/>
                </a:solidFill>
              </a:rPr>
              <a:t> </a:t>
            </a:r>
          </a:p>
          <a:p>
            <a:pPr marL="0" indent="0" algn="just">
              <a:lnSpc>
                <a:spcPct val="160000"/>
              </a:lnSpc>
              <a:buNone/>
            </a:pPr>
            <a:r>
              <a:rPr lang="en-US" sz="2400" i="1" dirty="0" smtClean="0">
                <a:solidFill>
                  <a:srgbClr val="002060"/>
                </a:solidFill>
              </a:rPr>
              <a:t> </a:t>
            </a:r>
            <a:r>
              <a:rPr lang="en-US" sz="2400" i="1" dirty="0">
                <a:solidFill>
                  <a:srgbClr val="002060"/>
                </a:solidFill>
              </a:rPr>
              <a:t>If your teacher were here, </a:t>
            </a:r>
            <a:r>
              <a:rPr lang="en-US" sz="2400" i="1" dirty="0" smtClean="0">
                <a:solidFill>
                  <a:srgbClr val="002060"/>
                </a:solidFill>
              </a:rPr>
              <a:t>he </a:t>
            </a:r>
            <a:r>
              <a:rPr lang="en-US" sz="2400" i="1" dirty="0">
                <a:solidFill>
                  <a:srgbClr val="002060"/>
                </a:solidFill>
              </a:rPr>
              <a:t>would appreciate you.</a:t>
            </a:r>
            <a:r>
              <a:rPr lang="en-US" sz="2400" dirty="0">
                <a:solidFill>
                  <a:srgbClr val="002060"/>
                </a:solidFill>
              </a:rPr>
              <a:t> </a:t>
            </a:r>
          </a:p>
          <a:p>
            <a:pPr marL="0" indent="0" algn="just">
              <a:lnSpc>
                <a:spcPct val="160000"/>
              </a:lnSpc>
              <a:buNone/>
            </a:pPr>
            <a:r>
              <a:rPr lang="en-US" sz="2400" dirty="0">
                <a:solidFill>
                  <a:srgbClr val="002060"/>
                </a:solidFill>
              </a:rPr>
              <a:t>Past Perfect ‘if’ clause : </a:t>
            </a:r>
            <a:r>
              <a:rPr lang="en-US" sz="2400" dirty="0" smtClean="0">
                <a:solidFill>
                  <a:srgbClr val="002060"/>
                </a:solidFill>
              </a:rPr>
              <a:t>If </a:t>
            </a:r>
            <a:r>
              <a:rPr lang="en-US" sz="2400" dirty="0">
                <a:solidFill>
                  <a:srgbClr val="002060"/>
                </a:solidFill>
              </a:rPr>
              <a:t>+ past tense + would have + past participle of main </a:t>
            </a:r>
            <a:r>
              <a:rPr lang="en-US" sz="2400" dirty="0" smtClean="0">
                <a:solidFill>
                  <a:srgbClr val="002060"/>
                </a:solidFill>
              </a:rPr>
              <a:t>verb</a:t>
            </a:r>
          </a:p>
          <a:p>
            <a:pPr marL="0" indent="0" algn="just">
              <a:lnSpc>
                <a:spcPct val="160000"/>
              </a:lnSpc>
              <a:buNone/>
            </a:pPr>
            <a:r>
              <a:rPr lang="en-US" sz="2400" b="1" dirty="0">
                <a:solidFill>
                  <a:srgbClr val="002060"/>
                </a:solidFill>
              </a:rPr>
              <a:t>Uses : </a:t>
            </a:r>
            <a:r>
              <a:rPr lang="en-US" sz="2400" dirty="0">
                <a:solidFill>
                  <a:srgbClr val="002060"/>
                </a:solidFill>
              </a:rPr>
              <a:t>i) To refer to the unreal action in the </a:t>
            </a:r>
            <a:r>
              <a:rPr lang="en-US" sz="2400" dirty="0" smtClean="0">
                <a:solidFill>
                  <a:srgbClr val="002060"/>
                </a:solidFill>
              </a:rPr>
              <a:t>past. Ex </a:t>
            </a:r>
            <a:r>
              <a:rPr lang="en-US" sz="2400" dirty="0">
                <a:solidFill>
                  <a:srgbClr val="002060"/>
                </a:solidFill>
              </a:rPr>
              <a:t>- </a:t>
            </a:r>
            <a:r>
              <a:rPr lang="en-US" sz="2400" i="1" dirty="0">
                <a:solidFill>
                  <a:srgbClr val="002060"/>
                </a:solidFill>
              </a:rPr>
              <a:t>If they had worked hard, they would have been</a:t>
            </a:r>
            <a:r>
              <a:rPr lang="en-US" sz="2400" dirty="0">
                <a:solidFill>
                  <a:srgbClr val="002060"/>
                </a:solidFill>
              </a:rPr>
              <a:t> </a:t>
            </a:r>
            <a:r>
              <a:rPr lang="en-US" sz="2400" i="1" dirty="0">
                <a:solidFill>
                  <a:srgbClr val="002060"/>
                </a:solidFill>
              </a:rPr>
              <a:t>successful.</a:t>
            </a:r>
            <a:r>
              <a:rPr lang="en-US" sz="2400" dirty="0">
                <a:solidFill>
                  <a:srgbClr val="002060"/>
                </a:solidFill>
              </a:rPr>
              <a:t> </a:t>
            </a:r>
          </a:p>
          <a:p>
            <a:pPr marL="0" indent="0" algn="just">
              <a:lnSpc>
                <a:spcPct val="160000"/>
              </a:lnSpc>
              <a:buNone/>
            </a:pPr>
            <a:r>
              <a:rPr lang="en-US" sz="2400" dirty="0">
                <a:solidFill>
                  <a:srgbClr val="002060"/>
                </a:solidFill>
              </a:rPr>
              <a:t>Zero ‘if’ conditional </a:t>
            </a:r>
            <a:r>
              <a:rPr lang="en-US" sz="2400" dirty="0" smtClean="0">
                <a:solidFill>
                  <a:srgbClr val="002060"/>
                </a:solidFill>
              </a:rPr>
              <a:t>sentences. Ex </a:t>
            </a:r>
            <a:r>
              <a:rPr lang="en-US" sz="2400" dirty="0">
                <a:solidFill>
                  <a:srgbClr val="002060"/>
                </a:solidFill>
              </a:rPr>
              <a:t>- </a:t>
            </a:r>
            <a:r>
              <a:rPr lang="en-US" sz="2400" i="1" dirty="0">
                <a:solidFill>
                  <a:srgbClr val="002060"/>
                </a:solidFill>
              </a:rPr>
              <a:t>Had he been the</a:t>
            </a:r>
            <a:r>
              <a:rPr lang="en-US" sz="2400" dirty="0">
                <a:solidFill>
                  <a:srgbClr val="002060"/>
                </a:solidFill>
              </a:rPr>
              <a:t> </a:t>
            </a:r>
            <a:r>
              <a:rPr lang="en-US" sz="2400" i="1" dirty="0">
                <a:solidFill>
                  <a:srgbClr val="002060"/>
                </a:solidFill>
              </a:rPr>
              <a:t>police inspector there, he would have arrested the criminal</a:t>
            </a:r>
            <a:r>
              <a:rPr lang="en-US" sz="2400" dirty="0">
                <a:solidFill>
                  <a:srgbClr val="002060"/>
                </a:solidFill>
              </a:rPr>
              <a:t>. </a:t>
            </a:r>
            <a:r>
              <a:rPr lang="en-US" sz="1800" i="1" dirty="0">
                <a:solidFill>
                  <a:srgbClr val="002060"/>
                </a:solidFill>
              </a:rPr>
              <a:t>(It means that as he was not police inspector, the criminal was not arrested.)</a:t>
            </a:r>
            <a:endParaRPr lang="en-US" sz="2400" i="1" dirty="0">
              <a:solidFill>
                <a:srgbClr val="002060"/>
              </a:solidFill>
            </a:endParaRPr>
          </a:p>
          <a:p>
            <a:pPr marL="0" indent="0" algn="just">
              <a:lnSpc>
                <a:spcPct val="160000"/>
              </a:lnSpc>
              <a:buNone/>
            </a:pPr>
            <a:endParaRPr lang="en-US" sz="2400" dirty="0">
              <a:solidFill>
                <a:srgbClr val="7030A0"/>
              </a:solidFill>
            </a:endParaRPr>
          </a:p>
          <a:p>
            <a:pPr marL="0" indent="0" algn="just">
              <a:lnSpc>
                <a:spcPct val="150000"/>
              </a:lnSpc>
              <a:buNone/>
            </a:pPr>
            <a:endParaRPr lang="en-US" sz="2800" i="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dirty="0"/>
          </a:p>
        </p:txBody>
      </p:sp>
    </p:spTree>
    <p:extLst>
      <p:ext uri="{BB962C8B-B14F-4D97-AF65-F5344CB8AC3E}">
        <p14:creationId xmlns:p14="http://schemas.microsoft.com/office/powerpoint/2010/main" val="232047986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70000" lnSpcReduction="20000"/>
          </a:bodyPr>
          <a:lstStyle/>
          <a:p>
            <a:pPr marL="0" indent="0" algn="just">
              <a:lnSpc>
                <a:spcPct val="150000"/>
              </a:lnSpc>
              <a:buNone/>
            </a:pPr>
            <a:r>
              <a:rPr lang="en-US" sz="3400" b="1" dirty="0" smtClean="0">
                <a:solidFill>
                  <a:srgbClr val="002060"/>
                </a:solidFill>
              </a:rPr>
              <a:t>iv</a:t>
            </a:r>
            <a:r>
              <a:rPr lang="en-US" sz="3400" b="1" dirty="0">
                <a:solidFill>
                  <a:srgbClr val="002060"/>
                </a:solidFill>
              </a:rPr>
              <a:t>) Transformation of Sentences </a:t>
            </a:r>
            <a:r>
              <a:rPr lang="en-US" sz="3400" b="1" dirty="0" smtClean="0">
                <a:solidFill>
                  <a:srgbClr val="002060"/>
                </a:solidFill>
              </a:rPr>
              <a:t>- </a:t>
            </a:r>
            <a:r>
              <a:rPr lang="en-US" sz="3400" dirty="0">
                <a:solidFill>
                  <a:srgbClr val="002060"/>
                </a:solidFill>
              </a:rPr>
              <a:t>Transformation </a:t>
            </a:r>
            <a:r>
              <a:rPr lang="en-US" sz="3400" dirty="0" smtClean="0">
                <a:solidFill>
                  <a:srgbClr val="002060"/>
                </a:solidFill>
              </a:rPr>
              <a:t>of </a:t>
            </a:r>
            <a:r>
              <a:rPr lang="en-US" sz="3400" dirty="0" smtClean="0">
                <a:solidFill>
                  <a:srgbClr val="002060"/>
                </a:solidFill>
              </a:rPr>
              <a:t>sentences </a:t>
            </a:r>
            <a:r>
              <a:rPr lang="en-US" sz="3400" dirty="0">
                <a:solidFill>
                  <a:srgbClr val="002060"/>
                </a:solidFill>
              </a:rPr>
              <a:t>is a process in </a:t>
            </a:r>
            <a:r>
              <a:rPr lang="en-US" sz="3400" dirty="0" smtClean="0">
                <a:solidFill>
                  <a:srgbClr val="002060"/>
                </a:solidFill>
              </a:rPr>
              <a:t>which </a:t>
            </a:r>
            <a:r>
              <a:rPr lang="en-US" sz="3400" dirty="0">
                <a:solidFill>
                  <a:srgbClr val="002060"/>
                </a:solidFill>
              </a:rPr>
              <a:t>a sentence is </a:t>
            </a:r>
            <a:r>
              <a:rPr lang="en-US" sz="3400" dirty="0" smtClean="0">
                <a:solidFill>
                  <a:srgbClr val="002060"/>
                </a:solidFill>
              </a:rPr>
              <a:t>changed </a:t>
            </a:r>
            <a:r>
              <a:rPr lang="en-US" sz="3400" dirty="0" smtClean="0">
                <a:solidFill>
                  <a:srgbClr val="002060"/>
                </a:solidFill>
              </a:rPr>
              <a:t>without </a:t>
            </a:r>
            <a:r>
              <a:rPr lang="en-US" sz="3400" dirty="0">
                <a:solidFill>
                  <a:srgbClr val="002060"/>
                </a:solidFill>
              </a:rPr>
              <a:t>altering its </a:t>
            </a:r>
            <a:r>
              <a:rPr lang="en-US" sz="3400" dirty="0" smtClean="0">
                <a:solidFill>
                  <a:srgbClr val="002060"/>
                </a:solidFill>
              </a:rPr>
              <a:t>meaning </a:t>
            </a:r>
            <a:r>
              <a:rPr lang="en-US" sz="3400" dirty="0">
                <a:solidFill>
                  <a:srgbClr val="002060"/>
                </a:solidFill>
              </a:rPr>
              <a:t>completely. </a:t>
            </a:r>
          </a:p>
          <a:p>
            <a:pPr algn="just">
              <a:lnSpc>
                <a:spcPct val="150000"/>
              </a:lnSpc>
            </a:pPr>
            <a:r>
              <a:rPr lang="en-US" sz="3400" dirty="0">
                <a:solidFill>
                  <a:srgbClr val="002060"/>
                </a:solidFill>
              </a:rPr>
              <a:t>Sentences can be transformed from simple to compound, simple to complex &amp; vice-versa. </a:t>
            </a:r>
            <a:r>
              <a:rPr lang="en-US" sz="3400" dirty="0" smtClean="0">
                <a:solidFill>
                  <a:srgbClr val="002060"/>
                </a:solidFill>
              </a:rPr>
              <a:t>They </a:t>
            </a:r>
            <a:r>
              <a:rPr lang="en-US" sz="3400" dirty="0">
                <a:solidFill>
                  <a:srgbClr val="002060"/>
                </a:solidFill>
              </a:rPr>
              <a:t>can be from exclamatory to simple, simple to interrogative, degrees of comparison &amp; transformation by combining two sentences</a:t>
            </a:r>
            <a:r>
              <a:rPr lang="en-US" sz="3400" dirty="0" smtClean="0">
                <a:solidFill>
                  <a:srgbClr val="002060"/>
                </a:solidFill>
              </a:rPr>
              <a:t>.</a:t>
            </a:r>
          </a:p>
          <a:p>
            <a:pPr marL="0" lvl="0" indent="0">
              <a:lnSpc>
                <a:spcPct val="150000"/>
              </a:lnSpc>
              <a:buNone/>
            </a:pPr>
            <a:r>
              <a:rPr lang="en-US" sz="3400" b="1" dirty="0">
                <a:solidFill>
                  <a:srgbClr val="002060"/>
                </a:solidFill>
              </a:rPr>
              <a:t>Active &amp; Passive Voice - </a:t>
            </a:r>
            <a:r>
              <a:rPr lang="en-US" sz="3400" dirty="0" smtClean="0">
                <a:solidFill>
                  <a:srgbClr val="002060"/>
                </a:solidFill>
              </a:rPr>
              <a:t>2 </a:t>
            </a:r>
            <a:r>
              <a:rPr lang="en-US" sz="3400" dirty="0">
                <a:solidFill>
                  <a:srgbClr val="002060"/>
                </a:solidFill>
              </a:rPr>
              <a:t>types of grammatical voices </a:t>
            </a:r>
            <a:r>
              <a:rPr lang="en-US" sz="3400" dirty="0" smtClean="0">
                <a:solidFill>
                  <a:srgbClr val="002060"/>
                </a:solidFill>
              </a:rPr>
              <a:t>- </a:t>
            </a:r>
            <a:r>
              <a:rPr lang="en-US" sz="3400" dirty="0">
                <a:solidFill>
                  <a:srgbClr val="002060"/>
                </a:solidFill>
              </a:rPr>
              <a:t>Active </a:t>
            </a:r>
            <a:r>
              <a:rPr lang="en-US" sz="3400" dirty="0" smtClean="0">
                <a:solidFill>
                  <a:srgbClr val="002060"/>
                </a:solidFill>
              </a:rPr>
              <a:t>&amp; Passive</a:t>
            </a:r>
            <a:r>
              <a:rPr lang="en-US" sz="3400" dirty="0">
                <a:solidFill>
                  <a:srgbClr val="002060"/>
                </a:solidFill>
              </a:rPr>
              <a:t>. </a:t>
            </a:r>
          </a:p>
          <a:p>
            <a:pPr algn="just">
              <a:lnSpc>
                <a:spcPct val="150000"/>
              </a:lnSpc>
            </a:pPr>
            <a:r>
              <a:rPr lang="en-US" sz="3400" dirty="0">
                <a:solidFill>
                  <a:srgbClr val="002060"/>
                </a:solidFill>
              </a:rPr>
              <a:t>In Active Voice, the verb changes according to the subject i.e. doer of </a:t>
            </a:r>
            <a:r>
              <a:rPr lang="en-US" sz="3400" dirty="0" smtClean="0">
                <a:solidFill>
                  <a:srgbClr val="002060"/>
                </a:solidFill>
              </a:rPr>
              <a:t>action </a:t>
            </a:r>
            <a:r>
              <a:rPr lang="en-US" sz="3400" dirty="0">
                <a:solidFill>
                  <a:srgbClr val="002060"/>
                </a:solidFill>
              </a:rPr>
              <a:t>in the sentence. </a:t>
            </a:r>
            <a:r>
              <a:rPr lang="en-US" sz="3400" dirty="0" smtClean="0">
                <a:solidFill>
                  <a:srgbClr val="002060"/>
                </a:solidFill>
              </a:rPr>
              <a:t>In </a:t>
            </a:r>
            <a:r>
              <a:rPr lang="en-US" sz="3400" dirty="0">
                <a:solidFill>
                  <a:srgbClr val="002060"/>
                </a:solidFill>
              </a:rPr>
              <a:t>Passive Voice, the verb changes according to the object i.e. affected person/thing </a:t>
            </a:r>
            <a:r>
              <a:rPr lang="en-US" sz="3400" dirty="0" smtClean="0">
                <a:solidFill>
                  <a:srgbClr val="002060"/>
                </a:solidFill>
              </a:rPr>
              <a:t>by </a:t>
            </a:r>
            <a:r>
              <a:rPr lang="en-US" sz="3400" dirty="0">
                <a:solidFill>
                  <a:srgbClr val="002060"/>
                </a:solidFill>
              </a:rPr>
              <a:t>action in the sentence.  </a:t>
            </a:r>
            <a:endParaRPr lang="en-US" sz="3400" i="1" dirty="0">
              <a:solidFill>
                <a:srgbClr val="002060"/>
              </a:solidFill>
            </a:endParaRPr>
          </a:p>
          <a:p>
            <a:pPr marL="0" indent="0" algn="just">
              <a:lnSpc>
                <a:spcPct val="150000"/>
              </a:lnSpc>
              <a:buNone/>
            </a:pPr>
            <a:endParaRPr lang="en-US" sz="3400" i="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dirty="0"/>
          </a:p>
        </p:txBody>
      </p:sp>
    </p:spTree>
    <p:extLst>
      <p:ext uri="{BB962C8B-B14F-4D97-AF65-F5344CB8AC3E}">
        <p14:creationId xmlns:p14="http://schemas.microsoft.com/office/powerpoint/2010/main" val="15913842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a:bodyPr>
          <a:lstStyle/>
          <a:p>
            <a:pPr algn="just">
              <a:lnSpc>
                <a:spcPct val="170000"/>
              </a:lnSpc>
            </a:pPr>
            <a:r>
              <a:rPr lang="en-US" sz="2200" dirty="0">
                <a:solidFill>
                  <a:srgbClr val="002060"/>
                </a:solidFill>
              </a:rPr>
              <a:t>Passive voice is possible when there is a ‘transitive verb’ </a:t>
            </a:r>
            <a:r>
              <a:rPr lang="en-US" sz="2200" dirty="0" smtClean="0">
                <a:solidFill>
                  <a:srgbClr val="002060"/>
                </a:solidFill>
              </a:rPr>
              <a:t>in sentence</a:t>
            </a:r>
            <a:r>
              <a:rPr lang="en-US" sz="2200" dirty="0">
                <a:solidFill>
                  <a:srgbClr val="002060"/>
                </a:solidFill>
              </a:rPr>
              <a:t>.</a:t>
            </a:r>
            <a:r>
              <a:rPr lang="en-US" sz="2400" dirty="0">
                <a:solidFill>
                  <a:srgbClr val="002060"/>
                </a:solidFill>
              </a:rPr>
              <a:t> </a:t>
            </a:r>
            <a:endParaRPr lang="en-US" sz="2400" dirty="0" smtClean="0">
              <a:solidFill>
                <a:srgbClr val="002060"/>
              </a:solidFill>
            </a:endParaRPr>
          </a:p>
          <a:p>
            <a:pPr algn="just">
              <a:lnSpc>
                <a:spcPct val="170000"/>
              </a:lnSpc>
            </a:pPr>
            <a:r>
              <a:rPr lang="en-US" sz="2400" dirty="0" smtClean="0">
                <a:solidFill>
                  <a:srgbClr val="002060"/>
                </a:solidFill>
              </a:rPr>
              <a:t>Ex </a:t>
            </a:r>
            <a:r>
              <a:rPr lang="en-US" sz="2400" dirty="0">
                <a:solidFill>
                  <a:srgbClr val="002060"/>
                </a:solidFill>
              </a:rPr>
              <a:t>- </a:t>
            </a:r>
            <a:r>
              <a:rPr lang="en-US" sz="2400" i="1" dirty="0">
                <a:solidFill>
                  <a:srgbClr val="002060"/>
                </a:solidFill>
              </a:rPr>
              <a:t>Ishaan solves the problems.</a:t>
            </a:r>
            <a:r>
              <a:rPr lang="en-US" sz="2400" dirty="0">
                <a:solidFill>
                  <a:srgbClr val="002060"/>
                </a:solidFill>
              </a:rPr>
              <a:t> </a:t>
            </a:r>
            <a:r>
              <a:rPr lang="en-US" sz="2000" dirty="0" smtClean="0">
                <a:solidFill>
                  <a:srgbClr val="002060"/>
                </a:solidFill>
              </a:rPr>
              <a:t>(</a:t>
            </a:r>
            <a:r>
              <a:rPr lang="en-US" sz="2000" dirty="0">
                <a:solidFill>
                  <a:srgbClr val="002060"/>
                </a:solidFill>
              </a:rPr>
              <a:t>Ishaan </a:t>
            </a:r>
            <a:r>
              <a:rPr lang="en-US" sz="2000" dirty="0" smtClean="0">
                <a:solidFill>
                  <a:srgbClr val="002060"/>
                </a:solidFill>
              </a:rPr>
              <a:t>solves</a:t>
            </a:r>
            <a:r>
              <a:rPr lang="en-US" sz="2000" dirty="0">
                <a:solidFill>
                  <a:srgbClr val="002060"/>
                </a:solidFill>
              </a:rPr>
              <a:t>…)</a:t>
            </a:r>
            <a:r>
              <a:rPr lang="en-US" sz="2400" dirty="0">
                <a:solidFill>
                  <a:srgbClr val="002060"/>
                </a:solidFill>
              </a:rPr>
              <a:t> </a:t>
            </a:r>
            <a:endParaRPr lang="en-US" sz="2400" dirty="0" smtClean="0">
              <a:solidFill>
                <a:srgbClr val="002060"/>
              </a:solidFill>
            </a:endParaRPr>
          </a:p>
          <a:p>
            <a:pPr algn="just">
              <a:lnSpc>
                <a:spcPct val="170000"/>
              </a:lnSpc>
            </a:pPr>
            <a:r>
              <a:rPr lang="en-US" sz="2400" i="1" dirty="0" smtClean="0">
                <a:solidFill>
                  <a:srgbClr val="002060"/>
                </a:solidFill>
              </a:rPr>
              <a:t>Problems </a:t>
            </a:r>
            <a:r>
              <a:rPr lang="en-US" sz="2400" i="1" dirty="0">
                <a:solidFill>
                  <a:srgbClr val="002060"/>
                </a:solidFill>
              </a:rPr>
              <a:t>are solved by Ishaan. </a:t>
            </a:r>
            <a:r>
              <a:rPr lang="en-US" sz="2000" dirty="0" smtClean="0">
                <a:solidFill>
                  <a:srgbClr val="002060"/>
                </a:solidFill>
              </a:rPr>
              <a:t>(</a:t>
            </a:r>
            <a:r>
              <a:rPr lang="en-US" sz="2000" dirty="0">
                <a:solidFill>
                  <a:srgbClr val="002060"/>
                </a:solidFill>
              </a:rPr>
              <a:t>Problems are…)</a:t>
            </a:r>
            <a:r>
              <a:rPr lang="en-US" sz="2400" dirty="0">
                <a:solidFill>
                  <a:srgbClr val="002060"/>
                </a:solidFill>
              </a:rPr>
              <a:t> </a:t>
            </a:r>
          </a:p>
          <a:p>
            <a:pPr algn="just">
              <a:lnSpc>
                <a:spcPct val="150000"/>
              </a:lnSpc>
            </a:pPr>
            <a:r>
              <a:rPr lang="en-US" sz="2200" dirty="0">
                <a:solidFill>
                  <a:srgbClr val="002060"/>
                </a:solidFill>
              </a:rPr>
              <a:t>S</a:t>
            </a:r>
            <a:r>
              <a:rPr lang="en-US" sz="2200" dirty="0" smtClean="0">
                <a:solidFill>
                  <a:srgbClr val="002060"/>
                </a:solidFill>
              </a:rPr>
              <a:t>tructures </a:t>
            </a:r>
            <a:r>
              <a:rPr lang="en-US" sz="2200" dirty="0">
                <a:solidFill>
                  <a:srgbClr val="002060"/>
                </a:solidFill>
              </a:rPr>
              <a:t>for </a:t>
            </a:r>
            <a:r>
              <a:rPr lang="en-US" sz="2200" dirty="0" smtClean="0">
                <a:solidFill>
                  <a:srgbClr val="002060"/>
                </a:solidFill>
              </a:rPr>
              <a:t>Active </a:t>
            </a:r>
            <a:r>
              <a:rPr lang="en-US" sz="2200" dirty="0">
                <a:solidFill>
                  <a:srgbClr val="002060"/>
                </a:solidFill>
              </a:rPr>
              <a:t>to Passive voice transformation for all </a:t>
            </a:r>
            <a:r>
              <a:rPr lang="en-US" sz="2200" dirty="0" smtClean="0">
                <a:solidFill>
                  <a:srgbClr val="002060"/>
                </a:solidFill>
              </a:rPr>
              <a:t>Tenses </a:t>
            </a:r>
            <a:r>
              <a:rPr lang="en-US" sz="2200" dirty="0">
                <a:solidFill>
                  <a:srgbClr val="002060"/>
                </a:solidFill>
              </a:rPr>
              <a:t>are -</a:t>
            </a:r>
            <a:endParaRPr lang="en-US" sz="2200" i="1" dirty="0">
              <a:solidFill>
                <a:srgbClr val="002060"/>
              </a:solidFill>
            </a:endParaRPr>
          </a:p>
          <a:p>
            <a:pPr algn="just">
              <a:lnSpc>
                <a:spcPct val="150000"/>
              </a:lnSpc>
            </a:pPr>
            <a:r>
              <a:rPr lang="en-US" sz="2400" i="1" dirty="0" smtClean="0">
                <a:solidFill>
                  <a:srgbClr val="002060"/>
                </a:solidFill>
              </a:rPr>
              <a:t>joseph </a:t>
            </a:r>
            <a:r>
              <a:rPr lang="en-US" sz="2400" b="1" i="1" dirty="0">
                <a:solidFill>
                  <a:srgbClr val="002060"/>
                </a:solidFill>
              </a:rPr>
              <a:t>reads</a:t>
            </a:r>
            <a:r>
              <a:rPr lang="en-US" sz="2400" i="1" dirty="0">
                <a:solidFill>
                  <a:srgbClr val="002060"/>
                </a:solidFill>
              </a:rPr>
              <a:t> a poem.</a:t>
            </a:r>
            <a:r>
              <a:rPr lang="en-US" sz="2400" dirty="0">
                <a:solidFill>
                  <a:srgbClr val="002060"/>
                </a:solidFill>
              </a:rPr>
              <a:t>	</a:t>
            </a:r>
            <a:r>
              <a:rPr lang="en-US" sz="2400" dirty="0" smtClean="0">
                <a:solidFill>
                  <a:srgbClr val="002060"/>
                </a:solidFill>
              </a:rPr>
              <a:t>	 </a:t>
            </a:r>
            <a:r>
              <a:rPr lang="en-US" sz="2400" i="1" dirty="0" smtClean="0">
                <a:solidFill>
                  <a:srgbClr val="002060"/>
                </a:solidFill>
              </a:rPr>
              <a:t>A </a:t>
            </a:r>
            <a:r>
              <a:rPr lang="en-US" sz="2400" i="1" dirty="0">
                <a:solidFill>
                  <a:srgbClr val="002060"/>
                </a:solidFill>
              </a:rPr>
              <a:t>poem </a:t>
            </a:r>
            <a:r>
              <a:rPr lang="en-US" sz="2400" b="1" i="1" dirty="0">
                <a:solidFill>
                  <a:srgbClr val="002060"/>
                </a:solidFill>
              </a:rPr>
              <a:t>is read</a:t>
            </a:r>
            <a:r>
              <a:rPr lang="en-US" sz="2400" i="1" dirty="0">
                <a:solidFill>
                  <a:srgbClr val="002060"/>
                </a:solidFill>
              </a:rPr>
              <a:t> by </a:t>
            </a:r>
            <a:r>
              <a:rPr lang="en-US" sz="2400" i="1" dirty="0" smtClean="0">
                <a:solidFill>
                  <a:srgbClr val="002060"/>
                </a:solidFill>
              </a:rPr>
              <a:t>Joseph.</a:t>
            </a:r>
          </a:p>
          <a:p>
            <a:pPr>
              <a:lnSpc>
                <a:spcPct val="150000"/>
              </a:lnSpc>
            </a:pPr>
            <a:r>
              <a:rPr lang="en-US" sz="2400" i="1" dirty="0">
                <a:solidFill>
                  <a:srgbClr val="002060"/>
                </a:solidFill>
              </a:rPr>
              <a:t>Joseph </a:t>
            </a:r>
            <a:r>
              <a:rPr lang="en-US" sz="2400" b="1" i="1" dirty="0">
                <a:solidFill>
                  <a:srgbClr val="002060"/>
                </a:solidFill>
              </a:rPr>
              <a:t>is reading</a:t>
            </a:r>
            <a:r>
              <a:rPr lang="en-US" sz="2400" i="1" dirty="0">
                <a:solidFill>
                  <a:srgbClr val="002060"/>
                </a:solidFill>
              </a:rPr>
              <a:t> a poem</a:t>
            </a:r>
            <a:r>
              <a:rPr lang="en-US" sz="2400" i="1" dirty="0" smtClean="0">
                <a:solidFill>
                  <a:srgbClr val="002060"/>
                </a:solidFill>
              </a:rPr>
              <a:t>.		A </a:t>
            </a:r>
            <a:r>
              <a:rPr lang="en-US" sz="2400" i="1" dirty="0">
                <a:solidFill>
                  <a:srgbClr val="002060"/>
                </a:solidFill>
              </a:rPr>
              <a:t>poem </a:t>
            </a:r>
            <a:r>
              <a:rPr lang="en-US" sz="2400" b="1" i="1" dirty="0">
                <a:solidFill>
                  <a:srgbClr val="002060"/>
                </a:solidFill>
              </a:rPr>
              <a:t>is being read</a:t>
            </a:r>
            <a:r>
              <a:rPr lang="en-US" sz="2400" i="1" dirty="0">
                <a:solidFill>
                  <a:srgbClr val="002060"/>
                </a:solidFill>
              </a:rPr>
              <a:t> by Joseph.</a:t>
            </a:r>
          </a:p>
          <a:p>
            <a:pPr>
              <a:lnSpc>
                <a:spcPct val="150000"/>
              </a:lnSpc>
            </a:pPr>
            <a:r>
              <a:rPr lang="en-US" sz="2400" i="1" dirty="0">
                <a:solidFill>
                  <a:srgbClr val="002060"/>
                </a:solidFill>
              </a:rPr>
              <a:t>Joseph </a:t>
            </a:r>
            <a:r>
              <a:rPr lang="en-US" sz="2400" b="1" i="1" dirty="0">
                <a:solidFill>
                  <a:srgbClr val="002060"/>
                </a:solidFill>
              </a:rPr>
              <a:t>has </a:t>
            </a:r>
            <a:r>
              <a:rPr lang="en-US" sz="2400" b="1" i="1" dirty="0" smtClean="0">
                <a:solidFill>
                  <a:srgbClr val="002060"/>
                </a:solidFill>
              </a:rPr>
              <a:t>read</a:t>
            </a:r>
            <a:r>
              <a:rPr lang="en-US" sz="2400" i="1" dirty="0" smtClean="0">
                <a:solidFill>
                  <a:srgbClr val="002060"/>
                </a:solidFill>
              </a:rPr>
              <a:t> </a:t>
            </a:r>
            <a:r>
              <a:rPr lang="en-US" sz="2400" i="1" dirty="0">
                <a:solidFill>
                  <a:srgbClr val="002060"/>
                </a:solidFill>
              </a:rPr>
              <a:t>a poem</a:t>
            </a:r>
            <a:r>
              <a:rPr lang="en-US" sz="2400" i="1" dirty="0" smtClean="0">
                <a:solidFill>
                  <a:srgbClr val="002060"/>
                </a:solidFill>
              </a:rPr>
              <a:t>.		A </a:t>
            </a:r>
            <a:r>
              <a:rPr lang="en-US" sz="2400" i="1" dirty="0">
                <a:solidFill>
                  <a:srgbClr val="002060"/>
                </a:solidFill>
              </a:rPr>
              <a:t>poem </a:t>
            </a:r>
            <a:r>
              <a:rPr lang="en-US" sz="2400" b="1" i="1" dirty="0">
                <a:solidFill>
                  <a:srgbClr val="002060"/>
                </a:solidFill>
              </a:rPr>
              <a:t>has been read</a:t>
            </a:r>
            <a:r>
              <a:rPr lang="en-US" sz="2400" i="1" dirty="0">
                <a:solidFill>
                  <a:srgbClr val="002060"/>
                </a:solidFill>
              </a:rPr>
              <a:t> by Joseph.</a:t>
            </a:r>
            <a:r>
              <a:rPr lang="en-US" sz="2400" dirty="0">
                <a:solidFill>
                  <a:srgbClr val="002060"/>
                </a:solidFill>
              </a:rPr>
              <a:t> </a:t>
            </a:r>
          </a:p>
          <a:p>
            <a:pPr>
              <a:lnSpc>
                <a:spcPct val="150000"/>
              </a:lnSpc>
            </a:pPr>
            <a:r>
              <a:rPr lang="en-US" sz="2400" i="1" dirty="0">
                <a:solidFill>
                  <a:srgbClr val="002060"/>
                </a:solidFill>
              </a:rPr>
              <a:t>Joseph </a:t>
            </a:r>
            <a:r>
              <a:rPr lang="en-US" sz="2400" b="1" i="1" dirty="0">
                <a:solidFill>
                  <a:srgbClr val="002060"/>
                </a:solidFill>
              </a:rPr>
              <a:t>has been reading</a:t>
            </a:r>
            <a:r>
              <a:rPr lang="en-US" sz="2400" i="1" dirty="0">
                <a:solidFill>
                  <a:srgbClr val="002060"/>
                </a:solidFill>
              </a:rPr>
              <a:t> a poem.  </a:t>
            </a:r>
            <a:r>
              <a:rPr lang="en-US" sz="2400" i="1" dirty="0" smtClean="0">
                <a:solidFill>
                  <a:srgbClr val="002060"/>
                </a:solidFill>
              </a:rPr>
              <a:t>	</a:t>
            </a:r>
            <a:r>
              <a:rPr lang="en-US" sz="2200" i="1" dirty="0" smtClean="0">
                <a:solidFill>
                  <a:srgbClr val="002060"/>
                </a:solidFill>
              </a:rPr>
              <a:t>A </a:t>
            </a:r>
            <a:r>
              <a:rPr lang="en-US" sz="2200" i="1" dirty="0">
                <a:solidFill>
                  <a:srgbClr val="002060"/>
                </a:solidFill>
              </a:rPr>
              <a:t>poem </a:t>
            </a:r>
            <a:r>
              <a:rPr lang="en-US" sz="2200" b="1" i="1" dirty="0">
                <a:solidFill>
                  <a:srgbClr val="002060"/>
                </a:solidFill>
              </a:rPr>
              <a:t>has been being</a:t>
            </a:r>
            <a:r>
              <a:rPr lang="en-US" sz="2200" i="1" dirty="0">
                <a:solidFill>
                  <a:srgbClr val="002060"/>
                </a:solidFill>
              </a:rPr>
              <a:t> </a:t>
            </a:r>
            <a:r>
              <a:rPr lang="en-US" sz="2200" b="1" i="1" dirty="0">
                <a:solidFill>
                  <a:srgbClr val="002060"/>
                </a:solidFill>
              </a:rPr>
              <a:t>read </a:t>
            </a:r>
            <a:r>
              <a:rPr lang="en-US" sz="2200" i="1" dirty="0">
                <a:solidFill>
                  <a:srgbClr val="002060"/>
                </a:solidFill>
              </a:rPr>
              <a:t>by Joseph.</a:t>
            </a:r>
            <a:r>
              <a:rPr lang="en-US" sz="2200" dirty="0">
                <a:solidFill>
                  <a:srgbClr val="002060"/>
                </a:solidFill>
              </a:rPr>
              <a:t> </a:t>
            </a:r>
            <a:endParaRPr lang="en-US" sz="2400" dirty="0">
              <a:solidFill>
                <a:srgbClr val="002060"/>
              </a:solidFill>
            </a:endParaRPr>
          </a:p>
          <a:p>
            <a:pPr>
              <a:lnSpc>
                <a:spcPct val="150000"/>
              </a:lnSpc>
            </a:pPr>
            <a:r>
              <a:rPr lang="en-US" sz="2400" i="1" dirty="0">
                <a:solidFill>
                  <a:srgbClr val="002060"/>
                </a:solidFill>
              </a:rPr>
              <a:t>Joseph </a:t>
            </a:r>
            <a:r>
              <a:rPr lang="en-US" sz="2400" b="1" i="1" dirty="0">
                <a:solidFill>
                  <a:srgbClr val="002060"/>
                </a:solidFill>
              </a:rPr>
              <a:t>read</a:t>
            </a:r>
            <a:r>
              <a:rPr lang="en-US" sz="2400" i="1" dirty="0">
                <a:solidFill>
                  <a:srgbClr val="002060"/>
                </a:solidFill>
              </a:rPr>
              <a:t> a poem.</a:t>
            </a:r>
            <a:r>
              <a:rPr lang="en-US" sz="2400" dirty="0">
                <a:solidFill>
                  <a:srgbClr val="002060"/>
                </a:solidFill>
              </a:rPr>
              <a:t>	</a:t>
            </a:r>
            <a:r>
              <a:rPr lang="en-US" sz="2400" dirty="0" smtClean="0">
                <a:solidFill>
                  <a:srgbClr val="002060"/>
                </a:solidFill>
              </a:rPr>
              <a:t>		</a:t>
            </a:r>
            <a:r>
              <a:rPr lang="en-US" sz="2400" i="1" dirty="0" smtClean="0">
                <a:solidFill>
                  <a:srgbClr val="002060"/>
                </a:solidFill>
              </a:rPr>
              <a:t>A </a:t>
            </a:r>
            <a:r>
              <a:rPr lang="en-US" sz="2400" i="1" dirty="0">
                <a:solidFill>
                  <a:srgbClr val="002060"/>
                </a:solidFill>
              </a:rPr>
              <a:t>poem </a:t>
            </a:r>
            <a:r>
              <a:rPr lang="en-US" sz="2400" b="1" i="1" dirty="0">
                <a:solidFill>
                  <a:srgbClr val="002060"/>
                </a:solidFill>
              </a:rPr>
              <a:t>was read</a:t>
            </a:r>
            <a:r>
              <a:rPr lang="en-US" sz="2400" i="1" dirty="0">
                <a:solidFill>
                  <a:srgbClr val="002060"/>
                </a:solidFill>
              </a:rPr>
              <a:t> by Joseph.</a:t>
            </a:r>
            <a:r>
              <a:rPr lang="en-US" sz="2400" dirty="0">
                <a:solidFill>
                  <a:srgbClr val="002060"/>
                </a:solidFill>
              </a:rPr>
              <a:t> </a:t>
            </a:r>
            <a:endParaRPr lang="en-US" sz="2400" dirty="0" smtClean="0">
              <a:solidFill>
                <a:srgbClr val="002060"/>
              </a:solidFill>
            </a:endParaRPr>
          </a:p>
          <a:p>
            <a:pPr>
              <a:lnSpc>
                <a:spcPct val="150000"/>
              </a:lnSpc>
            </a:pPr>
            <a:r>
              <a:rPr lang="en-US" sz="2400" i="1" dirty="0">
                <a:solidFill>
                  <a:srgbClr val="002060"/>
                </a:solidFill>
              </a:rPr>
              <a:t>Joseph </a:t>
            </a:r>
            <a:r>
              <a:rPr lang="en-US" sz="2400" b="1" i="1" dirty="0">
                <a:solidFill>
                  <a:srgbClr val="002060"/>
                </a:solidFill>
              </a:rPr>
              <a:t>was reading</a:t>
            </a:r>
            <a:r>
              <a:rPr lang="en-US" sz="2400" i="1" dirty="0">
                <a:solidFill>
                  <a:srgbClr val="002060"/>
                </a:solidFill>
              </a:rPr>
              <a:t> a poem.</a:t>
            </a:r>
            <a:r>
              <a:rPr lang="en-US" sz="2400" dirty="0">
                <a:solidFill>
                  <a:srgbClr val="002060"/>
                </a:solidFill>
              </a:rPr>
              <a:t>		</a:t>
            </a:r>
            <a:r>
              <a:rPr lang="en-US" sz="2400" i="1" dirty="0">
                <a:solidFill>
                  <a:srgbClr val="002060"/>
                </a:solidFill>
              </a:rPr>
              <a:t>A poem </a:t>
            </a:r>
            <a:r>
              <a:rPr lang="en-US" sz="2400" b="1" i="1" dirty="0">
                <a:solidFill>
                  <a:srgbClr val="002060"/>
                </a:solidFill>
              </a:rPr>
              <a:t>was being read</a:t>
            </a:r>
            <a:r>
              <a:rPr lang="en-US" sz="2400" dirty="0">
                <a:solidFill>
                  <a:srgbClr val="002060"/>
                </a:solidFill>
              </a:rPr>
              <a:t> </a:t>
            </a:r>
            <a:r>
              <a:rPr lang="en-US" sz="2400" i="1" dirty="0">
                <a:solidFill>
                  <a:srgbClr val="002060"/>
                </a:solidFill>
              </a:rPr>
              <a:t>by Joseph.</a:t>
            </a:r>
            <a:r>
              <a:rPr lang="en-US" sz="2400" dirty="0">
                <a:solidFill>
                  <a:srgbClr val="002060"/>
                </a:solidFill>
              </a:rPr>
              <a:t> </a:t>
            </a:r>
            <a:r>
              <a:rPr lang="en-US" sz="2400" i="1" dirty="0">
                <a:solidFill>
                  <a:srgbClr val="002060"/>
                </a:solidFill>
              </a:rPr>
              <a:t>Joseph </a:t>
            </a:r>
            <a:r>
              <a:rPr lang="en-US" sz="2400" b="1" i="1" dirty="0">
                <a:solidFill>
                  <a:srgbClr val="002060"/>
                </a:solidFill>
              </a:rPr>
              <a:t>had read</a:t>
            </a:r>
            <a:r>
              <a:rPr lang="en-US" sz="2400" i="1" dirty="0">
                <a:solidFill>
                  <a:srgbClr val="002060"/>
                </a:solidFill>
              </a:rPr>
              <a:t> a poem.	</a:t>
            </a:r>
            <a:r>
              <a:rPr lang="en-US" sz="2400" i="1" dirty="0" smtClean="0">
                <a:solidFill>
                  <a:srgbClr val="002060"/>
                </a:solidFill>
              </a:rPr>
              <a:t>A </a:t>
            </a:r>
            <a:r>
              <a:rPr lang="en-US" sz="2400" i="1" dirty="0">
                <a:solidFill>
                  <a:srgbClr val="002060"/>
                </a:solidFill>
              </a:rPr>
              <a:t>poem </a:t>
            </a:r>
            <a:r>
              <a:rPr lang="en-US" sz="2400" b="1" i="1" dirty="0">
                <a:solidFill>
                  <a:srgbClr val="002060"/>
                </a:solidFill>
              </a:rPr>
              <a:t>had been</a:t>
            </a:r>
            <a:r>
              <a:rPr lang="en-US" sz="2400" i="1" dirty="0">
                <a:solidFill>
                  <a:srgbClr val="002060"/>
                </a:solidFill>
              </a:rPr>
              <a:t> read by Joseph.</a:t>
            </a:r>
          </a:p>
          <a:p>
            <a:pPr>
              <a:lnSpc>
                <a:spcPct val="150000"/>
              </a:lnSpc>
            </a:pPr>
            <a:endParaRPr lang="en-US" sz="2400" dirty="0">
              <a:solidFill>
                <a:srgbClr val="002060"/>
              </a:solidFill>
            </a:endParaRPr>
          </a:p>
          <a:p>
            <a:pPr>
              <a:lnSpc>
                <a:spcPct val="150000"/>
              </a:lnSpc>
            </a:pPr>
            <a:endParaRPr lang="en-US" sz="24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dirty="0"/>
          </a:p>
        </p:txBody>
      </p:sp>
    </p:spTree>
    <p:extLst>
      <p:ext uri="{BB962C8B-B14F-4D97-AF65-F5344CB8AC3E}">
        <p14:creationId xmlns:p14="http://schemas.microsoft.com/office/powerpoint/2010/main" val="338577003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lvl="0">
              <a:lnSpc>
                <a:spcPct val="150000"/>
              </a:lnSpc>
            </a:pPr>
            <a:r>
              <a:rPr lang="en-US" sz="2000" i="1" dirty="0" smtClean="0">
                <a:solidFill>
                  <a:srgbClr val="002060"/>
                </a:solidFill>
              </a:rPr>
              <a:t>Joseph </a:t>
            </a:r>
            <a:r>
              <a:rPr lang="en-US" sz="2000" b="1" i="1" dirty="0">
                <a:solidFill>
                  <a:srgbClr val="002060"/>
                </a:solidFill>
              </a:rPr>
              <a:t>had been reading</a:t>
            </a:r>
            <a:r>
              <a:rPr lang="en-US" sz="2000" i="1" dirty="0">
                <a:solidFill>
                  <a:srgbClr val="002060"/>
                </a:solidFill>
              </a:rPr>
              <a:t> a poem</a:t>
            </a:r>
            <a:r>
              <a:rPr lang="en-US" sz="2000" i="1" dirty="0" smtClean="0">
                <a:solidFill>
                  <a:srgbClr val="002060"/>
                </a:solidFill>
              </a:rPr>
              <a:t>.	A </a:t>
            </a:r>
            <a:r>
              <a:rPr lang="en-US" sz="2000" i="1" dirty="0">
                <a:solidFill>
                  <a:srgbClr val="002060"/>
                </a:solidFill>
              </a:rPr>
              <a:t>poem </a:t>
            </a:r>
            <a:r>
              <a:rPr lang="en-US" sz="2000" b="1" i="1" dirty="0">
                <a:solidFill>
                  <a:srgbClr val="002060"/>
                </a:solidFill>
              </a:rPr>
              <a:t>had been</a:t>
            </a:r>
            <a:r>
              <a:rPr lang="en-US" sz="2000" i="1" dirty="0">
                <a:solidFill>
                  <a:srgbClr val="002060"/>
                </a:solidFill>
              </a:rPr>
              <a:t> being read by Joseph</a:t>
            </a:r>
            <a:r>
              <a:rPr lang="en-US" sz="2000" i="1" dirty="0" smtClean="0">
                <a:solidFill>
                  <a:srgbClr val="002060"/>
                </a:solidFill>
              </a:rPr>
              <a:t>.</a:t>
            </a:r>
            <a:endParaRPr lang="en-US" sz="2000" dirty="0">
              <a:solidFill>
                <a:srgbClr val="002060"/>
              </a:solidFill>
            </a:endParaRPr>
          </a:p>
          <a:p>
            <a:pPr>
              <a:lnSpc>
                <a:spcPct val="150000"/>
              </a:lnSpc>
            </a:pPr>
            <a:r>
              <a:rPr lang="en-US" sz="2000" i="1" dirty="0">
                <a:solidFill>
                  <a:srgbClr val="002060"/>
                </a:solidFill>
              </a:rPr>
              <a:t>Joseph </a:t>
            </a:r>
            <a:r>
              <a:rPr lang="en-US" sz="2000" b="1" i="1" dirty="0">
                <a:solidFill>
                  <a:srgbClr val="002060"/>
                </a:solidFill>
              </a:rPr>
              <a:t>will read</a:t>
            </a:r>
            <a:r>
              <a:rPr lang="en-US" sz="2000" i="1" dirty="0">
                <a:solidFill>
                  <a:srgbClr val="002060"/>
                </a:solidFill>
              </a:rPr>
              <a:t> a poem.</a:t>
            </a:r>
            <a:r>
              <a:rPr lang="en-US" sz="2000" dirty="0">
                <a:solidFill>
                  <a:srgbClr val="002060"/>
                </a:solidFill>
              </a:rPr>
              <a:t>	</a:t>
            </a:r>
            <a:r>
              <a:rPr lang="en-US" sz="2000" dirty="0" smtClean="0">
                <a:solidFill>
                  <a:srgbClr val="002060"/>
                </a:solidFill>
              </a:rPr>
              <a:t>	</a:t>
            </a:r>
            <a:r>
              <a:rPr lang="en-US" sz="2000" i="1" dirty="0" smtClean="0">
                <a:solidFill>
                  <a:srgbClr val="002060"/>
                </a:solidFill>
              </a:rPr>
              <a:t>A </a:t>
            </a:r>
            <a:r>
              <a:rPr lang="en-US" sz="2000" i="1" dirty="0">
                <a:solidFill>
                  <a:srgbClr val="002060"/>
                </a:solidFill>
              </a:rPr>
              <a:t>poem </a:t>
            </a:r>
            <a:r>
              <a:rPr lang="en-US" sz="2000" b="1" i="1" dirty="0">
                <a:solidFill>
                  <a:srgbClr val="002060"/>
                </a:solidFill>
              </a:rPr>
              <a:t>will be read</a:t>
            </a:r>
            <a:r>
              <a:rPr lang="en-US" sz="2000" i="1" dirty="0">
                <a:solidFill>
                  <a:srgbClr val="002060"/>
                </a:solidFill>
              </a:rPr>
              <a:t> </a:t>
            </a:r>
            <a:r>
              <a:rPr lang="en-US" sz="2000" i="1" dirty="0" smtClean="0">
                <a:solidFill>
                  <a:srgbClr val="002060"/>
                </a:solidFill>
              </a:rPr>
              <a:t>by Joseph.</a:t>
            </a:r>
          </a:p>
          <a:p>
            <a:pPr>
              <a:lnSpc>
                <a:spcPct val="170000"/>
              </a:lnSpc>
            </a:pPr>
            <a:r>
              <a:rPr lang="en-US" sz="2000" i="1" dirty="0">
                <a:solidFill>
                  <a:srgbClr val="002060"/>
                </a:solidFill>
              </a:rPr>
              <a:t>Joseph </a:t>
            </a:r>
            <a:r>
              <a:rPr lang="en-US" sz="2000" b="1" i="1" dirty="0">
                <a:solidFill>
                  <a:srgbClr val="002060"/>
                </a:solidFill>
              </a:rPr>
              <a:t>will be reading</a:t>
            </a:r>
            <a:r>
              <a:rPr lang="en-US" sz="2000" i="1" dirty="0">
                <a:solidFill>
                  <a:srgbClr val="002060"/>
                </a:solidFill>
              </a:rPr>
              <a:t> a poem.</a:t>
            </a:r>
            <a:r>
              <a:rPr lang="en-US" sz="2000" dirty="0">
                <a:solidFill>
                  <a:srgbClr val="002060"/>
                </a:solidFill>
              </a:rPr>
              <a:t>	</a:t>
            </a:r>
            <a:r>
              <a:rPr lang="en-US" sz="2000" dirty="0" smtClean="0">
                <a:solidFill>
                  <a:srgbClr val="002060"/>
                </a:solidFill>
              </a:rPr>
              <a:t>	</a:t>
            </a:r>
            <a:r>
              <a:rPr lang="en-US" sz="2000" i="1" dirty="0" smtClean="0">
                <a:solidFill>
                  <a:srgbClr val="002060"/>
                </a:solidFill>
              </a:rPr>
              <a:t>A </a:t>
            </a:r>
            <a:r>
              <a:rPr lang="en-US" sz="2000" i="1" dirty="0">
                <a:solidFill>
                  <a:srgbClr val="002060"/>
                </a:solidFill>
              </a:rPr>
              <a:t>poem </a:t>
            </a:r>
            <a:r>
              <a:rPr lang="en-US" sz="2000" b="1" i="1" dirty="0">
                <a:solidFill>
                  <a:srgbClr val="002060"/>
                </a:solidFill>
              </a:rPr>
              <a:t>will be being read </a:t>
            </a:r>
            <a:r>
              <a:rPr lang="en-US" sz="2000" i="1" dirty="0">
                <a:solidFill>
                  <a:srgbClr val="002060"/>
                </a:solidFill>
              </a:rPr>
              <a:t>by Joseph.</a:t>
            </a:r>
            <a:endParaRPr lang="en-US" sz="2000" dirty="0">
              <a:solidFill>
                <a:srgbClr val="002060"/>
              </a:solidFill>
            </a:endParaRPr>
          </a:p>
          <a:p>
            <a:pPr>
              <a:lnSpc>
                <a:spcPct val="170000"/>
              </a:lnSpc>
            </a:pPr>
            <a:r>
              <a:rPr lang="en-US" sz="2000" i="1" dirty="0">
                <a:solidFill>
                  <a:srgbClr val="002060"/>
                </a:solidFill>
              </a:rPr>
              <a:t>Joseph </a:t>
            </a:r>
            <a:r>
              <a:rPr lang="en-US" sz="2000" b="1" i="1" dirty="0">
                <a:solidFill>
                  <a:srgbClr val="002060"/>
                </a:solidFill>
              </a:rPr>
              <a:t>will have read</a:t>
            </a:r>
            <a:r>
              <a:rPr lang="en-US" sz="2000" i="1" dirty="0">
                <a:solidFill>
                  <a:srgbClr val="002060"/>
                </a:solidFill>
              </a:rPr>
              <a:t> a poem.</a:t>
            </a:r>
            <a:r>
              <a:rPr lang="en-US" sz="2000" dirty="0">
                <a:solidFill>
                  <a:srgbClr val="002060"/>
                </a:solidFill>
              </a:rPr>
              <a:t>	</a:t>
            </a:r>
            <a:r>
              <a:rPr lang="en-US" sz="2000" dirty="0" smtClean="0">
                <a:solidFill>
                  <a:srgbClr val="002060"/>
                </a:solidFill>
              </a:rPr>
              <a:t>	</a:t>
            </a:r>
            <a:r>
              <a:rPr lang="en-US" sz="2000" i="1" dirty="0" smtClean="0">
                <a:solidFill>
                  <a:srgbClr val="002060"/>
                </a:solidFill>
              </a:rPr>
              <a:t>A </a:t>
            </a:r>
            <a:r>
              <a:rPr lang="en-US" sz="2000" i="1" dirty="0">
                <a:solidFill>
                  <a:srgbClr val="002060"/>
                </a:solidFill>
              </a:rPr>
              <a:t>poem </a:t>
            </a:r>
            <a:r>
              <a:rPr lang="en-US" sz="2000" b="1" i="1" dirty="0">
                <a:solidFill>
                  <a:srgbClr val="002060"/>
                </a:solidFill>
              </a:rPr>
              <a:t>will have been read </a:t>
            </a:r>
            <a:r>
              <a:rPr lang="en-US" sz="2000" i="1" dirty="0">
                <a:solidFill>
                  <a:srgbClr val="002060"/>
                </a:solidFill>
              </a:rPr>
              <a:t>by Joseph.</a:t>
            </a:r>
            <a:endParaRPr lang="en-US" sz="2000" dirty="0">
              <a:solidFill>
                <a:srgbClr val="002060"/>
              </a:solidFill>
            </a:endParaRPr>
          </a:p>
          <a:p>
            <a:pPr>
              <a:lnSpc>
                <a:spcPct val="170000"/>
              </a:lnSpc>
            </a:pPr>
            <a:r>
              <a:rPr lang="en-US" sz="2000" dirty="0">
                <a:solidFill>
                  <a:srgbClr val="002060"/>
                </a:solidFill>
              </a:rPr>
              <a:t>Joseph </a:t>
            </a:r>
            <a:r>
              <a:rPr lang="en-US" sz="2000" b="1" i="1" dirty="0">
                <a:solidFill>
                  <a:srgbClr val="002060"/>
                </a:solidFill>
              </a:rPr>
              <a:t>will have been reading</a:t>
            </a:r>
            <a:r>
              <a:rPr lang="en-US" sz="2000" dirty="0">
                <a:solidFill>
                  <a:srgbClr val="002060"/>
                </a:solidFill>
              </a:rPr>
              <a:t> a poem. </a:t>
            </a:r>
            <a:r>
              <a:rPr lang="en-US" sz="2000" dirty="0" smtClean="0">
                <a:solidFill>
                  <a:srgbClr val="002060"/>
                </a:solidFill>
              </a:rPr>
              <a:t>	</a:t>
            </a:r>
            <a:r>
              <a:rPr lang="en-US" sz="1600" i="1" dirty="0" smtClean="0">
                <a:solidFill>
                  <a:srgbClr val="002060"/>
                </a:solidFill>
              </a:rPr>
              <a:t>A  </a:t>
            </a:r>
            <a:r>
              <a:rPr lang="en-US" sz="1600" i="1" dirty="0">
                <a:solidFill>
                  <a:srgbClr val="002060"/>
                </a:solidFill>
              </a:rPr>
              <a:t>poem</a:t>
            </a:r>
            <a:r>
              <a:rPr lang="en-US" sz="1600" dirty="0">
                <a:solidFill>
                  <a:srgbClr val="002060"/>
                </a:solidFill>
              </a:rPr>
              <a:t>  </a:t>
            </a:r>
            <a:r>
              <a:rPr lang="en-US" sz="1600" b="1" i="1" dirty="0">
                <a:solidFill>
                  <a:srgbClr val="002060"/>
                </a:solidFill>
              </a:rPr>
              <a:t>will  have been being read </a:t>
            </a:r>
            <a:r>
              <a:rPr lang="en-US" sz="1600" dirty="0">
                <a:solidFill>
                  <a:srgbClr val="002060"/>
                </a:solidFill>
              </a:rPr>
              <a:t>by Joseph</a:t>
            </a:r>
            <a:r>
              <a:rPr lang="en-US" sz="1600" dirty="0" smtClean="0">
                <a:solidFill>
                  <a:srgbClr val="002060"/>
                </a:solidFill>
              </a:rPr>
              <a:t>.</a:t>
            </a:r>
            <a:endParaRPr lang="en-US" sz="2000" dirty="0" smtClean="0">
              <a:solidFill>
                <a:srgbClr val="002060"/>
              </a:solidFill>
            </a:endParaRPr>
          </a:p>
          <a:p>
            <a:pPr marL="0" indent="0" algn="just">
              <a:lnSpc>
                <a:spcPct val="170000"/>
              </a:lnSpc>
              <a:buNone/>
            </a:pPr>
            <a:r>
              <a:rPr lang="en-US" sz="2400" dirty="0">
                <a:solidFill>
                  <a:srgbClr val="002060"/>
                </a:solidFill>
              </a:rPr>
              <a:t>In Imperative </a:t>
            </a:r>
            <a:r>
              <a:rPr lang="en-US" sz="2400" dirty="0" smtClean="0">
                <a:solidFill>
                  <a:srgbClr val="002060"/>
                </a:solidFill>
              </a:rPr>
              <a:t>sentences, </a:t>
            </a:r>
            <a:r>
              <a:rPr lang="en-US" sz="2400" dirty="0">
                <a:solidFill>
                  <a:srgbClr val="002060"/>
                </a:solidFill>
              </a:rPr>
              <a:t>‘let’ &amp; ‘be’ &amp; past participle of </a:t>
            </a:r>
            <a:r>
              <a:rPr lang="en-US" sz="2400" dirty="0" smtClean="0">
                <a:solidFill>
                  <a:srgbClr val="002060"/>
                </a:solidFill>
              </a:rPr>
              <a:t> </a:t>
            </a:r>
            <a:r>
              <a:rPr lang="en-US" sz="2400" dirty="0">
                <a:solidFill>
                  <a:srgbClr val="002060"/>
                </a:solidFill>
              </a:rPr>
              <a:t>verb is used.</a:t>
            </a:r>
          </a:p>
          <a:p>
            <a:pPr>
              <a:lnSpc>
                <a:spcPct val="150000"/>
              </a:lnSpc>
            </a:pPr>
            <a:r>
              <a:rPr lang="en-US" sz="2400" i="1" dirty="0">
                <a:solidFill>
                  <a:srgbClr val="002060"/>
                </a:solidFill>
              </a:rPr>
              <a:t>Clear the blackboard.</a:t>
            </a:r>
            <a:r>
              <a:rPr lang="en-US" sz="2400" dirty="0">
                <a:solidFill>
                  <a:srgbClr val="002060"/>
                </a:solidFill>
              </a:rPr>
              <a:t>	</a:t>
            </a:r>
            <a:r>
              <a:rPr lang="en-US" sz="2400" dirty="0" smtClean="0">
                <a:solidFill>
                  <a:srgbClr val="002060"/>
                </a:solidFill>
              </a:rPr>
              <a:t>	</a:t>
            </a:r>
            <a:r>
              <a:rPr lang="en-US" sz="2400" i="1" dirty="0" smtClean="0">
                <a:solidFill>
                  <a:srgbClr val="002060"/>
                </a:solidFill>
              </a:rPr>
              <a:t>Let </a:t>
            </a:r>
            <a:r>
              <a:rPr lang="en-US" sz="2400" i="1" dirty="0">
                <a:solidFill>
                  <a:srgbClr val="002060"/>
                </a:solidFill>
              </a:rPr>
              <a:t>the blackboard be cleared.</a:t>
            </a:r>
            <a:r>
              <a:rPr lang="en-US" sz="2400" dirty="0">
                <a:solidFill>
                  <a:srgbClr val="002060"/>
                </a:solidFill>
              </a:rPr>
              <a:t> </a:t>
            </a:r>
          </a:p>
          <a:p>
            <a:pPr>
              <a:lnSpc>
                <a:spcPct val="150000"/>
              </a:lnSpc>
            </a:pPr>
            <a:r>
              <a:rPr lang="en-US" sz="2400" i="1" dirty="0">
                <a:solidFill>
                  <a:srgbClr val="002060"/>
                </a:solidFill>
              </a:rPr>
              <a:t>Throw the ball</a:t>
            </a:r>
            <a:r>
              <a:rPr lang="en-US" sz="2400" i="1" dirty="0" smtClean="0">
                <a:solidFill>
                  <a:srgbClr val="002060"/>
                </a:solidFill>
              </a:rPr>
              <a:t>.			Let </a:t>
            </a:r>
            <a:r>
              <a:rPr lang="en-US" sz="2400" i="1" dirty="0">
                <a:solidFill>
                  <a:srgbClr val="002060"/>
                </a:solidFill>
              </a:rPr>
              <a:t>the ball be thrown.</a:t>
            </a:r>
            <a:r>
              <a:rPr lang="en-US" sz="2400" dirty="0">
                <a:solidFill>
                  <a:srgbClr val="002060"/>
                </a:solidFill>
              </a:rPr>
              <a:t> </a:t>
            </a:r>
          </a:p>
          <a:p>
            <a:pPr>
              <a:lnSpc>
                <a:spcPct val="150000"/>
              </a:lnSpc>
            </a:pPr>
            <a:r>
              <a:rPr lang="en-US" sz="2400" i="1" dirty="0">
                <a:solidFill>
                  <a:srgbClr val="002060"/>
                </a:solidFill>
              </a:rPr>
              <a:t>Do not beat the dog</a:t>
            </a:r>
            <a:r>
              <a:rPr lang="en-US" sz="2400" i="1" dirty="0" smtClean="0">
                <a:solidFill>
                  <a:srgbClr val="002060"/>
                </a:solidFill>
              </a:rPr>
              <a:t>.		Let </a:t>
            </a:r>
            <a:r>
              <a:rPr lang="en-US" sz="2400" i="1" dirty="0">
                <a:solidFill>
                  <a:srgbClr val="002060"/>
                </a:solidFill>
              </a:rPr>
              <a:t>the dog not be beaten.</a:t>
            </a:r>
            <a:r>
              <a:rPr lang="en-US" sz="2400" dirty="0">
                <a:solidFill>
                  <a:srgbClr val="002060"/>
                </a:solidFill>
              </a:rPr>
              <a:t> </a:t>
            </a:r>
            <a:endParaRPr lang="en-US" sz="2400" dirty="0" smtClean="0">
              <a:solidFill>
                <a:srgbClr val="002060"/>
              </a:solidFill>
            </a:endParaRPr>
          </a:p>
          <a:p>
            <a:pPr>
              <a:lnSpc>
                <a:spcPct val="150000"/>
              </a:lnSpc>
            </a:pPr>
            <a:r>
              <a:rPr lang="en-US" sz="2400" i="1" dirty="0">
                <a:solidFill>
                  <a:srgbClr val="002060"/>
                </a:solidFill>
              </a:rPr>
              <a:t>Help me.</a:t>
            </a:r>
            <a:r>
              <a:rPr lang="en-US" sz="2400" dirty="0">
                <a:solidFill>
                  <a:srgbClr val="002060"/>
                </a:solidFill>
              </a:rPr>
              <a:t>			</a:t>
            </a:r>
            <a:r>
              <a:rPr lang="en-US" sz="2400" dirty="0" smtClean="0">
                <a:solidFill>
                  <a:srgbClr val="002060"/>
                </a:solidFill>
              </a:rPr>
              <a:t>	</a:t>
            </a:r>
            <a:r>
              <a:rPr lang="en-US" sz="2400" i="1" dirty="0" smtClean="0">
                <a:solidFill>
                  <a:srgbClr val="002060"/>
                </a:solidFill>
              </a:rPr>
              <a:t>Let </a:t>
            </a:r>
            <a:r>
              <a:rPr lang="en-US" sz="2400" i="1" dirty="0">
                <a:solidFill>
                  <a:srgbClr val="002060"/>
                </a:solidFill>
              </a:rPr>
              <a:t>me be helped.</a:t>
            </a:r>
            <a:endParaRPr lang="en-US" sz="2400" dirty="0">
              <a:solidFill>
                <a:srgbClr val="002060"/>
              </a:solidFill>
            </a:endParaRPr>
          </a:p>
          <a:p>
            <a:pPr>
              <a:lnSpc>
                <a:spcPct val="150000"/>
              </a:lnSpc>
            </a:pPr>
            <a:r>
              <a:rPr lang="en-US" sz="2400" i="1" dirty="0">
                <a:solidFill>
                  <a:srgbClr val="002060"/>
                </a:solidFill>
              </a:rPr>
              <a:t>Work hard.</a:t>
            </a:r>
            <a:r>
              <a:rPr lang="en-US" sz="2400" dirty="0">
                <a:solidFill>
                  <a:srgbClr val="002060"/>
                </a:solidFill>
              </a:rPr>
              <a:t>	</a:t>
            </a:r>
            <a:r>
              <a:rPr lang="en-US" sz="2400" i="1" dirty="0">
                <a:solidFill>
                  <a:srgbClr val="002060"/>
                </a:solidFill>
              </a:rPr>
              <a:t>  		</a:t>
            </a:r>
            <a:r>
              <a:rPr lang="en-US" sz="2400" i="1" dirty="0" smtClean="0">
                <a:solidFill>
                  <a:srgbClr val="002060"/>
                </a:solidFill>
              </a:rPr>
              <a:t>	You </a:t>
            </a:r>
            <a:r>
              <a:rPr lang="en-US" sz="2400" i="1" dirty="0">
                <a:solidFill>
                  <a:srgbClr val="002060"/>
                </a:solidFill>
              </a:rPr>
              <a:t>are advised to work hard</a:t>
            </a:r>
            <a:r>
              <a:rPr lang="en-US" sz="2400" i="1" dirty="0" smtClean="0">
                <a:solidFill>
                  <a:srgbClr val="002060"/>
                </a:solidFill>
              </a:rPr>
              <a:t>.</a:t>
            </a:r>
            <a:endParaRPr lang="en-US" sz="2400" dirty="0">
              <a:solidFill>
                <a:srgbClr val="002060"/>
              </a:solidFill>
            </a:endParaRPr>
          </a:p>
          <a:p>
            <a:pPr>
              <a:lnSpc>
                <a:spcPct val="170000"/>
              </a:lnSpc>
            </a:pPr>
            <a:endParaRPr lang="en-US" sz="20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dirty="0"/>
          </a:p>
        </p:txBody>
      </p:sp>
    </p:spTree>
    <p:extLst>
      <p:ext uri="{BB962C8B-B14F-4D97-AF65-F5344CB8AC3E}">
        <p14:creationId xmlns:p14="http://schemas.microsoft.com/office/powerpoint/2010/main" val="97642600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a:bodyPr>
          <a:lstStyle/>
          <a:p>
            <a:pPr>
              <a:lnSpc>
                <a:spcPct val="150000"/>
              </a:lnSpc>
            </a:pPr>
            <a:r>
              <a:rPr lang="en-US" sz="2400" i="1" dirty="0" smtClean="0">
                <a:solidFill>
                  <a:srgbClr val="002060"/>
                </a:solidFill>
              </a:rPr>
              <a:t>Get </a:t>
            </a:r>
            <a:r>
              <a:rPr lang="en-US" sz="2400" i="1" dirty="0">
                <a:solidFill>
                  <a:srgbClr val="002060"/>
                </a:solidFill>
              </a:rPr>
              <a:t>out.</a:t>
            </a:r>
            <a:r>
              <a:rPr lang="en-US" sz="2400" dirty="0">
                <a:solidFill>
                  <a:srgbClr val="002060"/>
                </a:solidFill>
              </a:rPr>
              <a:t>	</a:t>
            </a:r>
            <a:r>
              <a:rPr lang="en-US" sz="2400" i="1" dirty="0">
                <a:solidFill>
                  <a:srgbClr val="002060"/>
                </a:solidFill>
              </a:rPr>
              <a:t>  </a:t>
            </a:r>
            <a:r>
              <a:rPr lang="en-US" sz="2400" i="1" dirty="0" smtClean="0">
                <a:solidFill>
                  <a:srgbClr val="002060"/>
                </a:solidFill>
              </a:rPr>
              <a:t>		You </a:t>
            </a:r>
            <a:r>
              <a:rPr lang="en-US" sz="2400" i="1" dirty="0">
                <a:solidFill>
                  <a:srgbClr val="002060"/>
                </a:solidFill>
              </a:rPr>
              <a:t>are ordered to get out.</a:t>
            </a:r>
            <a:endParaRPr lang="en-US" sz="2400" dirty="0">
              <a:solidFill>
                <a:srgbClr val="002060"/>
              </a:solidFill>
            </a:endParaRPr>
          </a:p>
          <a:p>
            <a:pPr>
              <a:lnSpc>
                <a:spcPct val="150000"/>
              </a:lnSpc>
            </a:pPr>
            <a:r>
              <a:rPr lang="en-US" sz="2400" i="1" dirty="0">
                <a:solidFill>
                  <a:srgbClr val="002060"/>
                </a:solidFill>
              </a:rPr>
              <a:t>Always help the </a:t>
            </a:r>
            <a:r>
              <a:rPr lang="en-US" sz="2400" i="1" dirty="0" smtClean="0">
                <a:solidFill>
                  <a:srgbClr val="002060"/>
                </a:solidFill>
              </a:rPr>
              <a:t>poor.	Let </a:t>
            </a:r>
            <a:r>
              <a:rPr lang="en-US" sz="2400" i="1" dirty="0">
                <a:solidFill>
                  <a:srgbClr val="002060"/>
                </a:solidFill>
              </a:rPr>
              <a:t>the poor be helped always.</a:t>
            </a:r>
            <a:endParaRPr lang="en-US" sz="2400" dirty="0">
              <a:solidFill>
                <a:srgbClr val="002060"/>
              </a:solidFill>
            </a:endParaRPr>
          </a:p>
          <a:p>
            <a:pPr>
              <a:lnSpc>
                <a:spcPct val="150000"/>
              </a:lnSpc>
            </a:pPr>
            <a:r>
              <a:rPr lang="en-US" sz="2400" i="1" dirty="0">
                <a:solidFill>
                  <a:srgbClr val="002060"/>
                </a:solidFill>
              </a:rPr>
              <a:t>Don’t do this.</a:t>
            </a:r>
            <a:r>
              <a:rPr lang="en-US" sz="2400" dirty="0">
                <a:solidFill>
                  <a:srgbClr val="002060"/>
                </a:solidFill>
              </a:rPr>
              <a:t>	</a:t>
            </a:r>
            <a:r>
              <a:rPr lang="en-US" sz="2400" dirty="0" smtClean="0">
                <a:solidFill>
                  <a:srgbClr val="002060"/>
                </a:solidFill>
              </a:rPr>
              <a:t>	</a:t>
            </a:r>
            <a:r>
              <a:rPr lang="en-US" sz="2400" i="1" dirty="0" smtClean="0">
                <a:solidFill>
                  <a:srgbClr val="002060"/>
                </a:solidFill>
              </a:rPr>
              <a:t>You </a:t>
            </a:r>
            <a:r>
              <a:rPr lang="en-US" sz="2400" i="1" dirty="0">
                <a:solidFill>
                  <a:srgbClr val="002060"/>
                </a:solidFill>
              </a:rPr>
              <a:t>are requested not to do this</a:t>
            </a:r>
            <a:r>
              <a:rPr lang="en-US" sz="2400" i="1" dirty="0" smtClean="0">
                <a:solidFill>
                  <a:srgbClr val="002060"/>
                </a:solidFill>
              </a:rPr>
              <a:t>.</a:t>
            </a:r>
          </a:p>
          <a:p>
            <a:pPr marL="0" lvl="0" indent="0" algn="just">
              <a:lnSpc>
                <a:spcPct val="150000"/>
              </a:lnSpc>
              <a:buNone/>
            </a:pPr>
            <a:r>
              <a:rPr lang="en-US" sz="2400" b="1" dirty="0">
                <a:solidFill>
                  <a:srgbClr val="002060"/>
                </a:solidFill>
              </a:rPr>
              <a:t>IV) Exclamatory Sentences - </a:t>
            </a:r>
            <a:r>
              <a:rPr lang="en-US" sz="2400" dirty="0">
                <a:solidFill>
                  <a:srgbClr val="002060"/>
                </a:solidFill>
              </a:rPr>
              <a:t>are formed in following ways :</a:t>
            </a:r>
          </a:p>
          <a:p>
            <a:pPr marL="0" indent="0" algn="just">
              <a:lnSpc>
                <a:spcPct val="150000"/>
              </a:lnSpc>
              <a:buNone/>
            </a:pPr>
            <a:r>
              <a:rPr lang="en-US" sz="2400" dirty="0">
                <a:solidFill>
                  <a:srgbClr val="002060"/>
                </a:solidFill>
              </a:rPr>
              <a:t>	What + a/an + singular countable noun</a:t>
            </a:r>
          </a:p>
          <a:p>
            <a:pPr marL="0" indent="0" algn="just">
              <a:lnSpc>
                <a:spcPct val="150000"/>
              </a:lnSpc>
              <a:buNone/>
            </a:pPr>
            <a:r>
              <a:rPr lang="en-US" sz="2400" dirty="0">
                <a:solidFill>
                  <a:srgbClr val="002060"/>
                </a:solidFill>
              </a:rPr>
              <a:t>Ex - </a:t>
            </a:r>
            <a:r>
              <a:rPr lang="en-US" sz="2400" i="1" dirty="0">
                <a:solidFill>
                  <a:srgbClr val="002060"/>
                </a:solidFill>
              </a:rPr>
              <a:t>What a surprise!  			What a tragedy!</a:t>
            </a:r>
            <a:endParaRPr lang="en-US" sz="2400" dirty="0">
              <a:solidFill>
                <a:srgbClr val="002060"/>
              </a:solidFill>
            </a:endParaRPr>
          </a:p>
          <a:p>
            <a:pPr marL="0" indent="0" algn="just">
              <a:lnSpc>
                <a:spcPct val="150000"/>
              </a:lnSpc>
              <a:buNone/>
            </a:pPr>
            <a:r>
              <a:rPr lang="en-US" sz="2400" dirty="0">
                <a:solidFill>
                  <a:srgbClr val="002060"/>
                </a:solidFill>
              </a:rPr>
              <a:t>	What + adjective + plural uncountable noun</a:t>
            </a:r>
          </a:p>
          <a:p>
            <a:pPr marL="0" indent="0" algn="just">
              <a:lnSpc>
                <a:spcPct val="150000"/>
              </a:lnSpc>
              <a:buNone/>
            </a:pPr>
            <a:r>
              <a:rPr lang="en-US" sz="2400" dirty="0">
                <a:solidFill>
                  <a:srgbClr val="002060"/>
                </a:solidFill>
              </a:rPr>
              <a:t>Ex - </a:t>
            </a:r>
            <a:r>
              <a:rPr lang="en-US" sz="2400" i="1" dirty="0">
                <a:solidFill>
                  <a:srgbClr val="002060"/>
                </a:solidFill>
              </a:rPr>
              <a:t>What terrible rain! 			What idiots!</a:t>
            </a:r>
            <a:r>
              <a:rPr lang="en-US" sz="2400" b="1" dirty="0">
                <a:solidFill>
                  <a:srgbClr val="002060"/>
                </a:solidFill>
              </a:rPr>
              <a:t> </a:t>
            </a:r>
            <a:endParaRPr lang="en-US" sz="2400" dirty="0">
              <a:solidFill>
                <a:srgbClr val="002060"/>
              </a:solidFill>
            </a:endParaRPr>
          </a:p>
          <a:p>
            <a:pPr marL="0" indent="0" algn="just">
              <a:lnSpc>
                <a:spcPct val="150000"/>
              </a:lnSpc>
              <a:buNone/>
            </a:pPr>
            <a:r>
              <a:rPr lang="en-US" sz="2400" dirty="0">
                <a:solidFill>
                  <a:srgbClr val="002060"/>
                </a:solidFill>
              </a:rPr>
              <a:t>	How + adjective + noun</a:t>
            </a:r>
            <a:r>
              <a:rPr lang="en-US" sz="2400" b="1" dirty="0">
                <a:solidFill>
                  <a:srgbClr val="002060"/>
                </a:solidFill>
              </a:rPr>
              <a:t> </a:t>
            </a:r>
            <a:endParaRPr lang="en-US" sz="2400" dirty="0">
              <a:solidFill>
                <a:srgbClr val="002060"/>
              </a:solidFill>
            </a:endParaRPr>
          </a:p>
          <a:p>
            <a:pPr marL="0" indent="0" algn="just">
              <a:lnSpc>
                <a:spcPct val="150000"/>
              </a:lnSpc>
              <a:buNone/>
            </a:pPr>
            <a:r>
              <a:rPr lang="en-US" sz="2400" dirty="0">
                <a:solidFill>
                  <a:srgbClr val="002060"/>
                </a:solidFill>
              </a:rPr>
              <a:t>Ex - </a:t>
            </a:r>
            <a:r>
              <a:rPr lang="en-US" sz="2400" i="1" dirty="0">
                <a:solidFill>
                  <a:srgbClr val="002060"/>
                </a:solidFill>
              </a:rPr>
              <a:t>How beautiful the scene is!  	</a:t>
            </a:r>
            <a:r>
              <a:rPr lang="en-US" sz="2400" i="1" dirty="0" smtClean="0">
                <a:solidFill>
                  <a:srgbClr val="002060"/>
                </a:solidFill>
              </a:rPr>
              <a:t>       </a:t>
            </a:r>
            <a:r>
              <a:rPr lang="en-US" sz="2400" i="1" dirty="0">
                <a:solidFill>
                  <a:srgbClr val="002060"/>
                </a:solidFill>
              </a:rPr>
              <a:t>How disgusting</a:t>
            </a:r>
            <a:r>
              <a:rPr lang="en-US" sz="2400" i="1" dirty="0" smtClean="0">
                <a:solidFill>
                  <a:srgbClr val="002060"/>
                </a:solidFill>
              </a:rPr>
              <a:t>!</a:t>
            </a:r>
            <a:r>
              <a:rPr lang="en-US" sz="2000" dirty="0">
                <a:solidFill>
                  <a:srgbClr val="002060"/>
                </a:solidFill>
              </a:rPr>
              <a:t> </a:t>
            </a:r>
            <a:endParaRPr lang="en-US" sz="18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dirty="0"/>
          </a:p>
        </p:txBody>
      </p:sp>
    </p:spTree>
    <p:extLst>
      <p:ext uri="{BB962C8B-B14F-4D97-AF65-F5344CB8AC3E}">
        <p14:creationId xmlns:p14="http://schemas.microsoft.com/office/powerpoint/2010/main" val="253900809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lnSpcReduction="10000"/>
          </a:bodyPr>
          <a:lstStyle/>
          <a:p>
            <a:pPr marL="0" lvl="0" indent="0" algn="just">
              <a:lnSpc>
                <a:spcPct val="150000"/>
              </a:lnSpc>
              <a:buNone/>
            </a:pPr>
            <a:r>
              <a:rPr lang="en-US" sz="2400" b="1" dirty="0" smtClean="0">
                <a:solidFill>
                  <a:srgbClr val="002060"/>
                </a:solidFill>
              </a:rPr>
              <a:t>IV) Exclamatory to Assertive Sentences - </a:t>
            </a:r>
            <a:r>
              <a:rPr lang="en-US" sz="2400" dirty="0" smtClean="0">
                <a:solidFill>
                  <a:srgbClr val="002060"/>
                </a:solidFill>
              </a:rPr>
              <a:t>While </a:t>
            </a:r>
            <a:r>
              <a:rPr lang="en-US" sz="2400" dirty="0">
                <a:solidFill>
                  <a:srgbClr val="002060"/>
                </a:solidFill>
              </a:rPr>
              <a:t>transforming exclamatory sentences into </a:t>
            </a:r>
            <a:r>
              <a:rPr lang="en-US" sz="2400" dirty="0" smtClean="0">
                <a:solidFill>
                  <a:srgbClr val="002060"/>
                </a:solidFill>
              </a:rPr>
              <a:t>assertive sentences</a:t>
            </a:r>
            <a:r>
              <a:rPr lang="en-US" sz="2400" dirty="0">
                <a:solidFill>
                  <a:srgbClr val="002060"/>
                </a:solidFill>
              </a:rPr>
              <a:t>, a substitute subject ‘it’ is placed to begin the new sentence </a:t>
            </a:r>
            <a:r>
              <a:rPr lang="en-US" sz="2400" dirty="0" smtClean="0">
                <a:solidFill>
                  <a:srgbClr val="002060"/>
                </a:solidFill>
              </a:rPr>
              <a:t>&amp; </a:t>
            </a:r>
            <a:r>
              <a:rPr lang="en-US" sz="2400" dirty="0">
                <a:solidFill>
                  <a:srgbClr val="002060"/>
                </a:solidFill>
              </a:rPr>
              <a:t>an auxiliary verb ‘be’ is used if there is no subject in the sentence</a:t>
            </a:r>
            <a:r>
              <a:rPr lang="en-US" sz="2400" dirty="0" smtClean="0">
                <a:solidFill>
                  <a:srgbClr val="002060"/>
                </a:solidFill>
              </a:rPr>
              <a:t>. Ex - </a:t>
            </a:r>
            <a:r>
              <a:rPr lang="en-US" sz="2400" i="1" dirty="0" smtClean="0">
                <a:solidFill>
                  <a:srgbClr val="002060"/>
                </a:solidFill>
              </a:rPr>
              <a:t>What </a:t>
            </a:r>
            <a:r>
              <a:rPr lang="en-US" sz="2400" i="1" dirty="0">
                <a:solidFill>
                  <a:srgbClr val="002060"/>
                </a:solidFill>
              </a:rPr>
              <a:t>a beautiful scene it is</a:t>
            </a:r>
            <a:r>
              <a:rPr lang="en-US" sz="2400" i="1" dirty="0" smtClean="0">
                <a:solidFill>
                  <a:srgbClr val="002060"/>
                </a:solidFill>
              </a:rPr>
              <a:t>! What </a:t>
            </a:r>
            <a:r>
              <a:rPr lang="en-US" sz="2400" i="1" dirty="0">
                <a:solidFill>
                  <a:srgbClr val="002060"/>
                </a:solidFill>
              </a:rPr>
              <a:t>a wonderful creature an elephant is</a:t>
            </a:r>
            <a:r>
              <a:rPr lang="en-US" sz="2400" i="1" dirty="0" smtClean="0">
                <a:solidFill>
                  <a:srgbClr val="002060"/>
                </a:solidFill>
              </a:rPr>
              <a:t>!	Ah</a:t>
            </a:r>
            <a:r>
              <a:rPr lang="en-US" sz="2400" i="1" dirty="0">
                <a:solidFill>
                  <a:srgbClr val="002060"/>
                </a:solidFill>
              </a:rPr>
              <a:t>, what a sight was there</a:t>
            </a:r>
            <a:r>
              <a:rPr lang="en-US" sz="2400" i="1" dirty="0" smtClean="0">
                <a:solidFill>
                  <a:srgbClr val="002060"/>
                </a:solidFill>
              </a:rPr>
              <a:t>!	It </a:t>
            </a:r>
            <a:r>
              <a:rPr lang="en-US" sz="2400" i="1" dirty="0">
                <a:solidFill>
                  <a:srgbClr val="002060"/>
                </a:solidFill>
              </a:rPr>
              <a:t>is a very beautiful scene</a:t>
            </a:r>
            <a:r>
              <a:rPr lang="en-US" sz="2400" i="1" dirty="0" smtClean="0">
                <a:solidFill>
                  <a:srgbClr val="002060"/>
                </a:solidFill>
              </a:rPr>
              <a:t>. An </a:t>
            </a:r>
            <a:r>
              <a:rPr lang="en-US" sz="2400" i="1" dirty="0">
                <a:solidFill>
                  <a:srgbClr val="002060"/>
                </a:solidFill>
              </a:rPr>
              <a:t>elephant is a wonderful </a:t>
            </a:r>
            <a:r>
              <a:rPr lang="en-US" sz="2400" i="1" dirty="0" smtClean="0">
                <a:solidFill>
                  <a:srgbClr val="002060"/>
                </a:solidFill>
              </a:rPr>
              <a:t>creature. There </a:t>
            </a:r>
            <a:r>
              <a:rPr lang="en-US" sz="2400" i="1" dirty="0">
                <a:solidFill>
                  <a:srgbClr val="002060"/>
                </a:solidFill>
              </a:rPr>
              <a:t>was a terrible sight</a:t>
            </a:r>
            <a:r>
              <a:rPr lang="en-US" sz="2400" i="1" dirty="0" smtClean="0">
                <a:solidFill>
                  <a:srgbClr val="002060"/>
                </a:solidFill>
              </a:rPr>
              <a:t>.</a:t>
            </a:r>
          </a:p>
          <a:p>
            <a:pPr marL="0" lvl="0" indent="0" algn="just">
              <a:lnSpc>
                <a:spcPct val="150000"/>
              </a:lnSpc>
              <a:buNone/>
            </a:pPr>
            <a:r>
              <a:rPr lang="en-US" sz="2400" b="1" dirty="0">
                <a:solidFill>
                  <a:srgbClr val="002060"/>
                </a:solidFill>
              </a:rPr>
              <a:t>Degrees of Comparison - </a:t>
            </a:r>
            <a:r>
              <a:rPr lang="en-US" sz="2400" dirty="0">
                <a:solidFill>
                  <a:srgbClr val="002060"/>
                </a:solidFill>
              </a:rPr>
              <a:t>three degrees of comparison.</a:t>
            </a:r>
          </a:p>
          <a:p>
            <a:pPr marL="0" indent="0" algn="just">
              <a:lnSpc>
                <a:spcPct val="150000"/>
              </a:lnSpc>
              <a:buNone/>
            </a:pPr>
            <a:r>
              <a:rPr lang="en-US" sz="2400" b="1" dirty="0" smtClean="0">
                <a:solidFill>
                  <a:srgbClr val="002060"/>
                </a:solidFill>
              </a:rPr>
              <a:t>			Positive </a:t>
            </a:r>
            <a:r>
              <a:rPr lang="en-US" sz="2400" b="1" dirty="0">
                <a:solidFill>
                  <a:srgbClr val="002060"/>
                </a:solidFill>
              </a:rPr>
              <a:t>degree : </a:t>
            </a:r>
            <a:r>
              <a:rPr lang="en-US" sz="2400" dirty="0">
                <a:solidFill>
                  <a:srgbClr val="002060"/>
                </a:solidFill>
              </a:rPr>
              <a:t>In these sentences, there is </a:t>
            </a:r>
            <a:r>
              <a:rPr lang="en-US" sz="2400" dirty="0" smtClean="0">
                <a:solidFill>
                  <a:srgbClr val="002060"/>
                </a:solidFill>
              </a:rPr>
              <a:t>			comparison</a:t>
            </a:r>
            <a:r>
              <a:rPr lang="en-US" sz="2400" b="1" dirty="0" smtClean="0">
                <a:solidFill>
                  <a:srgbClr val="002060"/>
                </a:solidFill>
              </a:rPr>
              <a:t> </a:t>
            </a:r>
            <a:r>
              <a:rPr lang="en-US" sz="2400" dirty="0">
                <a:solidFill>
                  <a:srgbClr val="002060"/>
                </a:solidFill>
              </a:rPr>
              <a:t>with the help of a positive adjective. </a:t>
            </a:r>
            <a:r>
              <a:rPr lang="en-US" sz="2400" dirty="0" smtClean="0">
                <a:solidFill>
                  <a:srgbClr val="002060"/>
                </a:solidFill>
              </a:rPr>
              <a:t>Ex </a:t>
            </a:r>
            <a:r>
              <a:rPr lang="en-US" sz="2400" dirty="0">
                <a:solidFill>
                  <a:srgbClr val="002060"/>
                </a:solidFill>
              </a:rPr>
              <a:t>- </a:t>
            </a:r>
            <a:r>
              <a:rPr lang="en-US" sz="2400" i="1" dirty="0">
                <a:solidFill>
                  <a:srgbClr val="002060"/>
                </a:solidFill>
              </a:rPr>
              <a:t>Snehal is as tall as Manisha</a:t>
            </a:r>
            <a:r>
              <a:rPr lang="en-US" sz="2400" i="1" dirty="0" smtClean="0">
                <a:solidFill>
                  <a:srgbClr val="002060"/>
                </a:solidFill>
              </a:rPr>
              <a:t>.</a:t>
            </a:r>
            <a:r>
              <a:rPr lang="en-US" sz="2400" i="1" dirty="0">
                <a:solidFill>
                  <a:srgbClr val="002060"/>
                </a:solidFill>
              </a:rPr>
              <a:t> Very few countries in world are as large as China</a:t>
            </a:r>
            <a:r>
              <a:rPr lang="en-US" sz="2400" i="1" dirty="0" smtClean="0">
                <a:solidFill>
                  <a:srgbClr val="002060"/>
                </a:solidFill>
              </a:rPr>
              <a:t>. No </a:t>
            </a:r>
            <a:r>
              <a:rPr lang="en-US" sz="2400" i="1" dirty="0">
                <a:solidFill>
                  <a:srgbClr val="002060"/>
                </a:solidFill>
              </a:rPr>
              <a:t>other man was as strong as Hercules.</a:t>
            </a:r>
          </a:p>
          <a:p>
            <a:pPr marL="0" lvl="0" indent="0" algn="just">
              <a:lnSpc>
                <a:spcPct val="150000"/>
              </a:lnSpc>
              <a:buNone/>
            </a:pPr>
            <a:endParaRPr lang="en-US" sz="2400" dirty="0">
              <a:solidFill>
                <a:srgbClr val="002060"/>
              </a:solidFill>
            </a:endParaRPr>
          </a:p>
          <a:p>
            <a:pPr marL="0" lvl="0" indent="0" algn="just">
              <a:lnSpc>
                <a:spcPct val="150000"/>
              </a:lnSpc>
              <a:buNone/>
            </a:pPr>
            <a:endParaRPr lang="en-US" sz="2400"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dirty="0"/>
          </a:p>
        </p:txBody>
      </p:sp>
    </p:spTree>
    <p:extLst>
      <p:ext uri="{BB962C8B-B14F-4D97-AF65-F5344CB8AC3E}">
        <p14:creationId xmlns:p14="http://schemas.microsoft.com/office/powerpoint/2010/main" val="361081540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Autofit/>
          </a:bodyPr>
          <a:lstStyle/>
          <a:p>
            <a:pPr marL="0" lvl="0" indent="0" algn="just">
              <a:lnSpc>
                <a:spcPct val="150000"/>
              </a:lnSpc>
              <a:buNone/>
            </a:pPr>
            <a:r>
              <a:rPr lang="en-US" sz="2400" b="1" dirty="0" smtClean="0">
                <a:solidFill>
                  <a:srgbClr val="FF0000"/>
                </a:solidFill>
              </a:rPr>
              <a:t>			</a:t>
            </a:r>
            <a:r>
              <a:rPr lang="en-US" sz="2200" b="1" dirty="0" smtClean="0">
                <a:solidFill>
                  <a:srgbClr val="002060"/>
                </a:solidFill>
              </a:rPr>
              <a:t>Comparative </a:t>
            </a:r>
            <a:r>
              <a:rPr lang="en-US" sz="2200" b="1" dirty="0">
                <a:solidFill>
                  <a:srgbClr val="002060"/>
                </a:solidFill>
              </a:rPr>
              <a:t>degree : </a:t>
            </a:r>
            <a:r>
              <a:rPr lang="en-US" sz="2200" dirty="0" smtClean="0">
                <a:solidFill>
                  <a:srgbClr val="002060"/>
                </a:solidFill>
              </a:rPr>
              <a:t>The </a:t>
            </a:r>
            <a:r>
              <a:rPr lang="en-US" sz="2200" dirty="0">
                <a:solidFill>
                  <a:srgbClr val="002060"/>
                </a:solidFill>
              </a:rPr>
              <a:t>adjective takes ‘-</a:t>
            </a:r>
            <a:r>
              <a:rPr lang="en-US" sz="2200" dirty="0" err="1">
                <a:solidFill>
                  <a:srgbClr val="002060"/>
                </a:solidFill>
              </a:rPr>
              <a:t>er</a:t>
            </a:r>
            <a:r>
              <a:rPr lang="en-US" sz="2200" dirty="0">
                <a:solidFill>
                  <a:srgbClr val="002060"/>
                </a:solidFill>
              </a:rPr>
              <a:t>’ </a:t>
            </a:r>
            <a:r>
              <a:rPr lang="en-US" sz="2200" dirty="0" smtClean="0">
                <a:solidFill>
                  <a:srgbClr val="002060"/>
                </a:solidFill>
              </a:rPr>
              <a:t>				suffix. Ex</a:t>
            </a:r>
            <a:r>
              <a:rPr lang="en-US" sz="2200" i="1" dirty="0" smtClean="0">
                <a:solidFill>
                  <a:srgbClr val="002060"/>
                </a:solidFill>
              </a:rPr>
              <a:t> </a:t>
            </a:r>
            <a:r>
              <a:rPr lang="en-US" sz="2200" i="1" dirty="0">
                <a:solidFill>
                  <a:srgbClr val="002060"/>
                </a:solidFill>
              </a:rPr>
              <a:t>- </a:t>
            </a:r>
            <a:r>
              <a:rPr lang="en-US" sz="2200" i="1" dirty="0" smtClean="0">
                <a:solidFill>
                  <a:srgbClr val="002060"/>
                </a:solidFill>
              </a:rPr>
              <a:t>Snehal </a:t>
            </a:r>
            <a:r>
              <a:rPr lang="en-US" sz="2200" i="1" dirty="0">
                <a:solidFill>
                  <a:srgbClr val="002060"/>
                </a:solidFill>
              </a:rPr>
              <a:t>is not taller than </a:t>
            </a:r>
            <a:r>
              <a:rPr lang="en-US" sz="2200" i="1" dirty="0" smtClean="0">
                <a:solidFill>
                  <a:srgbClr val="002060"/>
                </a:solidFill>
              </a:rPr>
              <a:t>Manisha. China </a:t>
            </a:r>
            <a:r>
              <a:rPr lang="en-US" sz="2200" i="1" dirty="0">
                <a:solidFill>
                  <a:srgbClr val="002060"/>
                </a:solidFill>
              </a:rPr>
              <a:t>is </a:t>
            </a:r>
            <a:r>
              <a:rPr lang="en-US" sz="2200" i="1" dirty="0" smtClean="0">
                <a:solidFill>
                  <a:srgbClr val="002060"/>
                </a:solidFill>
              </a:rPr>
              <a:t>			larger </a:t>
            </a:r>
            <a:r>
              <a:rPr lang="en-US" sz="2200" i="1" dirty="0">
                <a:solidFill>
                  <a:srgbClr val="002060"/>
                </a:solidFill>
              </a:rPr>
              <a:t>than </a:t>
            </a:r>
            <a:r>
              <a:rPr lang="en-US" sz="2200" i="1" dirty="0" smtClean="0">
                <a:solidFill>
                  <a:srgbClr val="002060"/>
                </a:solidFill>
              </a:rPr>
              <a:t>most other </a:t>
            </a:r>
            <a:r>
              <a:rPr lang="en-US" sz="2200" i="1" dirty="0">
                <a:solidFill>
                  <a:srgbClr val="002060"/>
                </a:solidFill>
              </a:rPr>
              <a:t>countries in the world</a:t>
            </a:r>
            <a:r>
              <a:rPr lang="en-US" sz="2200" i="1" dirty="0" smtClean="0">
                <a:solidFill>
                  <a:srgbClr val="002060"/>
                </a:solidFill>
              </a:rPr>
              <a:t>. Hercules </a:t>
            </a:r>
            <a:r>
              <a:rPr lang="en-US" sz="2200" i="1" dirty="0">
                <a:solidFill>
                  <a:srgbClr val="002060"/>
                </a:solidFill>
              </a:rPr>
              <a:t>was stronger than any </a:t>
            </a:r>
            <a:r>
              <a:rPr lang="en-US" sz="2200" i="1" dirty="0" smtClean="0">
                <a:solidFill>
                  <a:srgbClr val="002060"/>
                </a:solidFill>
              </a:rPr>
              <a:t>other </a:t>
            </a:r>
            <a:r>
              <a:rPr lang="en-US" sz="2200" i="1" dirty="0">
                <a:solidFill>
                  <a:srgbClr val="002060"/>
                </a:solidFill>
              </a:rPr>
              <a:t>man</a:t>
            </a:r>
            <a:r>
              <a:rPr lang="en-US" sz="2200" i="1" dirty="0" smtClean="0">
                <a:solidFill>
                  <a:srgbClr val="002060"/>
                </a:solidFill>
              </a:rPr>
              <a:t>.</a:t>
            </a:r>
          </a:p>
          <a:p>
            <a:pPr marL="0" lvl="0" indent="0" algn="just">
              <a:lnSpc>
                <a:spcPct val="150000"/>
              </a:lnSpc>
              <a:buNone/>
            </a:pPr>
            <a:r>
              <a:rPr lang="en-US" sz="2400" b="1" dirty="0">
                <a:solidFill>
                  <a:srgbClr val="002060"/>
                </a:solidFill>
              </a:rPr>
              <a:t>Superlative degree : </a:t>
            </a:r>
            <a:r>
              <a:rPr lang="en-US" sz="2400" dirty="0">
                <a:solidFill>
                  <a:srgbClr val="002060"/>
                </a:solidFill>
              </a:rPr>
              <a:t>adjective takes ‘-</a:t>
            </a:r>
            <a:r>
              <a:rPr lang="en-US" sz="2400" dirty="0" err="1">
                <a:solidFill>
                  <a:srgbClr val="002060"/>
                </a:solidFill>
              </a:rPr>
              <a:t>est</a:t>
            </a:r>
            <a:r>
              <a:rPr lang="en-US" sz="2400" dirty="0">
                <a:solidFill>
                  <a:srgbClr val="002060"/>
                </a:solidFill>
              </a:rPr>
              <a:t>’ suffix.</a:t>
            </a:r>
            <a:r>
              <a:rPr lang="en-US" sz="2400" b="1" dirty="0">
                <a:solidFill>
                  <a:srgbClr val="002060"/>
                </a:solidFill>
              </a:rPr>
              <a:t> </a:t>
            </a:r>
            <a:r>
              <a:rPr lang="en-US" sz="2400" dirty="0">
                <a:solidFill>
                  <a:srgbClr val="002060"/>
                </a:solidFill>
              </a:rPr>
              <a:t>Ex - </a:t>
            </a:r>
            <a:r>
              <a:rPr lang="en-US" sz="2400" i="1" dirty="0">
                <a:solidFill>
                  <a:srgbClr val="002060"/>
                </a:solidFill>
              </a:rPr>
              <a:t>Snehal is not the tallest girl. </a:t>
            </a:r>
            <a:r>
              <a:rPr lang="en-US" sz="2400" dirty="0">
                <a:solidFill>
                  <a:srgbClr val="002060"/>
                </a:solidFill>
              </a:rPr>
              <a:t>Ex - </a:t>
            </a:r>
            <a:r>
              <a:rPr lang="en-US" sz="2400" i="1" dirty="0">
                <a:solidFill>
                  <a:srgbClr val="002060"/>
                </a:solidFill>
              </a:rPr>
              <a:t>Snehal is not the tallest girl. </a:t>
            </a:r>
            <a:r>
              <a:rPr lang="en-US" sz="2400" dirty="0">
                <a:solidFill>
                  <a:srgbClr val="002060"/>
                </a:solidFill>
              </a:rPr>
              <a:t>Ex - </a:t>
            </a:r>
            <a:r>
              <a:rPr lang="en-US" sz="2400" i="1" dirty="0">
                <a:solidFill>
                  <a:srgbClr val="002060"/>
                </a:solidFill>
              </a:rPr>
              <a:t>China is one of the largest countries in the world.</a:t>
            </a:r>
            <a:r>
              <a:rPr lang="en-US" sz="2400" dirty="0">
                <a:solidFill>
                  <a:srgbClr val="002060"/>
                </a:solidFill>
              </a:rPr>
              <a:t> Ex - </a:t>
            </a:r>
            <a:r>
              <a:rPr lang="en-US" sz="2400" i="1" dirty="0">
                <a:solidFill>
                  <a:srgbClr val="002060"/>
                </a:solidFill>
              </a:rPr>
              <a:t>Hercules was the strongest man in </a:t>
            </a:r>
            <a:r>
              <a:rPr lang="en-US" sz="2200" i="1" dirty="0">
                <a:solidFill>
                  <a:srgbClr val="002060"/>
                </a:solidFill>
              </a:rPr>
              <a:t>the world</a:t>
            </a:r>
            <a:r>
              <a:rPr lang="en-US" sz="2200" i="1" dirty="0" smtClean="0">
                <a:solidFill>
                  <a:srgbClr val="002060"/>
                </a:solidFill>
              </a:rPr>
              <a:t>. </a:t>
            </a:r>
            <a:r>
              <a:rPr lang="en-US" sz="2200" dirty="0" smtClean="0">
                <a:solidFill>
                  <a:srgbClr val="002060"/>
                </a:solidFill>
              </a:rPr>
              <a:t>In </a:t>
            </a:r>
            <a:r>
              <a:rPr lang="en-US" sz="2200" dirty="0">
                <a:solidFill>
                  <a:srgbClr val="002060"/>
                </a:solidFill>
              </a:rPr>
              <a:t>the sentences with superlative degree</a:t>
            </a:r>
            <a:r>
              <a:rPr lang="en-US" sz="2200" dirty="0" smtClean="0">
                <a:solidFill>
                  <a:srgbClr val="002060"/>
                </a:solidFill>
              </a:rPr>
              <a:t>, </a:t>
            </a:r>
            <a:r>
              <a:rPr lang="en-US" sz="2200" dirty="0">
                <a:solidFill>
                  <a:srgbClr val="002060"/>
                </a:solidFill>
              </a:rPr>
              <a:t>adjective takes article ‘the’ such as </a:t>
            </a:r>
            <a:r>
              <a:rPr lang="en-US" sz="2200" i="1" dirty="0">
                <a:solidFill>
                  <a:srgbClr val="002060"/>
                </a:solidFill>
              </a:rPr>
              <a:t>the strongest, the most beautiful, the</a:t>
            </a:r>
            <a:r>
              <a:rPr lang="en-US" sz="2200" dirty="0">
                <a:solidFill>
                  <a:srgbClr val="002060"/>
                </a:solidFill>
              </a:rPr>
              <a:t> </a:t>
            </a:r>
            <a:r>
              <a:rPr lang="en-US" sz="2200" i="1" dirty="0" smtClean="0">
                <a:solidFill>
                  <a:srgbClr val="002060"/>
                </a:solidFill>
              </a:rPr>
              <a:t>richest, </a:t>
            </a:r>
            <a:r>
              <a:rPr lang="en-US" sz="2200" dirty="0" smtClean="0">
                <a:solidFill>
                  <a:srgbClr val="002060"/>
                </a:solidFill>
              </a:rPr>
              <a:t>etc</a:t>
            </a:r>
            <a:r>
              <a:rPr lang="en-US" sz="2200" i="1" dirty="0" smtClean="0">
                <a:solidFill>
                  <a:srgbClr val="002060"/>
                </a:solidFill>
              </a:rPr>
              <a:t>.</a:t>
            </a:r>
          </a:p>
          <a:p>
            <a:pPr marL="0" indent="0" algn="just">
              <a:lnSpc>
                <a:spcPct val="150000"/>
              </a:lnSpc>
              <a:buNone/>
            </a:pPr>
            <a:r>
              <a:rPr lang="en-US" sz="2400" b="1" dirty="0">
                <a:solidFill>
                  <a:srgbClr val="002060"/>
                </a:solidFill>
              </a:rPr>
              <a:t>Negative Sentences without changing </a:t>
            </a:r>
            <a:r>
              <a:rPr lang="en-US" sz="2400" b="1" dirty="0" smtClean="0">
                <a:solidFill>
                  <a:srgbClr val="002060"/>
                </a:solidFill>
              </a:rPr>
              <a:t>meaning-</a:t>
            </a:r>
            <a:r>
              <a:rPr lang="en-US" sz="2000" dirty="0" smtClean="0">
                <a:solidFill>
                  <a:srgbClr val="002060"/>
                </a:solidFill>
              </a:rPr>
              <a:t>To </a:t>
            </a:r>
            <a:r>
              <a:rPr lang="en-US" sz="2000" dirty="0">
                <a:solidFill>
                  <a:srgbClr val="002060"/>
                </a:solidFill>
              </a:rPr>
              <a:t>change negative sentences into positive sentences, the antonym of the word is used. </a:t>
            </a:r>
            <a:r>
              <a:rPr lang="en-US" sz="2000" dirty="0" smtClean="0">
                <a:solidFill>
                  <a:srgbClr val="002060"/>
                </a:solidFill>
              </a:rPr>
              <a:t>Ex-</a:t>
            </a:r>
            <a:r>
              <a:rPr lang="en-US" sz="2000" i="1" dirty="0" smtClean="0">
                <a:solidFill>
                  <a:srgbClr val="002060"/>
                </a:solidFill>
              </a:rPr>
              <a:t>He </a:t>
            </a:r>
            <a:r>
              <a:rPr lang="en-US" sz="2000" i="1" dirty="0">
                <a:solidFill>
                  <a:srgbClr val="002060"/>
                </a:solidFill>
              </a:rPr>
              <a:t>is</a:t>
            </a:r>
            <a:r>
              <a:rPr lang="en-US" sz="2000" dirty="0">
                <a:solidFill>
                  <a:srgbClr val="002060"/>
                </a:solidFill>
              </a:rPr>
              <a:t> </a:t>
            </a:r>
            <a:r>
              <a:rPr lang="en-US" sz="2000" b="1" i="1" dirty="0">
                <a:solidFill>
                  <a:srgbClr val="002060"/>
                </a:solidFill>
              </a:rPr>
              <a:t>not a clever</a:t>
            </a:r>
            <a:r>
              <a:rPr lang="en-US" sz="2000" dirty="0">
                <a:solidFill>
                  <a:srgbClr val="002060"/>
                </a:solidFill>
              </a:rPr>
              <a:t> </a:t>
            </a:r>
            <a:r>
              <a:rPr lang="en-US" sz="2000" i="1" dirty="0">
                <a:solidFill>
                  <a:srgbClr val="002060"/>
                </a:solidFill>
              </a:rPr>
              <a:t>boy. </a:t>
            </a:r>
            <a:r>
              <a:rPr lang="en-US" sz="2000" dirty="0" smtClean="0">
                <a:solidFill>
                  <a:srgbClr val="002060"/>
                </a:solidFill>
              </a:rPr>
              <a:t>Ex-</a:t>
            </a:r>
            <a:r>
              <a:rPr lang="en-US" sz="2000" i="1" dirty="0" smtClean="0">
                <a:solidFill>
                  <a:srgbClr val="002060"/>
                </a:solidFill>
              </a:rPr>
              <a:t>He </a:t>
            </a:r>
            <a:r>
              <a:rPr lang="en-US" sz="2000" i="1" dirty="0">
                <a:solidFill>
                  <a:srgbClr val="002060"/>
                </a:solidFill>
              </a:rPr>
              <a:t>is a </a:t>
            </a:r>
            <a:r>
              <a:rPr lang="en-US" sz="2000" b="1" i="1" dirty="0">
                <a:solidFill>
                  <a:srgbClr val="002060"/>
                </a:solidFill>
              </a:rPr>
              <a:t>dull</a:t>
            </a:r>
            <a:r>
              <a:rPr lang="en-US" sz="2000" i="1" dirty="0">
                <a:solidFill>
                  <a:srgbClr val="002060"/>
                </a:solidFill>
              </a:rPr>
              <a:t> boy. It is </a:t>
            </a:r>
            <a:r>
              <a:rPr lang="en-US" sz="2000" b="1" i="1" dirty="0">
                <a:solidFill>
                  <a:srgbClr val="002060"/>
                </a:solidFill>
              </a:rPr>
              <a:t>not a sensitive</a:t>
            </a:r>
            <a:r>
              <a:rPr lang="en-US" sz="2000" i="1" dirty="0">
                <a:solidFill>
                  <a:srgbClr val="002060"/>
                </a:solidFill>
              </a:rPr>
              <a:t> expression. </a:t>
            </a:r>
            <a:r>
              <a:rPr lang="en-US" sz="2000" dirty="0" smtClean="0">
                <a:solidFill>
                  <a:srgbClr val="002060"/>
                </a:solidFill>
              </a:rPr>
              <a:t>Ex-</a:t>
            </a:r>
            <a:r>
              <a:rPr lang="en-US" sz="2000" i="1" dirty="0" smtClean="0">
                <a:solidFill>
                  <a:srgbClr val="002060"/>
                </a:solidFill>
              </a:rPr>
              <a:t>It </a:t>
            </a:r>
            <a:r>
              <a:rPr lang="en-US" sz="2000" i="1" dirty="0">
                <a:solidFill>
                  <a:srgbClr val="002060"/>
                </a:solidFill>
              </a:rPr>
              <a:t>is an </a:t>
            </a:r>
            <a:r>
              <a:rPr lang="en-US" sz="2000" b="1" i="1" dirty="0">
                <a:solidFill>
                  <a:srgbClr val="002060"/>
                </a:solidFill>
              </a:rPr>
              <a:t>insensitive</a:t>
            </a:r>
            <a:r>
              <a:rPr lang="en-US" sz="2000" i="1" dirty="0">
                <a:solidFill>
                  <a:srgbClr val="002060"/>
                </a:solidFill>
              </a:rPr>
              <a:t> expression.</a:t>
            </a:r>
          </a:p>
          <a:p>
            <a:pPr marL="0" lvl="0" indent="0" algn="just">
              <a:lnSpc>
                <a:spcPct val="150000"/>
              </a:lnSpc>
              <a:buNone/>
            </a:pPr>
            <a:endParaRPr lang="en-US" sz="2400" i="1" dirty="0">
              <a:solidFill>
                <a:srgbClr val="002060"/>
              </a:solidFill>
            </a:endParaRPr>
          </a:p>
          <a:p>
            <a:pPr marL="0" indent="0" algn="just">
              <a:lnSpc>
                <a:spcPct val="150000"/>
              </a:lnSpc>
              <a:buNone/>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dirty="0"/>
          </a:p>
        </p:txBody>
      </p:sp>
    </p:spTree>
    <p:extLst>
      <p:ext uri="{BB962C8B-B14F-4D97-AF65-F5344CB8AC3E}">
        <p14:creationId xmlns:p14="http://schemas.microsoft.com/office/powerpoint/2010/main" val="154299975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47500" lnSpcReduction="20000"/>
          </a:bodyPr>
          <a:lstStyle/>
          <a:p>
            <a:pPr marL="0" indent="0" algn="just">
              <a:lnSpc>
                <a:spcPct val="150000"/>
              </a:lnSpc>
              <a:buNone/>
            </a:pPr>
            <a:r>
              <a:rPr lang="en-US" sz="5100" b="1" dirty="0" smtClean="0">
                <a:solidFill>
                  <a:srgbClr val="002060"/>
                </a:solidFill>
              </a:rPr>
              <a:t>vi</a:t>
            </a:r>
            <a:r>
              <a:rPr lang="en-US" sz="5100" b="1" dirty="0">
                <a:solidFill>
                  <a:srgbClr val="002060"/>
                </a:solidFill>
              </a:rPr>
              <a:t>)</a:t>
            </a:r>
            <a:r>
              <a:rPr lang="en-US" sz="5100" dirty="0">
                <a:solidFill>
                  <a:srgbClr val="002060"/>
                </a:solidFill>
              </a:rPr>
              <a:t> </a:t>
            </a:r>
            <a:r>
              <a:rPr lang="en-US" sz="5100" b="1" dirty="0">
                <a:solidFill>
                  <a:srgbClr val="002060"/>
                </a:solidFill>
              </a:rPr>
              <a:t>Transformation by Combining Two Sentences</a:t>
            </a:r>
            <a:r>
              <a:rPr lang="en-US" sz="5100" dirty="0">
                <a:solidFill>
                  <a:srgbClr val="002060"/>
                </a:solidFill>
              </a:rPr>
              <a:t> - Sentences containing adverb ‘too’ by using ‘so….that’ by adding ‘not’ in clause. Adjective phrase with ‘too’ is replaced by ‘so--that’ as - Ex - </a:t>
            </a:r>
            <a:r>
              <a:rPr lang="en-US" sz="5100" i="1" dirty="0">
                <a:solidFill>
                  <a:srgbClr val="002060"/>
                </a:solidFill>
              </a:rPr>
              <a:t>The news is</a:t>
            </a:r>
            <a:r>
              <a:rPr lang="en-US" sz="5100" dirty="0">
                <a:solidFill>
                  <a:srgbClr val="002060"/>
                </a:solidFill>
              </a:rPr>
              <a:t> </a:t>
            </a:r>
            <a:r>
              <a:rPr lang="en-US" sz="5100" b="1" i="1" dirty="0">
                <a:solidFill>
                  <a:srgbClr val="002060"/>
                </a:solidFill>
              </a:rPr>
              <a:t>too good</a:t>
            </a:r>
            <a:r>
              <a:rPr lang="en-US" sz="5100" dirty="0">
                <a:solidFill>
                  <a:srgbClr val="002060"/>
                </a:solidFill>
              </a:rPr>
              <a:t> </a:t>
            </a:r>
            <a:r>
              <a:rPr lang="en-US" sz="5100" i="1" dirty="0">
                <a:solidFill>
                  <a:srgbClr val="002060"/>
                </a:solidFill>
              </a:rPr>
              <a:t>to be true. - The news is</a:t>
            </a:r>
            <a:r>
              <a:rPr lang="en-US" sz="5100" dirty="0">
                <a:solidFill>
                  <a:srgbClr val="002060"/>
                </a:solidFill>
              </a:rPr>
              <a:t> </a:t>
            </a:r>
            <a:r>
              <a:rPr lang="en-US" sz="5100" b="1" i="1" dirty="0">
                <a:solidFill>
                  <a:srgbClr val="002060"/>
                </a:solidFill>
              </a:rPr>
              <a:t>so good</a:t>
            </a:r>
            <a:r>
              <a:rPr lang="en-US" sz="5100" dirty="0">
                <a:solidFill>
                  <a:srgbClr val="002060"/>
                </a:solidFill>
              </a:rPr>
              <a:t>  </a:t>
            </a:r>
            <a:r>
              <a:rPr lang="en-US" sz="5100" b="1" i="1" dirty="0">
                <a:solidFill>
                  <a:srgbClr val="002060"/>
                </a:solidFill>
              </a:rPr>
              <a:t>that  </a:t>
            </a:r>
            <a:r>
              <a:rPr lang="en-US" sz="5100" i="1" dirty="0">
                <a:solidFill>
                  <a:srgbClr val="002060"/>
                </a:solidFill>
              </a:rPr>
              <a:t>it cannot be</a:t>
            </a:r>
            <a:r>
              <a:rPr lang="en-US" sz="5100" dirty="0">
                <a:solidFill>
                  <a:srgbClr val="002060"/>
                </a:solidFill>
              </a:rPr>
              <a:t> </a:t>
            </a:r>
            <a:r>
              <a:rPr lang="en-US" sz="5100" i="1" dirty="0">
                <a:solidFill>
                  <a:srgbClr val="002060"/>
                </a:solidFill>
              </a:rPr>
              <a:t>true.</a:t>
            </a:r>
            <a:r>
              <a:rPr lang="en-US" sz="5100" dirty="0">
                <a:solidFill>
                  <a:srgbClr val="002060"/>
                </a:solidFill>
              </a:rPr>
              <a:t> </a:t>
            </a:r>
            <a:endParaRPr lang="en-US" sz="5100" dirty="0" smtClean="0">
              <a:solidFill>
                <a:srgbClr val="002060"/>
              </a:solidFill>
            </a:endParaRPr>
          </a:p>
          <a:p>
            <a:pPr marL="0" lvl="0" indent="0" algn="just">
              <a:lnSpc>
                <a:spcPct val="150000"/>
              </a:lnSpc>
              <a:buNone/>
            </a:pPr>
            <a:r>
              <a:rPr lang="en-US" sz="5100" b="1" dirty="0">
                <a:solidFill>
                  <a:srgbClr val="002060"/>
                </a:solidFill>
              </a:rPr>
              <a:t>Use of ‘No sooner…than’ for ‘as soon as’</a:t>
            </a:r>
            <a:r>
              <a:rPr lang="en-US" sz="5100" dirty="0">
                <a:solidFill>
                  <a:srgbClr val="002060"/>
                </a:solidFill>
              </a:rPr>
              <a:t> - In sentences, ‘no sooner…...than’ is used to express about something that happens immediately after something else. It can replace ‘soon after’ or ‘as soon as’. This structure occurs in literary works. It is not used frequently in day-to-day speech. See examples </a:t>
            </a:r>
            <a:r>
              <a:rPr lang="en-US" sz="5100" dirty="0" smtClean="0">
                <a:solidFill>
                  <a:srgbClr val="002060"/>
                </a:solidFill>
              </a:rPr>
              <a:t>- </a:t>
            </a:r>
            <a:r>
              <a:rPr lang="en-US" sz="5100" b="1" i="1" dirty="0" smtClean="0">
                <a:solidFill>
                  <a:srgbClr val="002060"/>
                </a:solidFill>
              </a:rPr>
              <a:t>As </a:t>
            </a:r>
            <a:r>
              <a:rPr lang="en-US" sz="5100" b="1" i="1" dirty="0">
                <a:solidFill>
                  <a:srgbClr val="002060"/>
                </a:solidFill>
              </a:rPr>
              <a:t>soon as</a:t>
            </a:r>
            <a:r>
              <a:rPr lang="en-US" sz="5100" dirty="0">
                <a:solidFill>
                  <a:srgbClr val="002060"/>
                </a:solidFill>
              </a:rPr>
              <a:t> </a:t>
            </a:r>
            <a:r>
              <a:rPr lang="en-US" sz="5100" i="1" dirty="0">
                <a:solidFill>
                  <a:srgbClr val="002060"/>
                </a:solidFill>
              </a:rPr>
              <a:t>he stepped </a:t>
            </a:r>
            <a:r>
              <a:rPr lang="en-US" sz="5100" i="1" dirty="0" smtClean="0">
                <a:solidFill>
                  <a:srgbClr val="002060"/>
                </a:solidFill>
              </a:rPr>
              <a:t>			out</a:t>
            </a:r>
            <a:r>
              <a:rPr lang="en-US" sz="5100" i="1" dirty="0">
                <a:solidFill>
                  <a:srgbClr val="002060"/>
                </a:solidFill>
              </a:rPr>
              <a:t>, the cat started running</a:t>
            </a:r>
            <a:r>
              <a:rPr lang="en-US" sz="5100" i="1" dirty="0" smtClean="0">
                <a:solidFill>
                  <a:srgbClr val="002060"/>
                </a:solidFill>
              </a:rPr>
              <a:t>. </a:t>
            </a:r>
            <a:r>
              <a:rPr lang="en-US" sz="5100" b="1" i="1" dirty="0" smtClean="0">
                <a:solidFill>
                  <a:srgbClr val="002060"/>
                </a:solidFill>
              </a:rPr>
              <a:t>Soon </a:t>
            </a:r>
            <a:r>
              <a:rPr lang="en-US" sz="5100" b="1" i="1" dirty="0">
                <a:solidFill>
                  <a:srgbClr val="002060"/>
                </a:solidFill>
              </a:rPr>
              <a:t>after </a:t>
            </a:r>
            <a:r>
              <a:rPr lang="en-US" sz="5100" i="1" dirty="0">
                <a:solidFill>
                  <a:srgbClr val="002060"/>
                </a:solidFill>
              </a:rPr>
              <a:t>he </a:t>
            </a:r>
            <a:r>
              <a:rPr lang="en-US" sz="5100" i="1" dirty="0" smtClean="0">
                <a:solidFill>
                  <a:srgbClr val="002060"/>
                </a:solidFill>
              </a:rPr>
              <a:t>				stepped </a:t>
            </a:r>
            <a:r>
              <a:rPr lang="en-US" sz="5100" i="1" dirty="0">
                <a:solidFill>
                  <a:srgbClr val="002060"/>
                </a:solidFill>
              </a:rPr>
              <a:t>out, </a:t>
            </a:r>
            <a:r>
              <a:rPr lang="en-US" sz="5100" i="1" dirty="0" smtClean="0">
                <a:solidFill>
                  <a:srgbClr val="002060"/>
                </a:solidFill>
              </a:rPr>
              <a:t>the </a:t>
            </a:r>
            <a:r>
              <a:rPr lang="en-US" sz="5100" i="1" dirty="0">
                <a:solidFill>
                  <a:srgbClr val="002060"/>
                </a:solidFill>
              </a:rPr>
              <a:t>cat started </a:t>
            </a:r>
            <a:r>
              <a:rPr lang="en-US" sz="5100" i="1" dirty="0" smtClean="0">
                <a:solidFill>
                  <a:srgbClr val="002060"/>
                </a:solidFill>
              </a:rPr>
              <a:t>running</a:t>
            </a:r>
            <a:r>
              <a:rPr lang="en-US" sz="5100" i="1" dirty="0">
                <a:solidFill>
                  <a:srgbClr val="002060"/>
                </a:solidFill>
              </a:rPr>
              <a:t>.</a:t>
            </a:r>
            <a:r>
              <a:rPr lang="en-US" sz="5100" dirty="0">
                <a:solidFill>
                  <a:srgbClr val="002060"/>
                </a:solidFill>
              </a:rPr>
              <a:t> </a:t>
            </a:r>
            <a:r>
              <a:rPr lang="en-US" sz="5100" b="1" i="1" dirty="0" smtClean="0">
                <a:solidFill>
                  <a:srgbClr val="002060"/>
                </a:solidFill>
              </a:rPr>
              <a:t>No </a:t>
            </a:r>
            <a:r>
              <a:rPr lang="en-US" sz="5100" b="1" i="1" dirty="0">
                <a:solidFill>
                  <a:srgbClr val="002060"/>
                </a:solidFill>
              </a:rPr>
              <a:t>sooner </a:t>
            </a:r>
            <a:r>
              <a:rPr lang="en-US" sz="5100" b="1" i="1" dirty="0" smtClean="0">
                <a:solidFill>
                  <a:srgbClr val="002060"/>
                </a:solidFill>
              </a:rPr>
              <a:t>			</a:t>
            </a:r>
            <a:r>
              <a:rPr lang="en-US" sz="5100" i="1" dirty="0" smtClean="0">
                <a:solidFill>
                  <a:srgbClr val="002060"/>
                </a:solidFill>
              </a:rPr>
              <a:t>had </a:t>
            </a:r>
            <a:r>
              <a:rPr lang="en-US" sz="5100" i="1" dirty="0">
                <a:solidFill>
                  <a:srgbClr val="002060"/>
                </a:solidFill>
              </a:rPr>
              <a:t>he stepped out, </a:t>
            </a:r>
            <a:r>
              <a:rPr lang="en-US" sz="5100" i="1" dirty="0" smtClean="0">
                <a:solidFill>
                  <a:srgbClr val="002060"/>
                </a:solidFill>
              </a:rPr>
              <a:t>than </a:t>
            </a:r>
            <a:r>
              <a:rPr lang="en-US" sz="5100" i="1" dirty="0">
                <a:solidFill>
                  <a:srgbClr val="002060"/>
                </a:solidFill>
              </a:rPr>
              <a:t>the cat started</a:t>
            </a:r>
            <a:r>
              <a:rPr lang="en-US" sz="5100" b="1" i="1" dirty="0">
                <a:solidFill>
                  <a:srgbClr val="002060"/>
                </a:solidFill>
              </a:rPr>
              <a:t> </a:t>
            </a:r>
            <a:r>
              <a:rPr lang="en-US" sz="5100" b="1" i="1" dirty="0" smtClean="0">
                <a:solidFill>
                  <a:srgbClr val="002060"/>
                </a:solidFill>
              </a:rPr>
              <a:t>				</a:t>
            </a:r>
            <a:r>
              <a:rPr lang="en-US" sz="5100" i="1" dirty="0" smtClean="0">
                <a:solidFill>
                  <a:srgbClr val="002060"/>
                </a:solidFill>
              </a:rPr>
              <a:t>running</a:t>
            </a:r>
            <a:r>
              <a:rPr lang="en-US" sz="5100" i="1" dirty="0">
                <a:solidFill>
                  <a:srgbClr val="002060"/>
                </a:solidFill>
              </a:rPr>
              <a:t>.</a:t>
            </a:r>
            <a:r>
              <a:rPr lang="en-US" sz="5100" dirty="0">
                <a:solidFill>
                  <a:srgbClr val="002060"/>
                </a:solidFill>
              </a:rPr>
              <a:t> </a:t>
            </a:r>
          </a:p>
          <a:p>
            <a:pPr marL="0" indent="0" algn="just">
              <a:lnSpc>
                <a:spcPct val="150000"/>
              </a:lnSpc>
              <a:buNone/>
            </a:pPr>
            <a:endParaRPr lang="en-US" sz="2800" dirty="0">
              <a:solidFill>
                <a:srgbClr val="7030A0"/>
              </a:solidFill>
            </a:endParaRPr>
          </a:p>
          <a:p>
            <a:pPr marL="0" lvl="0" indent="0" algn="just">
              <a:lnSpc>
                <a:spcPct val="150000"/>
              </a:lnSpc>
              <a:buNone/>
            </a:pPr>
            <a:endParaRPr lang="en-US" sz="2800" dirty="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dirty="0"/>
          </a:p>
        </p:txBody>
      </p:sp>
    </p:spTree>
    <p:extLst>
      <p:ext uri="{BB962C8B-B14F-4D97-AF65-F5344CB8AC3E}">
        <p14:creationId xmlns:p14="http://schemas.microsoft.com/office/powerpoint/2010/main" val="37490928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lvl="0" indent="0" algn="just">
              <a:lnSpc>
                <a:spcPct val="150000"/>
              </a:lnSpc>
              <a:buNone/>
            </a:pPr>
            <a:r>
              <a:rPr lang="en-US" sz="2400" b="1" dirty="0">
                <a:solidFill>
                  <a:srgbClr val="002060"/>
                </a:solidFill>
              </a:rPr>
              <a:t>Combination of </a:t>
            </a:r>
            <a:r>
              <a:rPr lang="en-US" sz="2400" b="1" dirty="0" smtClean="0">
                <a:solidFill>
                  <a:srgbClr val="002060"/>
                </a:solidFill>
              </a:rPr>
              <a:t>Sentences - </a:t>
            </a:r>
            <a:r>
              <a:rPr lang="en-US" sz="2400" dirty="0" smtClean="0">
                <a:solidFill>
                  <a:srgbClr val="002060"/>
                </a:solidFill>
              </a:rPr>
              <a:t>There </a:t>
            </a:r>
            <a:r>
              <a:rPr lang="en-US" sz="2400" dirty="0">
                <a:solidFill>
                  <a:srgbClr val="002060"/>
                </a:solidFill>
              </a:rPr>
              <a:t>are certain rules for joining sentences. </a:t>
            </a:r>
            <a:r>
              <a:rPr lang="en-US" sz="2400" dirty="0" smtClean="0">
                <a:solidFill>
                  <a:srgbClr val="002060"/>
                </a:solidFill>
              </a:rPr>
              <a:t>There are a </a:t>
            </a:r>
            <a:r>
              <a:rPr lang="en-US" sz="2400" dirty="0">
                <a:solidFill>
                  <a:srgbClr val="002060"/>
                </a:solidFill>
              </a:rPr>
              <a:t>few common conjunctions to combine different clauses </a:t>
            </a:r>
            <a:r>
              <a:rPr lang="en-US" sz="2400" dirty="0" smtClean="0">
                <a:solidFill>
                  <a:srgbClr val="002060"/>
                </a:solidFill>
              </a:rPr>
              <a:t>&amp; </a:t>
            </a:r>
            <a:r>
              <a:rPr lang="en-US" sz="2400" dirty="0">
                <a:solidFill>
                  <a:srgbClr val="002060"/>
                </a:solidFill>
              </a:rPr>
              <a:t>sentences which perform many functions</a:t>
            </a:r>
            <a:r>
              <a:rPr lang="en-US" sz="2400" dirty="0" smtClean="0">
                <a:solidFill>
                  <a:srgbClr val="002060"/>
                </a:solidFill>
              </a:rPr>
              <a:t>.</a:t>
            </a:r>
          </a:p>
          <a:p>
            <a:pPr marL="0" indent="0" algn="just">
              <a:lnSpc>
                <a:spcPct val="150000"/>
              </a:lnSpc>
              <a:buNone/>
            </a:pPr>
            <a:r>
              <a:rPr lang="en-US" sz="2400" b="1" dirty="0">
                <a:solidFill>
                  <a:srgbClr val="002060"/>
                </a:solidFill>
              </a:rPr>
              <a:t>Coordinating Conjunctions - </a:t>
            </a:r>
            <a:r>
              <a:rPr lang="en-US" sz="2400" dirty="0">
                <a:solidFill>
                  <a:srgbClr val="002060"/>
                </a:solidFill>
              </a:rPr>
              <a:t>To connect two </a:t>
            </a:r>
            <a:r>
              <a:rPr lang="en-US" sz="2400" dirty="0" smtClean="0">
                <a:solidFill>
                  <a:srgbClr val="002060"/>
                </a:solidFill>
              </a:rPr>
              <a:t>sentences/clauses </a:t>
            </a:r>
            <a:r>
              <a:rPr lang="en-US" sz="2400" dirty="0">
                <a:solidFill>
                  <a:srgbClr val="002060"/>
                </a:solidFill>
              </a:rPr>
              <a:t>of equal rank, </a:t>
            </a:r>
            <a:r>
              <a:rPr lang="en-US" sz="2400" dirty="0" smtClean="0">
                <a:solidFill>
                  <a:srgbClr val="002060"/>
                </a:solidFill>
              </a:rPr>
              <a:t>following </a:t>
            </a:r>
            <a:r>
              <a:rPr lang="en-US" sz="2400" dirty="0">
                <a:solidFill>
                  <a:srgbClr val="002060"/>
                </a:solidFill>
              </a:rPr>
              <a:t>conjunctions are used. They are ‘and’, ‘or’, ‘but’, ‘as well as’, ‘both…and’, ‘not only…but also’. </a:t>
            </a:r>
            <a:endParaRPr lang="en-US" sz="2400" dirty="0" smtClean="0">
              <a:solidFill>
                <a:srgbClr val="002060"/>
              </a:solidFill>
            </a:endParaRPr>
          </a:p>
          <a:p>
            <a:pPr marL="0" indent="0" algn="just">
              <a:lnSpc>
                <a:spcPct val="150000"/>
              </a:lnSpc>
              <a:buNone/>
            </a:pPr>
            <a:r>
              <a:rPr lang="en-US" sz="2400" dirty="0" smtClean="0">
                <a:solidFill>
                  <a:srgbClr val="002060"/>
                </a:solidFill>
              </a:rPr>
              <a:t>Ex </a:t>
            </a:r>
            <a:r>
              <a:rPr lang="en-US" sz="2400" dirty="0">
                <a:solidFill>
                  <a:srgbClr val="002060"/>
                </a:solidFill>
              </a:rPr>
              <a:t>- </a:t>
            </a:r>
            <a:r>
              <a:rPr lang="en-US" sz="2400" i="1" dirty="0">
                <a:solidFill>
                  <a:srgbClr val="002060"/>
                </a:solidFill>
              </a:rPr>
              <a:t>They are organizing the program</a:t>
            </a:r>
            <a:r>
              <a:rPr lang="en-US" sz="2400" dirty="0">
                <a:solidFill>
                  <a:srgbClr val="002060"/>
                </a:solidFill>
              </a:rPr>
              <a:t> </a:t>
            </a:r>
            <a:r>
              <a:rPr lang="en-US" sz="2400" b="1" i="1" dirty="0">
                <a:solidFill>
                  <a:srgbClr val="002060"/>
                </a:solidFill>
              </a:rPr>
              <a:t>and</a:t>
            </a:r>
            <a:r>
              <a:rPr lang="en-US" sz="2400" dirty="0">
                <a:solidFill>
                  <a:srgbClr val="002060"/>
                </a:solidFill>
              </a:rPr>
              <a:t> </a:t>
            </a:r>
            <a:r>
              <a:rPr lang="en-US" sz="2400" i="1" dirty="0">
                <a:solidFill>
                  <a:srgbClr val="002060"/>
                </a:solidFill>
              </a:rPr>
              <a:t>they are</a:t>
            </a:r>
            <a:r>
              <a:rPr lang="en-US" sz="2400" dirty="0">
                <a:solidFill>
                  <a:srgbClr val="002060"/>
                </a:solidFill>
              </a:rPr>
              <a:t> </a:t>
            </a:r>
            <a:r>
              <a:rPr lang="en-US" sz="2400" i="1" dirty="0">
                <a:solidFill>
                  <a:srgbClr val="002060"/>
                </a:solidFill>
              </a:rPr>
              <a:t>promoting it on </a:t>
            </a:r>
            <a:r>
              <a:rPr lang="en-US" sz="2400" i="1" dirty="0" smtClean="0">
                <a:solidFill>
                  <a:srgbClr val="002060"/>
                </a:solidFill>
              </a:rPr>
              <a:t>			television </a:t>
            </a:r>
            <a:r>
              <a:rPr lang="en-US" sz="2400" i="1" dirty="0">
                <a:solidFill>
                  <a:srgbClr val="002060"/>
                </a:solidFill>
              </a:rPr>
              <a:t>too</a:t>
            </a:r>
            <a:r>
              <a:rPr lang="en-US" sz="2400" i="1" dirty="0" smtClean="0">
                <a:solidFill>
                  <a:srgbClr val="002060"/>
                </a:solidFill>
              </a:rPr>
              <a:t>., You </a:t>
            </a:r>
            <a:r>
              <a:rPr lang="en-US" sz="2400" i="1" dirty="0">
                <a:solidFill>
                  <a:srgbClr val="002060"/>
                </a:solidFill>
              </a:rPr>
              <a:t>can join our group </a:t>
            </a:r>
            <a:r>
              <a:rPr lang="en-US" sz="2400" b="1" i="1" dirty="0">
                <a:solidFill>
                  <a:srgbClr val="002060"/>
                </a:solidFill>
              </a:rPr>
              <a:t>or</a:t>
            </a:r>
            <a:r>
              <a:rPr lang="en-US" sz="2400" i="1" dirty="0">
                <a:solidFill>
                  <a:srgbClr val="002060"/>
                </a:solidFill>
              </a:rPr>
              <a:t> you can </a:t>
            </a:r>
            <a:r>
              <a:rPr lang="en-US" sz="2400" i="1" dirty="0" smtClean="0">
                <a:solidFill>
                  <a:srgbClr val="002060"/>
                </a:solidFill>
              </a:rPr>
              <a:t>			participate </a:t>
            </a:r>
            <a:r>
              <a:rPr lang="en-US" sz="2400" i="1" dirty="0">
                <a:solidFill>
                  <a:srgbClr val="002060"/>
                </a:solidFill>
              </a:rPr>
              <a:t>in this program only</a:t>
            </a:r>
            <a:r>
              <a:rPr lang="en-US" sz="2400" i="1" dirty="0" smtClean="0">
                <a:solidFill>
                  <a:srgbClr val="002060"/>
                </a:solidFill>
              </a:rPr>
              <a:t>., </a:t>
            </a:r>
            <a:r>
              <a:rPr lang="en-US" sz="2400" i="1" dirty="0" err="1" smtClean="0">
                <a:solidFill>
                  <a:srgbClr val="002060"/>
                </a:solidFill>
              </a:rPr>
              <a:t>Mayank</a:t>
            </a:r>
            <a:r>
              <a:rPr lang="en-US" sz="2400" i="1" dirty="0" smtClean="0">
                <a:solidFill>
                  <a:srgbClr val="002060"/>
                </a:solidFill>
              </a:rPr>
              <a:t> </a:t>
            </a:r>
            <a:r>
              <a:rPr lang="en-US" sz="2400" i="1" dirty="0">
                <a:solidFill>
                  <a:srgbClr val="002060"/>
                </a:solidFill>
              </a:rPr>
              <a:t>was </a:t>
            </a:r>
            <a:r>
              <a:rPr lang="en-US" sz="2400" i="1" dirty="0" smtClean="0">
                <a:solidFill>
                  <a:srgbClr val="002060"/>
                </a:solidFill>
              </a:rPr>
              <a:t>			very active </a:t>
            </a:r>
            <a:r>
              <a:rPr lang="en-US" sz="2400" i="1" dirty="0">
                <a:solidFill>
                  <a:srgbClr val="002060"/>
                </a:solidFill>
              </a:rPr>
              <a:t>kid </a:t>
            </a:r>
            <a:r>
              <a:rPr lang="en-US" sz="2400" b="1" i="1" dirty="0">
                <a:solidFill>
                  <a:srgbClr val="002060"/>
                </a:solidFill>
              </a:rPr>
              <a:t>but</a:t>
            </a:r>
            <a:r>
              <a:rPr lang="en-US" sz="2400" i="1" dirty="0">
                <a:solidFill>
                  <a:srgbClr val="002060"/>
                </a:solidFill>
              </a:rPr>
              <a:t> he was busy elsewhere that </a:t>
            </a:r>
            <a:r>
              <a:rPr lang="en-US" sz="2400" i="1" dirty="0" smtClean="0">
                <a:solidFill>
                  <a:srgbClr val="002060"/>
                </a:solidFill>
              </a:rPr>
              <a:t>			time.</a:t>
            </a:r>
            <a:endParaRPr lang="en-US" sz="2400" i="1"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dirty="0"/>
          </a:p>
        </p:txBody>
      </p:sp>
    </p:spTree>
    <p:extLst>
      <p:ext uri="{BB962C8B-B14F-4D97-AF65-F5344CB8AC3E}">
        <p14:creationId xmlns:p14="http://schemas.microsoft.com/office/powerpoint/2010/main" val="28266107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algn="just">
              <a:lnSpc>
                <a:spcPct val="150000"/>
              </a:lnSpc>
            </a:pPr>
            <a:r>
              <a:rPr lang="en-US" sz="2400" dirty="0" smtClean="0">
                <a:solidFill>
                  <a:srgbClr val="002060"/>
                </a:solidFill>
              </a:rPr>
              <a:t>Conjunctions</a:t>
            </a:r>
            <a:r>
              <a:rPr lang="en-US" sz="2400" dirty="0">
                <a:solidFill>
                  <a:srgbClr val="002060"/>
                </a:solidFill>
              </a:rPr>
              <a:t>, ‘as well as’, ‘both- and’, ‘not only- but also’ are used to add one element to another in the sentence</a:t>
            </a:r>
            <a:r>
              <a:rPr lang="en-US" sz="2400" dirty="0" smtClean="0">
                <a:solidFill>
                  <a:srgbClr val="002060"/>
                </a:solidFill>
              </a:rPr>
              <a:t>. Ex </a:t>
            </a:r>
            <a:r>
              <a:rPr lang="en-US" sz="2400" dirty="0">
                <a:solidFill>
                  <a:srgbClr val="002060"/>
                </a:solidFill>
              </a:rPr>
              <a:t>- </a:t>
            </a:r>
            <a:r>
              <a:rPr lang="en-US" sz="2400" i="1" dirty="0">
                <a:solidFill>
                  <a:srgbClr val="002060"/>
                </a:solidFill>
              </a:rPr>
              <a:t>Not only is he a singer, but he is an actor also</a:t>
            </a:r>
            <a:r>
              <a:rPr lang="en-US" sz="2400" i="1" dirty="0" smtClean="0">
                <a:solidFill>
                  <a:srgbClr val="002060"/>
                </a:solidFill>
              </a:rPr>
              <a:t>. </a:t>
            </a:r>
            <a:r>
              <a:rPr lang="en-US" sz="2400" i="1" dirty="0">
                <a:solidFill>
                  <a:srgbClr val="002060"/>
                </a:solidFill>
              </a:rPr>
              <a:t>Anvi is both clever and smart girl.</a:t>
            </a:r>
            <a:endParaRPr lang="en-US" sz="2400" dirty="0">
              <a:solidFill>
                <a:srgbClr val="002060"/>
              </a:solidFill>
            </a:endParaRPr>
          </a:p>
          <a:p>
            <a:pPr algn="just">
              <a:lnSpc>
                <a:spcPct val="150000"/>
              </a:lnSpc>
            </a:pPr>
            <a:r>
              <a:rPr lang="en-US" sz="2400" dirty="0" smtClean="0">
                <a:solidFill>
                  <a:srgbClr val="002060"/>
                </a:solidFill>
              </a:rPr>
              <a:t>Conjunctions</a:t>
            </a:r>
            <a:r>
              <a:rPr lang="en-US" sz="2400" dirty="0">
                <a:solidFill>
                  <a:srgbClr val="002060"/>
                </a:solidFill>
              </a:rPr>
              <a:t>, ‘but’, ‘though/although’, ‘yet’, ‘still’, ‘while’ are used to express contrast in meaning</a:t>
            </a:r>
            <a:r>
              <a:rPr lang="en-US" sz="2400" dirty="0" smtClean="0">
                <a:solidFill>
                  <a:srgbClr val="002060"/>
                </a:solidFill>
              </a:rPr>
              <a:t>. </a:t>
            </a:r>
          </a:p>
          <a:p>
            <a:pPr algn="just">
              <a:lnSpc>
                <a:spcPct val="150000"/>
              </a:lnSpc>
            </a:pPr>
            <a:r>
              <a:rPr lang="en-US" sz="2400" dirty="0" smtClean="0">
                <a:solidFill>
                  <a:srgbClr val="002060"/>
                </a:solidFill>
              </a:rPr>
              <a:t>Ex - </a:t>
            </a:r>
            <a:r>
              <a:rPr lang="en-US" sz="2400" i="1" dirty="0" smtClean="0">
                <a:solidFill>
                  <a:srgbClr val="002060"/>
                </a:solidFill>
              </a:rPr>
              <a:t>Mom </a:t>
            </a:r>
            <a:r>
              <a:rPr lang="en-US" sz="2400" i="1" dirty="0">
                <a:solidFill>
                  <a:srgbClr val="002060"/>
                </a:solidFill>
              </a:rPr>
              <a:t>is sick still she is cooking for the family</a:t>
            </a:r>
            <a:r>
              <a:rPr lang="en-US" sz="2400" i="1" dirty="0" smtClean="0">
                <a:solidFill>
                  <a:srgbClr val="002060"/>
                </a:solidFill>
              </a:rPr>
              <a:t>., It </a:t>
            </a:r>
            <a:r>
              <a:rPr lang="en-US" sz="2400" i="1" dirty="0">
                <a:solidFill>
                  <a:srgbClr val="002060"/>
                </a:solidFill>
              </a:rPr>
              <a:t>was raining heavily but he had to attend the job</a:t>
            </a:r>
            <a:r>
              <a:rPr lang="en-US" sz="2400" i="1" dirty="0" smtClean="0">
                <a:solidFill>
                  <a:srgbClr val="002060"/>
                </a:solidFill>
              </a:rPr>
              <a:t>., The </a:t>
            </a:r>
            <a:r>
              <a:rPr lang="en-US" sz="2400" i="1" dirty="0">
                <a:solidFill>
                  <a:srgbClr val="002060"/>
                </a:solidFill>
              </a:rPr>
              <a:t>whole vacation passed, </a:t>
            </a:r>
            <a:r>
              <a:rPr lang="en-US" sz="2400" i="1" dirty="0" smtClean="0">
                <a:solidFill>
                  <a:srgbClr val="002060"/>
                </a:solidFill>
              </a:rPr>
              <a:t>			the </a:t>
            </a:r>
            <a:r>
              <a:rPr lang="en-US" sz="2400" i="1" dirty="0">
                <a:solidFill>
                  <a:srgbClr val="002060"/>
                </a:solidFill>
              </a:rPr>
              <a:t>homework is not done </a:t>
            </a:r>
            <a:r>
              <a:rPr lang="en-US" sz="2400" i="1" dirty="0" smtClean="0">
                <a:solidFill>
                  <a:srgbClr val="002060"/>
                </a:solidFill>
              </a:rPr>
              <a:t>yet., Although </a:t>
            </a:r>
            <a:r>
              <a:rPr lang="en-US" sz="2400" i="1" dirty="0">
                <a:solidFill>
                  <a:srgbClr val="002060"/>
                </a:solidFill>
              </a:rPr>
              <a:t>it was </a:t>
            </a:r>
            <a:r>
              <a:rPr lang="en-US" sz="2400" i="1" dirty="0" smtClean="0">
                <a:solidFill>
                  <a:srgbClr val="002060"/>
                </a:solidFill>
              </a:rPr>
              <a:t>			not </a:t>
            </a:r>
            <a:r>
              <a:rPr lang="en-US" sz="2400" i="1" dirty="0">
                <a:solidFill>
                  <a:srgbClr val="002060"/>
                </a:solidFill>
              </a:rPr>
              <a:t>urgent, she completed the </a:t>
            </a:r>
            <a:r>
              <a:rPr lang="en-US" sz="2400" i="1" dirty="0" smtClean="0">
                <a:solidFill>
                  <a:srgbClr val="002060"/>
                </a:solidFill>
              </a:rPr>
              <a:t>work same </a:t>
            </a:r>
            <a:r>
              <a:rPr lang="en-US" sz="2400" i="1" dirty="0">
                <a:solidFill>
                  <a:srgbClr val="002060"/>
                </a:solidFill>
              </a:rPr>
              <a:t>day</a:t>
            </a:r>
            <a:r>
              <a:rPr lang="en-US" sz="2400" i="1" dirty="0" smtClean="0">
                <a:solidFill>
                  <a:srgbClr val="002060"/>
                </a:solidFill>
              </a:rPr>
              <a:t>. </a:t>
            </a:r>
          </a:p>
          <a:p>
            <a:pPr marL="0" indent="0" algn="just">
              <a:lnSpc>
                <a:spcPct val="150000"/>
              </a:lnSpc>
              <a:buNone/>
            </a:pPr>
            <a:endParaRPr lang="en-US" sz="2600" dirty="0">
              <a:solidFill>
                <a:srgbClr val="002060"/>
              </a:solidFill>
            </a:endParaRPr>
          </a:p>
          <a:p>
            <a:pPr marL="0" indent="0" algn="just">
              <a:lnSpc>
                <a:spcPct val="150000"/>
              </a:lnSpc>
              <a:buNone/>
            </a:pPr>
            <a:endParaRPr lang="en-US" sz="26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dirty="0"/>
          </a:p>
        </p:txBody>
      </p:sp>
    </p:spTree>
    <p:extLst>
      <p:ext uri="{BB962C8B-B14F-4D97-AF65-F5344CB8AC3E}">
        <p14:creationId xmlns:p14="http://schemas.microsoft.com/office/powerpoint/2010/main" val="51922203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lgn="just">
              <a:lnSpc>
                <a:spcPct val="150000"/>
              </a:lnSpc>
              <a:buNone/>
            </a:pPr>
            <a:r>
              <a:rPr lang="en-US" sz="2400" b="1" dirty="0" smtClean="0">
                <a:solidFill>
                  <a:srgbClr val="FF0000"/>
                </a:solidFill>
              </a:rPr>
              <a:t>i</a:t>
            </a:r>
            <a:r>
              <a:rPr lang="en-US" sz="2400" b="1" dirty="0" smtClean="0">
                <a:solidFill>
                  <a:srgbClr val="FF0000"/>
                </a:solidFill>
              </a:rPr>
              <a:t>) Word Formation/Vocabulary</a:t>
            </a:r>
            <a:r>
              <a:rPr lang="en-US" sz="2400" dirty="0">
                <a:solidFill>
                  <a:srgbClr val="FF0000"/>
                </a:solidFill>
              </a:rPr>
              <a:t> </a:t>
            </a:r>
            <a:r>
              <a:rPr lang="en-US" sz="2400" dirty="0" smtClean="0">
                <a:solidFill>
                  <a:srgbClr val="FF0000"/>
                </a:solidFill>
              </a:rPr>
              <a:t>- </a:t>
            </a:r>
            <a:r>
              <a:rPr lang="en-US" sz="2400" dirty="0" smtClean="0">
                <a:solidFill>
                  <a:srgbClr val="7030A0"/>
                </a:solidFill>
              </a:rPr>
              <a:t>During </a:t>
            </a:r>
            <a:r>
              <a:rPr lang="en-US" sz="2400" dirty="0">
                <a:solidFill>
                  <a:srgbClr val="7030A0"/>
                </a:solidFill>
              </a:rPr>
              <a:t>school days, we enriched our English vocabulary by memorizing new words. At this stage too, we can do </a:t>
            </a:r>
            <a:r>
              <a:rPr lang="en-US" sz="2400" dirty="0" smtClean="0">
                <a:solidFill>
                  <a:srgbClr val="7030A0"/>
                </a:solidFill>
              </a:rPr>
              <a:t>same </a:t>
            </a:r>
            <a:r>
              <a:rPr lang="en-US" sz="2400" dirty="0">
                <a:solidFill>
                  <a:srgbClr val="7030A0"/>
                </a:solidFill>
              </a:rPr>
              <a:t>by using certain vocabulary enhancement techniques. </a:t>
            </a:r>
            <a:endParaRPr lang="en-US" sz="2400" dirty="0" smtClean="0">
              <a:solidFill>
                <a:srgbClr val="7030A0"/>
              </a:solidFill>
            </a:endParaRPr>
          </a:p>
          <a:p>
            <a:pPr algn="just">
              <a:lnSpc>
                <a:spcPct val="150000"/>
              </a:lnSpc>
            </a:pPr>
            <a:r>
              <a:rPr lang="en-US" sz="2400" dirty="0" smtClean="0">
                <a:solidFill>
                  <a:srgbClr val="7030A0"/>
                </a:solidFill>
              </a:rPr>
              <a:t>In </a:t>
            </a:r>
            <a:r>
              <a:rPr lang="en-US" sz="2400" dirty="0">
                <a:solidFill>
                  <a:srgbClr val="7030A0"/>
                </a:solidFill>
              </a:rPr>
              <a:t>B.A.I </a:t>
            </a:r>
            <a:r>
              <a:rPr lang="en-US" sz="2400" dirty="0" smtClean="0">
                <a:solidFill>
                  <a:srgbClr val="7030A0"/>
                </a:solidFill>
              </a:rPr>
              <a:t>you’ve </a:t>
            </a:r>
            <a:r>
              <a:rPr lang="en-US" sz="2400" dirty="0">
                <a:solidFill>
                  <a:srgbClr val="7030A0"/>
                </a:solidFill>
              </a:rPr>
              <a:t>already studied formation of words by using prefixes </a:t>
            </a:r>
            <a:r>
              <a:rPr lang="en-US" sz="2400" dirty="0" smtClean="0">
                <a:solidFill>
                  <a:srgbClr val="7030A0"/>
                </a:solidFill>
              </a:rPr>
              <a:t>&amp; </a:t>
            </a:r>
            <a:r>
              <a:rPr lang="en-US" sz="2400" dirty="0">
                <a:solidFill>
                  <a:srgbClr val="7030A0"/>
                </a:solidFill>
              </a:rPr>
              <a:t>suffixes, synonyms </a:t>
            </a:r>
            <a:r>
              <a:rPr lang="en-US" sz="2400" dirty="0" smtClean="0">
                <a:solidFill>
                  <a:srgbClr val="7030A0"/>
                </a:solidFill>
              </a:rPr>
              <a:t>&amp; </a:t>
            </a:r>
            <a:r>
              <a:rPr lang="en-US" sz="2400" dirty="0">
                <a:solidFill>
                  <a:srgbClr val="7030A0"/>
                </a:solidFill>
              </a:rPr>
              <a:t>antonyms as word-building processes</a:t>
            </a:r>
            <a:r>
              <a:rPr lang="en-US" sz="2400" dirty="0" smtClean="0">
                <a:solidFill>
                  <a:srgbClr val="7030A0"/>
                </a:solidFill>
              </a:rPr>
              <a:t>.</a:t>
            </a:r>
          </a:p>
          <a:p>
            <a:pPr algn="just">
              <a:lnSpc>
                <a:spcPct val="150000"/>
              </a:lnSpc>
            </a:pPr>
            <a:r>
              <a:rPr lang="en-US" sz="2400" dirty="0">
                <a:solidFill>
                  <a:srgbClr val="7030A0"/>
                </a:solidFill>
              </a:rPr>
              <a:t>Now, we will study One Word </a:t>
            </a:r>
            <a:r>
              <a:rPr lang="en-US" sz="2400" dirty="0" smtClean="0">
                <a:solidFill>
                  <a:srgbClr val="7030A0"/>
                </a:solidFill>
              </a:rPr>
              <a:t>Substitutions </a:t>
            </a:r>
            <a:r>
              <a:rPr lang="en-US" sz="2400" dirty="0">
                <a:solidFill>
                  <a:srgbClr val="7030A0"/>
                </a:solidFill>
              </a:rPr>
              <a:t>in which one word </a:t>
            </a:r>
            <a:r>
              <a:rPr lang="en-US" sz="2400" dirty="0" smtClean="0">
                <a:solidFill>
                  <a:srgbClr val="7030A0"/>
                </a:solidFill>
              </a:rPr>
              <a:t>replaces </a:t>
            </a:r>
            <a:r>
              <a:rPr lang="en-US" sz="2400" dirty="0">
                <a:solidFill>
                  <a:srgbClr val="7030A0"/>
                </a:solidFill>
              </a:rPr>
              <a:t>a group of words</a:t>
            </a:r>
            <a:r>
              <a:rPr lang="en-US" sz="2400" dirty="0" smtClean="0">
                <a:solidFill>
                  <a:srgbClr val="7030A0"/>
                </a:solidFill>
              </a:rPr>
              <a:t>. </a:t>
            </a:r>
            <a:endParaRPr lang="en-US" sz="2400" dirty="0" smtClean="0">
              <a:solidFill>
                <a:srgbClr val="7030A0"/>
              </a:solidFill>
            </a:endParaRPr>
          </a:p>
          <a:p>
            <a:pPr algn="just">
              <a:lnSpc>
                <a:spcPct val="150000"/>
              </a:lnSpc>
            </a:pPr>
            <a:r>
              <a:rPr lang="en-US" sz="2400" dirty="0">
                <a:solidFill>
                  <a:srgbClr val="7030A0"/>
                </a:solidFill>
              </a:rPr>
              <a:t>This skill is necessary to make any written text effective &amp; tightly knit. It is useful in precis writing in competitive examinations. Now, we will study One Word Substitutions in which one word replaces a group of words. </a:t>
            </a:r>
          </a:p>
          <a:p>
            <a:pPr algn="just">
              <a:lnSpc>
                <a:spcPct val="150000"/>
              </a:lnSpc>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29123864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algn="just">
              <a:lnSpc>
                <a:spcPct val="150000"/>
              </a:lnSpc>
            </a:pPr>
            <a:r>
              <a:rPr lang="en-US" sz="2400" dirty="0">
                <a:solidFill>
                  <a:srgbClr val="002060"/>
                </a:solidFill>
              </a:rPr>
              <a:t>Conjunctions, ‘or’, ‘either...or’, ‘neither...nor’, ‘else/ otherwise’ are used to provide alternative ideas/options. </a:t>
            </a:r>
            <a:endParaRPr lang="en-US" sz="2400" dirty="0" smtClean="0">
              <a:solidFill>
                <a:srgbClr val="002060"/>
              </a:solidFill>
            </a:endParaRPr>
          </a:p>
          <a:p>
            <a:pPr algn="just">
              <a:lnSpc>
                <a:spcPct val="150000"/>
              </a:lnSpc>
            </a:pPr>
            <a:r>
              <a:rPr lang="en-US" sz="2400" dirty="0" smtClean="0">
                <a:solidFill>
                  <a:srgbClr val="002060"/>
                </a:solidFill>
              </a:rPr>
              <a:t>Ex </a:t>
            </a:r>
            <a:r>
              <a:rPr lang="en-US" sz="2400" dirty="0">
                <a:solidFill>
                  <a:srgbClr val="002060"/>
                </a:solidFill>
              </a:rPr>
              <a:t>- </a:t>
            </a:r>
            <a:r>
              <a:rPr lang="en-US" sz="2400" i="1" dirty="0">
                <a:solidFill>
                  <a:srgbClr val="002060"/>
                </a:solidFill>
              </a:rPr>
              <a:t>What is your choice, acting or business</a:t>
            </a:r>
            <a:r>
              <a:rPr lang="en-US" sz="2400" i="1" dirty="0" smtClean="0">
                <a:solidFill>
                  <a:srgbClr val="002060"/>
                </a:solidFill>
              </a:rPr>
              <a:t>?,</a:t>
            </a:r>
            <a:r>
              <a:rPr lang="en-US" sz="2400" dirty="0" smtClean="0">
                <a:solidFill>
                  <a:srgbClr val="002060"/>
                </a:solidFill>
              </a:rPr>
              <a:t> </a:t>
            </a:r>
            <a:r>
              <a:rPr lang="en-US" sz="2400" i="1" dirty="0">
                <a:solidFill>
                  <a:srgbClr val="002060"/>
                </a:solidFill>
              </a:rPr>
              <a:t>Either you select the sari or we will go </a:t>
            </a:r>
            <a:r>
              <a:rPr lang="en-US" sz="2400" i="1" dirty="0" smtClean="0">
                <a:solidFill>
                  <a:srgbClr val="002060"/>
                </a:solidFill>
              </a:rPr>
              <a:t>home., You </a:t>
            </a:r>
            <a:r>
              <a:rPr lang="en-US" sz="2400" i="1" dirty="0">
                <a:solidFill>
                  <a:srgbClr val="002060"/>
                </a:solidFill>
              </a:rPr>
              <a:t>can neither waste your time nor play stupid mobile games</a:t>
            </a:r>
            <a:r>
              <a:rPr lang="en-US" sz="2400" i="1" dirty="0" smtClean="0">
                <a:solidFill>
                  <a:srgbClr val="002060"/>
                </a:solidFill>
              </a:rPr>
              <a:t>., Submit </a:t>
            </a:r>
            <a:r>
              <a:rPr lang="en-US" sz="2400" i="1" dirty="0">
                <a:solidFill>
                  <a:srgbClr val="002060"/>
                </a:solidFill>
              </a:rPr>
              <a:t>your project tomorrow else/otherwise be ready to pay fine.</a:t>
            </a:r>
            <a:endParaRPr lang="en-US" sz="2400" dirty="0">
              <a:solidFill>
                <a:srgbClr val="002060"/>
              </a:solidFill>
            </a:endParaRPr>
          </a:p>
          <a:p>
            <a:pPr marL="0" indent="0" algn="just">
              <a:lnSpc>
                <a:spcPct val="150000"/>
              </a:lnSpc>
              <a:buNone/>
            </a:pPr>
            <a:r>
              <a:rPr lang="en-US" sz="2400" b="1" dirty="0" smtClean="0">
                <a:solidFill>
                  <a:srgbClr val="002060"/>
                </a:solidFill>
              </a:rPr>
              <a:t>Subordinating Conjunctions - </a:t>
            </a:r>
            <a:r>
              <a:rPr lang="en-US" sz="2400" dirty="0">
                <a:solidFill>
                  <a:srgbClr val="002060"/>
                </a:solidFill>
              </a:rPr>
              <a:t>In subordinating </a:t>
            </a:r>
            <a:r>
              <a:rPr lang="en-US" sz="2400" dirty="0" smtClean="0">
                <a:solidFill>
                  <a:srgbClr val="002060"/>
                </a:solidFill>
              </a:rPr>
              <a:t>clauses/sentences</a:t>
            </a:r>
            <a:r>
              <a:rPr lang="en-US" sz="2400" dirty="0">
                <a:solidFill>
                  <a:srgbClr val="002060"/>
                </a:solidFill>
              </a:rPr>
              <a:t>, one </a:t>
            </a:r>
            <a:r>
              <a:rPr lang="en-US" sz="2400" dirty="0" smtClean="0">
                <a:solidFill>
                  <a:srgbClr val="002060"/>
                </a:solidFill>
              </a:rPr>
              <a:t>			clause </a:t>
            </a:r>
            <a:r>
              <a:rPr lang="en-US" sz="2400" dirty="0">
                <a:solidFill>
                  <a:srgbClr val="002060"/>
                </a:solidFill>
              </a:rPr>
              <a:t>is </a:t>
            </a:r>
            <a:r>
              <a:rPr lang="en-US" sz="2400" dirty="0" smtClean="0">
                <a:solidFill>
                  <a:srgbClr val="002060"/>
                </a:solidFill>
              </a:rPr>
              <a:t>‘</a:t>
            </a:r>
            <a:r>
              <a:rPr lang="en-US" sz="2400" dirty="0">
                <a:solidFill>
                  <a:srgbClr val="002060"/>
                </a:solidFill>
              </a:rPr>
              <a:t>main clause’ </a:t>
            </a:r>
            <a:r>
              <a:rPr lang="en-US" sz="2400" dirty="0" smtClean="0">
                <a:solidFill>
                  <a:srgbClr val="002060"/>
                </a:solidFill>
              </a:rPr>
              <a:t>&amp; </a:t>
            </a:r>
            <a:r>
              <a:rPr lang="en-US" sz="2400" dirty="0">
                <a:solidFill>
                  <a:srgbClr val="002060"/>
                </a:solidFill>
              </a:rPr>
              <a:t>other clause/s are </a:t>
            </a:r>
            <a:r>
              <a:rPr lang="en-US" sz="2400" dirty="0" smtClean="0">
                <a:solidFill>
                  <a:srgbClr val="002060"/>
                </a:solidFill>
              </a:rPr>
              <a:t>				‘</a:t>
            </a:r>
            <a:r>
              <a:rPr lang="en-US" sz="2400" dirty="0">
                <a:solidFill>
                  <a:srgbClr val="002060"/>
                </a:solidFill>
              </a:rPr>
              <a:t>subordinate clause/s’. </a:t>
            </a:r>
            <a:r>
              <a:rPr lang="en-US" sz="2400" dirty="0" smtClean="0">
                <a:solidFill>
                  <a:srgbClr val="002060"/>
                </a:solidFill>
              </a:rPr>
              <a:t>						Subordinate </a:t>
            </a:r>
            <a:r>
              <a:rPr lang="en-US" sz="2400" dirty="0">
                <a:solidFill>
                  <a:srgbClr val="002060"/>
                </a:solidFill>
              </a:rPr>
              <a:t>clause/s add to the information.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dirty="0"/>
          </a:p>
        </p:txBody>
      </p:sp>
    </p:spTree>
    <p:extLst>
      <p:ext uri="{BB962C8B-B14F-4D97-AF65-F5344CB8AC3E}">
        <p14:creationId xmlns:p14="http://schemas.microsoft.com/office/powerpoint/2010/main" val="16208753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lgn="just">
              <a:lnSpc>
                <a:spcPct val="150000"/>
              </a:lnSpc>
              <a:buNone/>
            </a:pPr>
            <a:r>
              <a:rPr lang="en-US" sz="2400" dirty="0">
                <a:solidFill>
                  <a:srgbClr val="002060"/>
                </a:solidFill>
              </a:rPr>
              <a:t>Conjunctions ‘since’, ‘before’, ‘after’, ‘as soon as’, ‘till’, ‘while’ are used to denote time; conjunctions ‘as’, ‘because’, ‘as a result’ are used to denote reason; conjunctions ‘if’, ‘unless’ are used to denote condition. Ex - </a:t>
            </a:r>
            <a:r>
              <a:rPr lang="en-US" sz="2400" i="1" dirty="0">
                <a:solidFill>
                  <a:srgbClr val="002060"/>
                </a:solidFill>
              </a:rPr>
              <a:t>He reached home before his father arrived. </a:t>
            </a:r>
            <a:endParaRPr lang="en-US" sz="2400" i="1" dirty="0" smtClean="0">
              <a:solidFill>
                <a:srgbClr val="002060"/>
              </a:solidFill>
            </a:endParaRPr>
          </a:p>
          <a:p>
            <a:pPr marL="0" indent="0" algn="just">
              <a:lnSpc>
                <a:spcPct val="150000"/>
              </a:lnSpc>
              <a:buNone/>
            </a:pPr>
            <a:r>
              <a:rPr lang="en-US" sz="2400" i="1" dirty="0">
                <a:solidFill>
                  <a:srgbClr val="002060"/>
                </a:solidFill>
              </a:rPr>
              <a:t> </a:t>
            </a:r>
            <a:r>
              <a:rPr lang="en-US" sz="2400" i="1" dirty="0" smtClean="0">
                <a:solidFill>
                  <a:srgbClr val="002060"/>
                </a:solidFill>
              </a:rPr>
              <a:t>       Practice </a:t>
            </a:r>
            <a:r>
              <a:rPr lang="en-US" sz="2400" i="1" dirty="0">
                <a:solidFill>
                  <a:srgbClr val="002060"/>
                </a:solidFill>
              </a:rPr>
              <a:t>is done after </a:t>
            </a:r>
            <a:r>
              <a:rPr lang="en-US" sz="2400" i="1" dirty="0" smtClean="0">
                <a:solidFill>
                  <a:srgbClr val="002060"/>
                </a:solidFill>
              </a:rPr>
              <a:t>original </a:t>
            </a:r>
            <a:r>
              <a:rPr lang="en-US" sz="2400" i="1" dirty="0">
                <a:solidFill>
                  <a:srgbClr val="002060"/>
                </a:solidFill>
              </a:rPr>
              <a:t>performance is shown</a:t>
            </a:r>
            <a:r>
              <a:rPr lang="en-US" sz="2400" dirty="0">
                <a:solidFill>
                  <a:srgbClr val="002060"/>
                </a:solidFill>
              </a:rPr>
              <a:t>.</a:t>
            </a:r>
          </a:p>
          <a:p>
            <a:pPr marL="0" indent="0" algn="just">
              <a:lnSpc>
                <a:spcPct val="150000"/>
              </a:lnSpc>
              <a:buNone/>
            </a:pPr>
            <a:r>
              <a:rPr lang="en-US" sz="2400" b="1" dirty="0" smtClean="0">
                <a:solidFill>
                  <a:srgbClr val="002060"/>
                </a:solidFill>
              </a:rPr>
              <a:t>vi) Punctuation : </a:t>
            </a:r>
            <a:r>
              <a:rPr lang="en-US" sz="2400" dirty="0">
                <a:solidFill>
                  <a:srgbClr val="002060"/>
                </a:solidFill>
              </a:rPr>
              <a:t>Rules of </a:t>
            </a:r>
            <a:r>
              <a:rPr lang="en-US" sz="2400" dirty="0" smtClean="0">
                <a:solidFill>
                  <a:srgbClr val="002060"/>
                </a:solidFill>
              </a:rPr>
              <a:t>Punctuation. </a:t>
            </a:r>
            <a:r>
              <a:rPr lang="en-US" sz="2400" b="1" dirty="0" smtClean="0">
                <a:solidFill>
                  <a:srgbClr val="002060"/>
                </a:solidFill>
              </a:rPr>
              <a:t>Full </a:t>
            </a:r>
            <a:r>
              <a:rPr lang="en-US" sz="2400" b="1" dirty="0">
                <a:solidFill>
                  <a:srgbClr val="002060"/>
                </a:solidFill>
              </a:rPr>
              <a:t>stop or Period (.) : </a:t>
            </a:r>
            <a:r>
              <a:rPr lang="en-US" sz="2400" dirty="0">
                <a:solidFill>
                  <a:srgbClr val="002060"/>
                </a:solidFill>
              </a:rPr>
              <a:t>This is the greatest pause used at</a:t>
            </a:r>
            <a:r>
              <a:rPr lang="en-US" sz="2400" b="1" dirty="0">
                <a:solidFill>
                  <a:srgbClr val="002060"/>
                </a:solidFill>
              </a:rPr>
              <a:t> </a:t>
            </a:r>
            <a:r>
              <a:rPr lang="en-US" sz="2400" dirty="0">
                <a:solidFill>
                  <a:srgbClr val="002060"/>
                </a:solidFill>
              </a:rPr>
              <a:t>the end of a declarative/imperative statement or sentence</a:t>
            </a:r>
            <a:r>
              <a:rPr lang="en-US" sz="2400" dirty="0" smtClean="0">
                <a:solidFill>
                  <a:srgbClr val="002060"/>
                </a:solidFill>
              </a:rPr>
              <a:t>. Ex - </a:t>
            </a:r>
            <a:r>
              <a:rPr lang="en-US" sz="2400" i="1" dirty="0" smtClean="0">
                <a:solidFill>
                  <a:srgbClr val="002060"/>
                </a:solidFill>
              </a:rPr>
              <a:t>We </a:t>
            </a:r>
            <a:r>
              <a:rPr lang="en-US" sz="2400" i="1" dirty="0">
                <a:solidFill>
                  <a:srgbClr val="002060"/>
                </a:solidFill>
              </a:rPr>
              <a:t>went for a walk in the morning</a:t>
            </a:r>
            <a:r>
              <a:rPr lang="en-US" sz="2400" i="1" dirty="0" smtClean="0">
                <a:solidFill>
                  <a:srgbClr val="002060"/>
                </a:solidFill>
              </a:rPr>
              <a:t>. </a:t>
            </a:r>
          </a:p>
          <a:p>
            <a:pPr marL="0" indent="0" algn="just">
              <a:lnSpc>
                <a:spcPct val="150000"/>
              </a:lnSpc>
              <a:buNone/>
            </a:pPr>
            <a:r>
              <a:rPr lang="en-US" sz="2400" b="1" dirty="0">
                <a:solidFill>
                  <a:srgbClr val="002060"/>
                </a:solidFill>
              </a:rPr>
              <a:t>Colon (:) : </a:t>
            </a:r>
            <a:r>
              <a:rPr lang="en-US" sz="2400" dirty="0">
                <a:solidFill>
                  <a:srgbClr val="002060"/>
                </a:solidFill>
              </a:rPr>
              <a:t>Colons follow independent clauses &amp; are</a:t>
            </a:r>
            <a:r>
              <a:rPr lang="en-US" sz="2400" b="1" dirty="0">
                <a:solidFill>
                  <a:srgbClr val="002060"/>
                </a:solidFill>
              </a:rPr>
              <a:t> </a:t>
            </a:r>
            <a:r>
              <a:rPr lang="en-US" sz="2400" dirty="0">
                <a:solidFill>
                  <a:srgbClr val="002060"/>
                </a:solidFill>
              </a:rPr>
              <a:t>used to put emphasis on the information that follows it. They may come before a word, phrase, quotation, a list, examples, enumeration/a sentence</a:t>
            </a:r>
            <a:r>
              <a:rPr lang="en-US" sz="2400" dirty="0" smtClean="0">
                <a:solidFill>
                  <a:srgbClr val="002060"/>
                </a:solidFill>
              </a:rPr>
              <a:t>. </a:t>
            </a:r>
            <a:r>
              <a:rPr lang="en-US" sz="2400" dirty="0">
                <a:solidFill>
                  <a:srgbClr val="002060"/>
                </a:solidFill>
              </a:rPr>
              <a:t>Ex - </a:t>
            </a:r>
            <a:r>
              <a:rPr lang="en-US" sz="2400" i="1" dirty="0">
                <a:solidFill>
                  <a:srgbClr val="002060"/>
                </a:solidFill>
              </a:rPr>
              <a:t>Jessieca had only one thing on her mind : her career.</a:t>
            </a:r>
            <a:endParaRPr lang="en-US" sz="2400" dirty="0">
              <a:solidFill>
                <a:srgbClr val="002060"/>
              </a:solidFill>
            </a:endParaRPr>
          </a:p>
          <a:p>
            <a:pPr marL="0" lvl="0" indent="0" algn="just">
              <a:lnSpc>
                <a:spcPct val="150000"/>
              </a:lnSpc>
              <a:buNone/>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dirty="0"/>
          </a:p>
        </p:txBody>
      </p:sp>
    </p:spTree>
    <p:extLst>
      <p:ext uri="{BB962C8B-B14F-4D97-AF65-F5344CB8AC3E}">
        <p14:creationId xmlns:p14="http://schemas.microsoft.com/office/powerpoint/2010/main" val="13956445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lvl="0" indent="0" algn="just">
              <a:lnSpc>
                <a:spcPct val="150000"/>
              </a:lnSpc>
              <a:buNone/>
            </a:pPr>
            <a:r>
              <a:rPr lang="en-US" sz="2400" b="1" dirty="0" smtClean="0">
                <a:solidFill>
                  <a:srgbClr val="002060"/>
                </a:solidFill>
              </a:rPr>
              <a:t>Semicolon (;) : </a:t>
            </a:r>
            <a:r>
              <a:rPr lang="en-US" sz="2400" dirty="0">
                <a:solidFill>
                  <a:srgbClr val="002060"/>
                </a:solidFill>
              </a:rPr>
              <a:t>Semicolon is used </a:t>
            </a:r>
            <a:r>
              <a:rPr lang="en-US" sz="2400" dirty="0" smtClean="0">
                <a:solidFill>
                  <a:srgbClr val="002060"/>
                </a:solidFill>
              </a:rPr>
              <a:t>between </a:t>
            </a:r>
            <a:r>
              <a:rPr lang="en-US" sz="2400" dirty="0">
                <a:solidFill>
                  <a:srgbClr val="002060"/>
                </a:solidFill>
              </a:rPr>
              <a:t>two main clauses</a:t>
            </a:r>
            <a:r>
              <a:rPr lang="en-US" sz="2400" b="1" dirty="0">
                <a:solidFill>
                  <a:srgbClr val="002060"/>
                </a:solidFill>
              </a:rPr>
              <a:t> </a:t>
            </a:r>
            <a:r>
              <a:rPr lang="en-US" sz="2400" dirty="0">
                <a:solidFill>
                  <a:srgbClr val="002060"/>
                </a:solidFill>
              </a:rPr>
              <a:t>where </a:t>
            </a:r>
            <a:r>
              <a:rPr lang="en-US" sz="2400" dirty="0" smtClean="0">
                <a:solidFill>
                  <a:srgbClr val="002060"/>
                </a:solidFill>
              </a:rPr>
              <a:t>second </a:t>
            </a:r>
            <a:r>
              <a:rPr lang="en-US" sz="2400" dirty="0">
                <a:solidFill>
                  <a:srgbClr val="002060"/>
                </a:solidFill>
              </a:rPr>
              <a:t>main clause is not grammatically linked to </a:t>
            </a:r>
            <a:r>
              <a:rPr lang="en-US" sz="2400" dirty="0" smtClean="0">
                <a:solidFill>
                  <a:srgbClr val="002060"/>
                </a:solidFill>
              </a:rPr>
              <a:t>first. Ex - </a:t>
            </a:r>
            <a:r>
              <a:rPr lang="en-US" sz="2400" i="1" dirty="0" smtClean="0">
                <a:solidFill>
                  <a:srgbClr val="002060"/>
                </a:solidFill>
              </a:rPr>
              <a:t>Mangesh &amp; </a:t>
            </a:r>
            <a:r>
              <a:rPr lang="en-US" sz="2400" i="1" dirty="0">
                <a:solidFill>
                  <a:srgbClr val="002060"/>
                </a:solidFill>
              </a:rPr>
              <a:t>his son start work at every morning;</a:t>
            </a:r>
            <a:r>
              <a:rPr lang="en-US" sz="2400" dirty="0">
                <a:solidFill>
                  <a:srgbClr val="002060"/>
                </a:solidFill>
              </a:rPr>
              <a:t> </a:t>
            </a:r>
            <a:r>
              <a:rPr lang="en-US" sz="2400" i="1" dirty="0">
                <a:solidFill>
                  <a:srgbClr val="002060"/>
                </a:solidFill>
              </a:rPr>
              <a:t>they get up early </a:t>
            </a:r>
            <a:r>
              <a:rPr lang="en-US" sz="2400" i="1" dirty="0" smtClean="0">
                <a:solidFill>
                  <a:srgbClr val="002060"/>
                </a:solidFill>
              </a:rPr>
              <a:t>because </a:t>
            </a:r>
            <a:r>
              <a:rPr lang="en-US" sz="2400" i="1" dirty="0">
                <a:solidFill>
                  <a:srgbClr val="002060"/>
                </a:solidFill>
              </a:rPr>
              <a:t>there is always a lot to do</a:t>
            </a:r>
            <a:r>
              <a:rPr lang="en-US" sz="2400" i="1" dirty="0" smtClean="0">
                <a:solidFill>
                  <a:srgbClr val="002060"/>
                </a:solidFill>
              </a:rPr>
              <a:t>. </a:t>
            </a:r>
            <a:r>
              <a:rPr lang="en-US" sz="2400" b="1" dirty="0" smtClean="0">
                <a:solidFill>
                  <a:srgbClr val="002060"/>
                </a:solidFill>
              </a:rPr>
              <a:t>Comma </a:t>
            </a:r>
            <a:r>
              <a:rPr lang="en-US" sz="2400" b="1" dirty="0">
                <a:solidFill>
                  <a:srgbClr val="002060"/>
                </a:solidFill>
              </a:rPr>
              <a:t>(,) : </a:t>
            </a:r>
            <a:r>
              <a:rPr lang="en-US" sz="2400" dirty="0">
                <a:solidFill>
                  <a:srgbClr val="002060"/>
                </a:solidFill>
              </a:rPr>
              <a:t>Commas are used to present shorter </a:t>
            </a:r>
            <a:r>
              <a:rPr lang="en-US" sz="2400" dirty="0" smtClean="0">
                <a:solidFill>
                  <a:srgbClr val="002060"/>
                </a:solidFill>
              </a:rPr>
              <a:t>pauses</a:t>
            </a:r>
            <a:r>
              <a:rPr lang="en-US" sz="2400" b="1" dirty="0" smtClean="0">
                <a:solidFill>
                  <a:srgbClr val="002060"/>
                </a:solidFill>
              </a:rPr>
              <a:t> </a:t>
            </a:r>
            <a:r>
              <a:rPr lang="en-US" sz="2400" dirty="0" smtClean="0">
                <a:solidFill>
                  <a:srgbClr val="002060"/>
                </a:solidFill>
              </a:rPr>
              <a:t>than </a:t>
            </a:r>
            <a:r>
              <a:rPr lang="en-US" sz="2400" dirty="0">
                <a:solidFill>
                  <a:srgbClr val="002060"/>
                </a:solidFill>
              </a:rPr>
              <a:t>a semicolon. It is usually put after </a:t>
            </a:r>
            <a:r>
              <a:rPr lang="en-US" sz="2400" dirty="0" smtClean="0">
                <a:solidFill>
                  <a:srgbClr val="002060"/>
                </a:solidFill>
              </a:rPr>
              <a:t>sub </a:t>
            </a:r>
            <a:r>
              <a:rPr lang="en-US" sz="2400" dirty="0" smtClean="0">
                <a:solidFill>
                  <a:srgbClr val="002060"/>
                </a:solidFill>
              </a:rPr>
              <a:t>clauses</a:t>
            </a:r>
            <a:r>
              <a:rPr lang="en-US" sz="2400" dirty="0">
                <a:solidFill>
                  <a:srgbClr val="002060"/>
                </a:solidFill>
              </a:rPr>
              <a:t>. </a:t>
            </a:r>
            <a:r>
              <a:rPr lang="en-US" sz="2400" dirty="0" smtClean="0">
                <a:solidFill>
                  <a:srgbClr val="002060"/>
                </a:solidFill>
              </a:rPr>
              <a:t>Comma </a:t>
            </a:r>
            <a:r>
              <a:rPr lang="en-US" sz="2400" dirty="0">
                <a:solidFill>
                  <a:srgbClr val="002060"/>
                </a:solidFill>
              </a:rPr>
              <a:t>is also used between two </a:t>
            </a:r>
            <a:r>
              <a:rPr lang="en-US" sz="2400" dirty="0" smtClean="0">
                <a:solidFill>
                  <a:srgbClr val="002060"/>
                </a:solidFill>
              </a:rPr>
              <a:t>main </a:t>
            </a:r>
            <a:r>
              <a:rPr lang="en-US" sz="2400" dirty="0" smtClean="0">
                <a:solidFill>
                  <a:srgbClr val="002060"/>
                </a:solidFill>
              </a:rPr>
              <a:t>clauses </a:t>
            </a:r>
            <a:r>
              <a:rPr lang="en-US" sz="2400" dirty="0">
                <a:solidFill>
                  <a:srgbClr val="002060"/>
                </a:solidFill>
              </a:rPr>
              <a:t>before </a:t>
            </a:r>
            <a:r>
              <a:rPr lang="en-US" sz="2400" dirty="0" smtClean="0">
                <a:solidFill>
                  <a:srgbClr val="002060"/>
                </a:solidFill>
              </a:rPr>
              <a:t>word </a:t>
            </a:r>
            <a:r>
              <a:rPr lang="en-US" sz="2400" dirty="0">
                <a:solidFill>
                  <a:srgbClr val="002060"/>
                </a:solidFill>
              </a:rPr>
              <a:t>‘but’ &amp; ‘or’ provided </a:t>
            </a:r>
            <a:r>
              <a:rPr lang="en-US" sz="2400" dirty="0" smtClean="0">
                <a:solidFill>
                  <a:srgbClr val="002060"/>
                </a:solidFill>
              </a:rPr>
              <a:t>second </a:t>
            </a:r>
            <a:r>
              <a:rPr lang="en-US" sz="2400" dirty="0">
                <a:solidFill>
                  <a:srgbClr val="002060"/>
                </a:solidFill>
              </a:rPr>
              <a:t>clause has a subject</a:t>
            </a:r>
            <a:r>
              <a:rPr lang="en-US" sz="2400" dirty="0" smtClean="0">
                <a:solidFill>
                  <a:srgbClr val="002060"/>
                </a:solidFill>
              </a:rPr>
              <a:t>. Ex </a:t>
            </a:r>
            <a:r>
              <a:rPr lang="en-US" sz="2400" dirty="0">
                <a:solidFill>
                  <a:srgbClr val="002060"/>
                </a:solidFill>
              </a:rPr>
              <a:t>- </a:t>
            </a:r>
            <a:r>
              <a:rPr lang="en-US" sz="2400" i="1" dirty="0">
                <a:solidFill>
                  <a:srgbClr val="002060"/>
                </a:solidFill>
              </a:rPr>
              <a:t>Sheefa was an intelligent, young lady. </a:t>
            </a:r>
            <a:r>
              <a:rPr lang="en-US" sz="2400" i="1" dirty="0" smtClean="0">
                <a:solidFill>
                  <a:srgbClr val="002060"/>
                </a:solidFill>
              </a:rPr>
              <a:t>Tom </a:t>
            </a:r>
            <a:r>
              <a:rPr lang="en-US" sz="2400" i="1" dirty="0">
                <a:solidFill>
                  <a:srgbClr val="002060"/>
                </a:solidFill>
              </a:rPr>
              <a:t>looked for the book, but couldn’t find it</a:t>
            </a:r>
            <a:r>
              <a:rPr lang="en-US" sz="2400" i="1" dirty="0" smtClean="0">
                <a:solidFill>
                  <a:srgbClr val="002060"/>
                </a:solidFill>
              </a:rPr>
              <a:t>. </a:t>
            </a:r>
          </a:p>
          <a:p>
            <a:pPr marL="0" lvl="0" indent="0" algn="just">
              <a:lnSpc>
                <a:spcPct val="150000"/>
              </a:lnSpc>
              <a:buNone/>
            </a:pPr>
            <a:r>
              <a:rPr lang="en-US" sz="2100" b="1" dirty="0" smtClean="0">
                <a:solidFill>
                  <a:srgbClr val="002060"/>
                </a:solidFill>
              </a:rPr>
              <a:t>Ellipses </a:t>
            </a:r>
            <a:r>
              <a:rPr lang="en-US" sz="2100" b="1" dirty="0">
                <a:solidFill>
                  <a:srgbClr val="002060"/>
                </a:solidFill>
              </a:rPr>
              <a:t>(…) : </a:t>
            </a:r>
            <a:r>
              <a:rPr lang="en-US" sz="2100" dirty="0">
                <a:solidFill>
                  <a:srgbClr val="002060"/>
                </a:solidFill>
              </a:rPr>
              <a:t>Ellipses consists of </a:t>
            </a:r>
            <a:r>
              <a:rPr lang="en-US" sz="2100" dirty="0" smtClean="0">
                <a:solidFill>
                  <a:srgbClr val="002060"/>
                </a:solidFill>
              </a:rPr>
              <a:t>3 </a:t>
            </a:r>
            <a:r>
              <a:rPr lang="en-US" sz="2100" dirty="0">
                <a:solidFill>
                  <a:srgbClr val="002060"/>
                </a:solidFill>
              </a:rPr>
              <a:t>evenly spaced</a:t>
            </a:r>
            <a:r>
              <a:rPr lang="en-US" sz="2100" b="1" dirty="0">
                <a:solidFill>
                  <a:srgbClr val="002060"/>
                </a:solidFill>
              </a:rPr>
              <a:t> </a:t>
            </a:r>
            <a:r>
              <a:rPr lang="en-US" sz="2100" dirty="0">
                <a:solidFill>
                  <a:srgbClr val="002060"/>
                </a:solidFill>
              </a:rPr>
              <a:t>dots. It is used when you quote something &amp; want to omit some other words. Ellipses </a:t>
            </a:r>
            <a:r>
              <a:rPr lang="en-US" sz="2100" dirty="0" smtClean="0">
                <a:solidFill>
                  <a:srgbClr val="002060"/>
                </a:solidFill>
              </a:rPr>
              <a:t>are used </a:t>
            </a:r>
            <a:r>
              <a:rPr lang="en-US" sz="2100" dirty="0">
                <a:solidFill>
                  <a:srgbClr val="002060"/>
                </a:solidFill>
              </a:rPr>
              <a:t>only when you are omitting words within citations</a:t>
            </a:r>
            <a:r>
              <a:rPr lang="en-US" sz="2100" dirty="0" smtClean="0">
                <a:solidFill>
                  <a:srgbClr val="002060"/>
                </a:solidFill>
              </a:rPr>
              <a:t>. Ex </a:t>
            </a:r>
            <a:r>
              <a:rPr lang="en-US" sz="2100" dirty="0">
                <a:solidFill>
                  <a:srgbClr val="002060"/>
                </a:solidFill>
              </a:rPr>
              <a:t>- </a:t>
            </a:r>
            <a:r>
              <a:rPr lang="en-US" sz="2100" i="1" dirty="0">
                <a:solidFill>
                  <a:srgbClr val="002060"/>
                </a:solidFill>
              </a:rPr>
              <a:t>The ceremony honoured </a:t>
            </a:r>
            <a:r>
              <a:rPr lang="en-US" sz="2100" i="1" dirty="0" smtClean="0">
                <a:solidFill>
                  <a:srgbClr val="002060"/>
                </a:solidFill>
              </a:rPr>
              <a:t>some… </a:t>
            </a:r>
            <a:r>
              <a:rPr lang="en-US" sz="2100" i="1" dirty="0">
                <a:solidFill>
                  <a:srgbClr val="002060"/>
                </a:solidFill>
              </a:rPr>
              <a:t>from </a:t>
            </a:r>
            <a:r>
              <a:rPr lang="en-US" sz="2100" i="1" dirty="0" smtClean="0">
                <a:solidFill>
                  <a:srgbClr val="002060"/>
                </a:solidFill>
              </a:rPr>
              <a:t>US.</a:t>
            </a:r>
            <a:endParaRPr lang="en-US" sz="21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dirty="0"/>
          </a:p>
        </p:txBody>
      </p:sp>
    </p:spTree>
    <p:extLst>
      <p:ext uri="{BB962C8B-B14F-4D97-AF65-F5344CB8AC3E}">
        <p14:creationId xmlns:p14="http://schemas.microsoft.com/office/powerpoint/2010/main" val="4123601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indent="0" algn="just">
              <a:lnSpc>
                <a:spcPct val="150000"/>
              </a:lnSpc>
              <a:buNone/>
            </a:pPr>
            <a:r>
              <a:rPr lang="en-US" sz="2400" b="1" dirty="0" smtClean="0">
                <a:solidFill>
                  <a:srgbClr val="002060"/>
                </a:solidFill>
              </a:rPr>
              <a:t>Apostrophe </a:t>
            </a:r>
            <a:r>
              <a:rPr lang="en-US" sz="2400" b="1" dirty="0">
                <a:solidFill>
                  <a:srgbClr val="002060"/>
                </a:solidFill>
              </a:rPr>
              <a:t>(’) : </a:t>
            </a:r>
            <a:r>
              <a:rPr lang="en-US" sz="2400" dirty="0">
                <a:solidFill>
                  <a:srgbClr val="002060"/>
                </a:solidFill>
              </a:rPr>
              <a:t>Apostrophes are used in the possessive</a:t>
            </a:r>
            <a:r>
              <a:rPr lang="en-US" sz="2400" b="1" dirty="0">
                <a:solidFill>
                  <a:srgbClr val="002060"/>
                </a:solidFill>
              </a:rPr>
              <a:t> </a:t>
            </a:r>
            <a:r>
              <a:rPr lang="en-US" sz="2400" dirty="0">
                <a:solidFill>
                  <a:srgbClr val="002060"/>
                </a:solidFill>
              </a:rPr>
              <a:t>form of </a:t>
            </a:r>
            <a:r>
              <a:rPr lang="en-US" sz="2400" dirty="0" smtClean="0">
                <a:solidFill>
                  <a:srgbClr val="002060"/>
                </a:solidFill>
              </a:rPr>
              <a:t>nouns/short </a:t>
            </a:r>
            <a:r>
              <a:rPr lang="en-US" sz="2400" dirty="0">
                <a:solidFill>
                  <a:srgbClr val="002060"/>
                </a:solidFill>
              </a:rPr>
              <a:t>forms </a:t>
            </a:r>
            <a:r>
              <a:rPr lang="en-US" sz="2400" dirty="0" smtClean="0">
                <a:solidFill>
                  <a:srgbClr val="002060"/>
                </a:solidFill>
              </a:rPr>
              <a:t>&amp; </a:t>
            </a:r>
            <a:r>
              <a:rPr lang="en-US" sz="2400" dirty="0">
                <a:solidFill>
                  <a:srgbClr val="002060"/>
                </a:solidFill>
              </a:rPr>
              <a:t>contractions. In case of </a:t>
            </a:r>
            <a:r>
              <a:rPr lang="en-US" sz="2400" dirty="0" smtClean="0">
                <a:solidFill>
                  <a:srgbClr val="002060"/>
                </a:solidFill>
              </a:rPr>
              <a:t>possessive </a:t>
            </a:r>
            <a:r>
              <a:rPr lang="en-US" sz="2400" dirty="0">
                <a:solidFill>
                  <a:srgbClr val="002060"/>
                </a:solidFill>
              </a:rPr>
              <a:t>form, they are placed before/after ‘s’ </a:t>
            </a:r>
            <a:r>
              <a:rPr lang="en-US" sz="2400" dirty="0" smtClean="0">
                <a:solidFill>
                  <a:srgbClr val="002060"/>
                </a:solidFill>
              </a:rPr>
              <a:t>to </a:t>
            </a:r>
            <a:r>
              <a:rPr lang="en-US" sz="2400" dirty="0">
                <a:solidFill>
                  <a:srgbClr val="002060"/>
                </a:solidFill>
              </a:rPr>
              <a:t>show possession by a person/persons</a:t>
            </a:r>
            <a:r>
              <a:rPr lang="en-US" sz="2400" dirty="0" smtClean="0">
                <a:solidFill>
                  <a:srgbClr val="002060"/>
                </a:solidFill>
              </a:rPr>
              <a:t>. Ex-</a:t>
            </a:r>
            <a:r>
              <a:rPr lang="en-US" sz="2400" i="1" dirty="0" smtClean="0">
                <a:solidFill>
                  <a:srgbClr val="002060"/>
                </a:solidFill>
              </a:rPr>
              <a:t>We’ve</a:t>
            </a:r>
            <a:r>
              <a:rPr lang="en-US" sz="2400" dirty="0" smtClean="0">
                <a:solidFill>
                  <a:srgbClr val="002060"/>
                </a:solidFill>
              </a:rPr>
              <a:t> </a:t>
            </a:r>
            <a:r>
              <a:rPr lang="en-US" sz="2000" dirty="0">
                <a:solidFill>
                  <a:srgbClr val="002060"/>
                </a:solidFill>
              </a:rPr>
              <a:t>(contraction of ‘We have’)</a:t>
            </a:r>
            <a:r>
              <a:rPr lang="en-US" sz="2400" dirty="0">
                <a:solidFill>
                  <a:srgbClr val="002060"/>
                </a:solidFill>
              </a:rPr>
              <a:t>; </a:t>
            </a:r>
            <a:r>
              <a:rPr lang="en-US" sz="2400" i="1" dirty="0">
                <a:solidFill>
                  <a:srgbClr val="002060"/>
                </a:solidFill>
              </a:rPr>
              <a:t>won’t</a:t>
            </a:r>
            <a:r>
              <a:rPr lang="en-US" sz="2400" dirty="0">
                <a:solidFill>
                  <a:srgbClr val="002060"/>
                </a:solidFill>
              </a:rPr>
              <a:t> </a:t>
            </a:r>
            <a:r>
              <a:rPr lang="en-US" sz="2000" dirty="0">
                <a:solidFill>
                  <a:srgbClr val="002060"/>
                </a:solidFill>
              </a:rPr>
              <a:t>(contraction of ‘will not</a:t>
            </a:r>
            <a:r>
              <a:rPr lang="en-US" sz="2000" dirty="0" smtClean="0">
                <a:solidFill>
                  <a:srgbClr val="002060"/>
                </a:solidFill>
              </a:rPr>
              <a:t>’) </a:t>
            </a:r>
            <a:r>
              <a:rPr lang="en-US" sz="2400" i="1" dirty="0" smtClean="0">
                <a:solidFill>
                  <a:srgbClr val="002060"/>
                </a:solidFill>
              </a:rPr>
              <a:t>I’ll </a:t>
            </a:r>
            <a:r>
              <a:rPr lang="en-US" sz="2000" dirty="0">
                <a:solidFill>
                  <a:srgbClr val="002060"/>
                </a:solidFill>
              </a:rPr>
              <a:t>(contraction of ‘I will’) </a:t>
            </a:r>
            <a:r>
              <a:rPr lang="en-US" sz="2400" dirty="0">
                <a:solidFill>
                  <a:srgbClr val="002060"/>
                </a:solidFill>
              </a:rPr>
              <a:t>; </a:t>
            </a:r>
            <a:r>
              <a:rPr lang="en-US" sz="2400" i="1" dirty="0">
                <a:solidFill>
                  <a:srgbClr val="002060"/>
                </a:solidFill>
              </a:rPr>
              <a:t> Aren’t </a:t>
            </a:r>
            <a:r>
              <a:rPr lang="en-US" sz="2000" dirty="0">
                <a:solidFill>
                  <a:srgbClr val="002060"/>
                </a:solidFill>
              </a:rPr>
              <a:t>(contraction of ‘are</a:t>
            </a:r>
            <a:r>
              <a:rPr lang="en-US" sz="2000" i="1" dirty="0">
                <a:solidFill>
                  <a:srgbClr val="002060"/>
                </a:solidFill>
              </a:rPr>
              <a:t> </a:t>
            </a:r>
            <a:r>
              <a:rPr lang="en-US" sz="2000" dirty="0">
                <a:solidFill>
                  <a:srgbClr val="002060"/>
                </a:solidFill>
              </a:rPr>
              <a:t>not’) </a:t>
            </a:r>
            <a:r>
              <a:rPr lang="en-US" sz="2400" i="1" dirty="0" smtClean="0">
                <a:solidFill>
                  <a:srgbClr val="002060"/>
                </a:solidFill>
              </a:rPr>
              <a:t>The </a:t>
            </a:r>
            <a:r>
              <a:rPr lang="en-US" sz="2400" b="1" i="1" dirty="0">
                <a:solidFill>
                  <a:srgbClr val="002060"/>
                </a:solidFill>
              </a:rPr>
              <a:t>girl’s</a:t>
            </a:r>
            <a:r>
              <a:rPr lang="en-US" sz="2400" i="1" dirty="0">
                <a:solidFill>
                  <a:srgbClr val="002060"/>
                </a:solidFill>
              </a:rPr>
              <a:t> dress. </a:t>
            </a:r>
            <a:r>
              <a:rPr lang="en-US" sz="2000" dirty="0">
                <a:solidFill>
                  <a:srgbClr val="002060"/>
                </a:solidFill>
              </a:rPr>
              <a:t>(Singular);</a:t>
            </a:r>
            <a:r>
              <a:rPr lang="en-US" sz="2000" i="1" dirty="0">
                <a:solidFill>
                  <a:srgbClr val="002060"/>
                </a:solidFill>
              </a:rPr>
              <a:t>  </a:t>
            </a:r>
            <a:r>
              <a:rPr lang="en-US" sz="2400" i="1" dirty="0">
                <a:solidFill>
                  <a:srgbClr val="002060"/>
                </a:solidFill>
              </a:rPr>
              <a:t>The </a:t>
            </a:r>
            <a:r>
              <a:rPr lang="en-US" sz="2400" b="1" i="1" dirty="0">
                <a:solidFill>
                  <a:srgbClr val="002060"/>
                </a:solidFill>
              </a:rPr>
              <a:t>girls’</a:t>
            </a:r>
            <a:r>
              <a:rPr lang="en-US" sz="2400" i="1" dirty="0">
                <a:solidFill>
                  <a:srgbClr val="002060"/>
                </a:solidFill>
              </a:rPr>
              <a:t> dresses. </a:t>
            </a:r>
            <a:r>
              <a:rPr lang="en-US" sz="2000" dirty="0">
                <a:solidFill>
                  <a:srgbClr val="002060"/>
                </a:solidFill>
              </a:rPr>
              <a:t>(Plural) </a:t>
            </a:r>
            <a:r>
              <a:rPr lang="en-US" sz="2400" i="1" dirty="0" smtClean="0">
                <a:solidFill>
                  <a:srgbClr val="002060"/>
                </a:solidFill>
              </a:rPr>
              <a:t>Mr</a:t>
            </a:r>
            <a:r>
              <a:rPr lang="en-US" sz="2400" i="1" dirty="0">
                <a:solidFill>
                  <a:srgbClr val="002060"/>
                </a:solidFill>
              </a:rPr>
              <a:t>. </a:t>
            </a:r>
            <a:r>
              <a:rPr lang="en-US" sz="2400" b="1" i="1" dirty="0">
                <a:solidFill>
                  <a:srgbClr val="002060"/>
                </a:solidFill>
              </a:rPr>
              <a:t>Singh’s</a:t>
            </a:r>
            <a:r>
              <a:rPr lang="en-US" sz="2400" i="1" dirty="0">
                <a:solidFill>
                  <a:srgbClr val="002060"/>
                </a:solidFill>
              </a:rPr>
              <a:t> house. </a:t>
            </a:r>
            <a:r>
              <a:rPr lang="en-US" sz="2400" dirty="0">
                <a:solidFill>
                  <a:srgbClr val="002060"/>
                </a:solidFill>
              </a:rPr>
              <a:t>(Singular);</a:t>
            </a:r>
            <a:r>
              <a:rPr lang="en-US" sz="2400" i="1" dirty="0">
                <a:solidFill>
                  <a:srgbClr val="002060"/>
                </a:solidFill>
              </a:rPr>
              <a:t> The </a:t>
            </a:r>
            <a:r>
              <a:rPr lang="en-US" sz="2400" b="1" i="1" dirty="0">
                <a:solidFill>
                  <a:srgbClr val="002060"/>
                </a:solidFill>
              </a:rPr>
              <a:t>Singhs’</a:t>
            </a:r>
            <a:r>
              <a:rPr lang="en-US" sz="2400" i="1" dirty="0">
                <a:solidFill>
                  <a:srgbClr val="002060"/>
                </a:solidFill>
              </a:rPr>
              <a:t> house. </a:t>
            </a:r>
            <a:r>
              <a:rPr lang="en-US" sz="2400" dirty="0">
                <a:solidFill>
                  <a:srgbClr val="002060"/>
                </a:solidFill>
              </a:rPr>
              <a:t>(Plural for family</a:t>
            </a:r>
            <a:r>
              <a:rPr lang="en-US" sz="2400" dirty="0" smtClean="0">
                <a:solidFill>
                  <a:srgbClr val="002060"/>
                </a:solidFill>
              </a:rPr>
              <a:t>)</a:t>
            </a:r>
          </a:p>
          <a:p>
            <a:pPr marL="0" indent="0" algn="just">
              <a:lnSpc>
                <a:spcPct val="150000"/>
              </a:lnSpc>
              <a:buNone/>
            </a:pPr>
            <a:r>
              <a:rPr lang="en-US" sz="2400" b="1" dirty="0">
                <a:solidFill>
                  <a:srgbClr val="002060"/>
                </a:solidFill>
              </a:rPr>
              <a:t>Question mark (?) : </a:t>
            </a:r>
            <a:r>
              <a:rPr lang="en-US" sz="2400" dirty="0">
                <a:solidFill>
                  <a:srgbClr val="002060"/>
                </a:solidFill>
              </a:rPr>
              <a:t>Question mark is used after a direct</a:t>
            </a:r>
            <a:r>
              <a:rPr lang="en-US" sz="2400" b="1" dirty="0">
                <a:solidFill>
                  <a:srgbClr val="002060"/>
                </a:solidFill>
              </a:rPr>
              <a:t> </a:t>
            </a:r>
            <a:r>
              <a:rPr lang="en-US" sz="2400" dirty="0">
                <a:solidFill>
                  <a:srgbClr val="002060"/>
                </a:solidFill>
              </a:rPr>
              <a:t>question. It cannot be used after an indirect question. Ex - </a:t>
            </a:r>
            <a:r>
              <a:rPr lang="en-US" sz="2400" i="1" dirty="0">
                <a:solidFill>
                  <a:srgbClr val="002060"/>
                </a:solidFill>
              </a:rPr>
              <a:t>Have you done your homework?</a:t>
            </a:r>
            <a:r>
              <a:rPr lang="en-US" sz="2400" dirty="0">
                <a:solidFill>
                  <a:srgbClr val="002060"/>
                </a:solidFill>
              </a:rPr>
              <a:t> </a:t>
            </a:r>
            <a:r>
              <a:rPr lang="en-US" sz="1800" dirty="0">
                <a:solidFill>
                  <a:srgbClr val="002060"/>
                </a:solidFill>
              </a:rPr>
              <a:t>(Direct form), </a:t>
            </a:r>
            <a:r>
              <a:rPr lang="en-US" sz="2200" i="1" dirty="0">
                <a:solidFill>
                  <a:srgbClr val="002060"/>
                </a:solidFill>
              </a:rPr>
              <a:t>She asked me whether I had completed my homework. </a:t>
            </a:r>
            <a:r>
              <a:rPr lang="en-US" sz="1800" dirty="0">
                <a:solidFill>
                  <a:srgbClr val="002060"/>
                </a:solidFill>
              </a:rPr>
              <a:t>(Indirect form).</a:t>
            </a:r>
            <a:endParaRPr lang="en-US" sz="2400" dirty="0">
              <a:solidFill>
                <a:srgbClr val="002060"/>
              </a:solidFill>
            </a:endParaRPr>
          </a:p>
          <a:p>
            <a:pPr marL="0" lvl="0" indent="0" algn="just">
              <a:lnSpc>
                <a:spcPct val="150000"/>
              </a:lnSpc>
              <a:buNone/>
            </a:pPr>
            <a:endParaRPr lang="en-US" sz="2400" dirty="0">
              <a:solidFill>
                <a:srgbClr val="002060"/>
              </a:solidFill>
            </a:endParaRPr>
          </a:p>
          <a:p>
            <a:pPr marL="0" indent="0" algn="just">
              <a:lnSpc>
                <a:spcPct val="150000"/>
              </a:lnSpc>
              <a:buNone/>
            </a:pPr>
            <a:endParaRPr lang="en-US" sz="26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33</a:t>
            </a:fld>
            <a:endParaRPr lang="en-US" dirty="0"/>
          </a:p>
        </p:txBody>
      </p:sp>
    </p:spTree>
    <p:extLst>
      <p:ext uri="{BB962C8B-B14F-4D97-AF65-F5344CB8AC3E}">
        <p14:creationId xmlns:p14="http://schemas.microsoft.com/office/powerpoint/2010/main" val="53236217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lvl="0" indent="0" algn="just">
              <a:lnSpc>
                <a:spcPct val="150000"/>
              </a:lnSpc>
              <a:buNone/>
            </a:pPr>
            <a:r>
              <a:rPr lang="en-US" sz="2400" b="1" dirty="0" smtClean="0">
                <a:solidFill>
                  <a:srgbClr val="002060"/>
                </a:solidFill>
              </a:rPr>
              <a:t>Exclamatory </a:t>
            </a:r>
            <a:r>
              <a:rPr lang="en-US" sz="2400" b="1" dirty="0">
                <a:solidFill>
                  <a:srgbClr val="002060"/>
                </a:solidFill>
              </a:rPr>
              <a:t>mark (!) : </a:t>
            </a:r>
            <a:r>
              <a:rPr lang="en-US" sz="2400" dirty="0">
                <a:solidFill>
                  <a:srgbClr val="002060"/>
                </a:solidFill>
              </a:rPr>
              <a:t>Exclamation marks are </a:t>
            </a:r>
            <a:r>
              <a:rPr lang="en-US" sz="2400" dirty="0" smtClean="0">
                <a:solidFill>
                  <a:srgbClr val="002060"/>
                </a:solidFill>
              </a:rPr>
              <a:t>used</a:t>
            </a:r>
            <a:r>
              <a:rPr lang="en-US" sz="2400" b="1" dirty="0" smtClean="0">
                <a:solidFill>
                  <a:srgbClr val="002060"/>
                </a:solidFill>
              </a:rPr>
              <a:t> </a:t>
            </a:r>
            <a:r>
              <a:rPr lang="en-US" sz="2400" dirty="0">
                <a:solidFill>
                  <a:srgbClr val="002060"/>
                </a:solidFill>
              </a:rPr>
              <a:t>after interjections &amp; after phrases &amp; </a:t>
            </a:r>
            <a:r>
              <a:rPr lang="en-US" sz="2400" dirty="0" smtClean="0">
                <a:solidFill>
                  <a:srgbClr val="002060"/>
                </a:solidFill>
              </a:rPr>
              <a:t>sentences </a:t>
            </a:r>
            <a:r>
              <a:rPr lang="en-US" sz="2400" dirty="0">
                <a:solidFill>
                  <a:srgbClr val="002060"/>
                </a:solidFill>
              </a:rPr>
              <a:t>expressing sudden </a:t>
            </a:r>
            <a:r>
              <a:rPr lang="en-US" sz="2400" dirty="0" smtClean="0">
                <a:solidFill>
                  <a:srgbClr val="002060"/>
                </a:solidFill>
              </a:rPr>
              <a:t>emotion/wish. Ex </a:t>
            </a:r>
            <a:r>
              <a:rPr lang="en-US" sz="2400" dirty="0">
                <a:solidFill>
                  <a:srgbClr val="002060"/>
                </a:solidFill>
              </a:rPr>
              <a:t>- </a:t>
            </a:r>
            <a:r>
              <a:rPr lang="en-US" sz="2400" i="1" dirty="0">
                <a:solidFill>
                  <a:srgbClr val="002060"/>
                </a:solidFill>
              </a:rPr>
              <a:t>What a terrible fire this is</a:t>
            </a:r>
            <a:r>
              <a:rPr lang="en-US" sz="2400" i="1" dirty="0" smtClean="0">
                <a:solidFill>
                  <a:srgbClr val="002060"/>
                </a:solidFill>
              </a:rPr>
              <a:t>!</a:t>
            </a:r>
            <a:endParaRPr lang="en-US" sz="2000" i="1" dirty="0" smtClean="0">
              <a:solidFill>
                <a:srgbClr val="002060"/>
              </a:solidFill>
            </a:endParaRPr>
          </a:p>
          <a:p>
            <a:pPr marL="0" lvl="0" indent="0" algn="just">
              <a:lnSpc>
                <a:spcPct val="150000"/>
              </a:lnSpc>
              <a:buNone/>
            </a:pPr>
            <a:r>
              <a:rPr lang="en-US" sz="2400" b="1" dirty="0">
                <a:solidFill>
                  <a:srgbClr val="002060"/>
                </a:solidFill>
              </a:rPr>
              <a:t>Quotation marks (“..”, ‘…’) : </a:t>
            </a:r>
            <a:r>
              <a:rPr lang="en-US" sz="2400" dirty="0">
                <a:solidFill>
                  <a:srgbClr val="002060"/>
                </a:solidFill>
              </a:rPr>
              <a:t>Quotation marks </a:t>
            </a:r>
            <a:r>
              <a:rPr lang="en-US" sz="2400" dirty="0" smtClean="0">
                <a:solidFill>
                  <a:srgbClr val="002060"/>
                </a:solidFill>
              </a:rPr>
              <a:t> are </a:t>
            </a:r>
            <a:r>
              <a:rPr lang="en-US" sz="2400" dirty="0">
                <a:solidFill>
                  <a:srgbClr val="002060"/>
                </a:solidFill>
              </a:rPr>
              <a:t>put</a:t>
            </a:r>
            <a:r>
              <a:rPr lang="en-US" sz="2400" b="1" dirty="0">
                <a:solidFill>
                  <a:srgbClr val="002060"/>
                </a:solidFill>
              </a:rPr>
              <a:t> </a:t>
            </a:r>
            <a:r>
              <a:rPr lang="en-US" sz="2400" dirty="0">
                <a:solidFill>
                  <a:srgbClr val="002060"/>
                </a:solidFill>
              </a:rPr>
              <a:t>before &amp; after direct speech. Also, a </a:t>
            </a:r>
            <a:r>
              <a:rPr lang="en-US" sz="2400" dirty="0" smtClean="0">
                <a:solidFill>
                  <a:srgbClr val="002060"/>
                </a:solidFill>
              </a:rPr>
              <a:t>comma </a:t>
            </a:r>
            <a:r>
              <a:rPr lang="en-US" sz="2400" dirty="0">
                <a:solidFill>
                  <a:srgbClr val="002060"/>
                </a:solidFill>
              </a:rPr>
              <a:t>is put before/after direct speech</a:t>
            </a:r>
            <a:r>
              <a:rPr lang="en-US" sz="2400" dirty="0" smtClean="0">
                <a:solidFill>
                  <a:srgbClr val="002060"/>
                </a:solidFill>
              </a:rPr>
              <a:t>. Ex </a:t>
            </a:r>
            <a:r>
              <a:rPr lang="en-US" sz="2400" dirty="0">
                <a:solidFill>
                  <a:srgbClr val="002060"/>
                </a:solidFill>
              </a:rPr>
              <a:t>- “It’s time for the movie,” Reeta said</a:t>
            </a:r>
            <a:r>
              <a:rPr lang="en-US" sz="2400" dirty="0" smtClean="0">
                <a:solidFill>
                  <a:srgbClr val="002060"/>
                </a:solidFill>
              </a:rPr>
              <a:t>. </a:t>
            </a:r>
          </a:p>
          <a:p>
            <a:pPr marL="0" lvl="0" indent="0" algn="just">
              <a:lnSpc>
                <a:spcPct val="150000"/>
              </a:lnSpc>
              <a:buNone/>
            </a:pPr>
            <a:r>
              <a:rPr lang="en-US" sz="2400" b="1" dirty="0" smtClean="0">
                <a:solidFill>
                  <a:srgbClr val="002060"/>
                </a:solidFill>
              </a:rPr>
              <a:t>Capital </a:t>
            </a:r>
            <a:r>
              <a:rPr lang="en-US" sz="2400" b="1" dirty="0">
                <a:solidFill>
                  <a:srgbClr val="002060"/>
                </a:solidFill>
              </a:rPr>
              <a:t>letters : </a:t>
            </a:r>
            <a:r>
              <a:rPr lang="en-US" sz="2400" dirty="0" smtClean="0">
                <a:solidFill>
                  <a:srgbClr val="002060"/>
                </a:solidFill>
              </a:rPr>
              <a:t>A </a:t>
            </a:r>
            <a:r>
              <a:rPr lang="en-US" sz="2400" dirty="0">
                <a:solidFill>
                  <a:srgbClr val="002060"/>
                </a:solidFill>
              </a:rPr>
              <a:t>sentence always begins with a capital letter. </a:t>
            </a:r>
            <a:r>
              <a:rPr lang="en-US" sz="2400" dirty="0" smtClean="0">
                <a:solidFill>
                  <a:srgbClr val="002060"/>
                </a:solidFill>
              </a:rPr>
              <a:t>Proper </a:t>
            </a:r>
            <a:r>
              <a:rPr lang="en-US" sz="2400" dirty="0">
                <a:solidFill>
                  <a:srgbClr val="002060"/>
                </a:solidFill>
              </a:rPr>
              <a:t>names, names of days &amp; months also begin with capital letter. ‘I’ is always written in capital. Names of countries, rivers, oceans begin with capital letter. References to God, Holy books begin with capital letter. </a:t>
            </a:r>
            <a:r>
              <a:rPr lang="en-US" sz="2400" b="1" dirty="0">
                <a:solidFill>
                  <a:srgbClr val="002060"/>
                </a:solidFill>
              </a:rPr>
              <a:t>      </a:t>
            </a:r>
            <a:endParaRPr lang="en-US" sz="2400" b="1" dirty="0" smtClean="0">
              <a:solidFill>
                <a:srgbClr val="002060"/>
              </a:solidFill>
            </a:endParaRPr>
          </a:p>
          <a:p>
            <a:pPr marL="0" lvl="0" indent="0" algn="ctr">
              <a:lnSpc>
                <a:spcPct val="150000"/>
              </a:lnSpc>
              <a:buNone/>
            </a:pPr>
            <a:r>
              <a:rPr lang="en-US" sz="2000" b="1" dirty="0" smtClean="0">
                <a:solidFill>
                  <a:srgbClr val="FF0000"/>
                </a:solidFill>
              </a:rPr>
              <a:t>0  </a:t>
            </a:r>
            <a:r>
              <a:rPr lang="en-US" sz="2000" b="1" dirty="0">
                <a:solidFill>
                  <a:srgbClr val="FF0000"/>
                </a:solidFill>
              </a:rPr>
              <a:t>0 X </a:t>
            </a:r>
            <a:r>
              <a:rPr lang="en-US" sz="2000" b="1" dirty="0" err="1">
                <a:solidFill>
                  <a:srgbClr val="FF0000"/>
                </a:solidFill>
              </a:rPr>
              <a:t>X</a:t>
            </a:r>
            <a:r>
              <a:rPr lang="en-US" sz="2000" b="1" dirty="0">
                <a:solidFill>
                  <a:srgbClr val="FF0000"/>
                </a:solidFill>
              </a:rPr>
              <a:t> </a:t>
            </a:r>
            <a:r>
              <a:rPr lang="en-US" sz="2000" b="1" dirty="0" err="1">
                <a:solidFill>
                  <a:srgbClr val="FF0000"/>
                </a:solidFill>
              </a:rPr>
              <a:t>X</a:t>
            </a:r>
            <a:r>
              <a:rPr lang="en-US" sz="2000" b="1" dirty="0">
                <a:solidFill>
                  <a:srgbClr val="FF0000"/>
                </a:solidFill>
              </a:rPr>
              <a:t> </a:t>
            </a:r>
            <a:r>
              <a:rPr lang="en-US" sz="2000" b="1" dirty="0" err="1">
                <a:solidFill>
                  <a:srgbClr val="FF0000"/>
                </a:solidFill>
              </a:rPr>
              <a:t>X</a:t>
            </a:r>
            <a:r>
              <a:rPr lang="en-US" sz="2000" b="1" dirty="0">
                <a:solidFill>
                  <a:srgbClr val="FF0000"/>
                </a:solidFill>
              </a:rPr>
              <a:t> 0  0</a:t>
            </a:r>
          </a:p>
          <a:p>
            <a:pPr marL="0" indent="0" algn="just">
              <a:lnSpc>
                <a:spcPct val="150000"/>
              </a:lnSpc>
              <a:buNone/>
            </a:pPr>
            <a:endParaRPr lang="en-US" sz="2600" dirty="0">
              <a:solidFill>
                <a:srgbClr val="0070C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34</a:t>
            </a:fld>
            <a:endParaRPr lang="en-US" dirty="0"/>
          </a:p>
        </p:txBody>
      </p:sp>
    </p:spTree>
    <p:extLst>
      <p:ext uri="{BB962C8B-B14F-4D97-AF65-F5344CB8AC3E}">
        <p14:creationId xmlns:p14="http://schemas.microsoft.com/office/powerpoint/2010/main" val="1500278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algn="just">
              <a:lnSpc>
                <a:spcPct val="150000"/>
              </a:lnSpc>
            </a:pPr>
            <a:r>
              <a:rPr lang="en-US" sz="2400" dirty="0" smtClean="0">
                <a:solidFill>
                  <a:srgbClr val="7030A0"/>
                </a:solidFill>
              </a:rPr>
              <a:t>This </a:t>
            </a:r>
            <a:r>
              <a:rPr lang="en-US" sz="2400" dirty="0">
                <a:solidFill>
                  <a:srgbClr val="7030A0"/>
                </a:solidFill>
              </a:rPr>
              <a:t>skill is necessary to make any written text </a:t>
            </a:r>
            <a:r>
              <a:rPr lang="en-US" sz="2400" dirty="0" smtClean="0">
                <a:solidFill>
                  <a:srgbClr val="7030A0"/>
                </a:solidFill>
              </a:rPr>
              <a:t>effective </a:t>
            </a:r>
            <a:r>
              <a:rPr lang="en-US" sz="2400" dirty="0" smtClean="0">
                <a:solidFill>
                  <a:srgbClr val="7030A0"/>
                </a:solidFill>
              </a:rPr>
              <a:t>&amp; </a:t>
            </a:r>
            <a:r>
              <a:rPr lang="en-US" sz="2400" dirty="0">
                <a:solidFill>
                  <a:srgbClr val="7030A0"/>
                </a:solidFill>
              </a:rPr>
              <a:t>tightly-knit. </a:t>
            </a:r>
            <a:r>
              <a:rPr lang="en-US" sz="2400" dirty="0" smtClean="0">
                <a:solidFill>
                  <a:srgbClr val="7030A0"/>
                </a:solidFill>
              </a:rPr>
              <a:t>It’s </a:t>
            </a:r>
            <a:r>
              <a:rPr lang="en-US" sz="2400" dirty="0">
                <a:solidFill>
                  <a:srgbClr val="7030A0"/>
                </a:solidFill>
              </a:rPr>
              <a:t>also useful </a:t>
            </a:r>
            <a:r>
              <a:rPr lang="en-US" sz="2400" dirty="0" smtClean="0">
                <a:solidFill>
                  <a:srgbClr val="7030A0"/>
                </a:solidFill>
              </a:rPr>
              <a:t>in précis </a:t>
            </a:r>
            <a:r>
              <a:rPr lang="en-US" sz="2400" dirty="0" smtClean="0">
                <a:solidFill>
                  <a:srgbClr val="7030A0"/>
                </a:solidFill>
              </a:rPr>
              <a:t>writing </a:t>
            </a:r>
            <a:r>
              <a:rPr lang="en-US" sz="2400" dirty="0">
                <a:solidFill>
                  <a:srgbClr val="7030A0"/>
                </a:solidFill>
              </a:rPr>
              <a:t>in </a:t>
            </a:r>
            <a:r>
              <a:rPr lang="en-US" sz="2400" dirty="0" smtClean="0">
                <a:solidFill>
                  <a:srgbClr val="7030A0"/>
                </a:solidFill>
              </a:rPr>
              <a:t>competitive </a:t>
            </a:r>
            <a:r>
              <a:rPr lang="en-US" sz="2400" dirty="0" smtClean="0">
                <a:solidFill>
                  <a:srgbClr val="7030A0"/>
                </a:solidFill>
              </a:rPr>
              <a:t>exams. </a:t>
            </a:r>
            <a:r>
              <a:rPr lang="en-US" sz="2400" dirty="0" smtClean="0">
                <a:solidFill>
                  <a:srgbClr val="7030A0"/>
                </a:solidFill>
              </a:rPr>
              <a:t>E</a:t>
            </a:r>
            <a:r>
              <a:rPr lang="en-US" sz="2400" dirty="0" smtClean="0">
                <a:solidFill>
                  <a:srgbClr val="7030A0"/>
                </a:solidFill>
              </a:rPr>
              <a:t>x </a:t>
            </a:r>
            <a:r>
              <a:rPr lang="en-US" sz="2400" dirty="0" smtClean="0">
                <a:solidFill>
                  <a:srgbClr val="7030A0"/>
                </a:solidFill>
              </a:rPr>
              <a:t>:</a:t>
            </a:r>
          </a:p>
          <a:p>
            <a:pPr marL="0" lvl="0" indent="0">
              <a:lnSpc>
                <a:spcPct val="150000"/>
              </a:lnSpc>
              <a:buNone/>
            </a:pPr>
            <a:r>
              <a:rPr lang="en-US" sz="2400" b="1" dirty="0">
                <a:solidFill>
                  <a:srgbClr val="FF0000"/>
                </a:solidFill>
              </a:rPr>
              <a:t>Atheist </a:t>
            </a:r>
            <a:r>
              <a:rPr lang="en-US" sz="2400" dirty="0">
                <a:solidFill>
                  <a:srgbClr val="FF0000"/>
                </a:solidFill>
              </a:rPr>
              <a:t>: </a:t>
            </a:r>
            <a:r>
              <a:rPr lang="en-US" sz="2400" dirty="0">
                <a:solidFill>
                  <a:srgbClr val="002060"/>
                </a:solidFill>
              </a:rPr>
              <a:t>One who does not believe in the existence</a:t>
            </a:r>
            <a:r>
              <a:rPr lang="en-US" sz="2400" b="1" dirty="0">
                <a:solidFill>
                  <a:srgbClr val="002060"/>
                </a:solidFill>
              </a:rPr>
              <a:t> </a:t>
            </a:r>
            <a:r>
              <a:rPr lang="en-US" sz="2400" dirty="0">
                <a:solidFill>
                  <a:srgbClr val="002060"/>
                </a:solidFill>
              </a:rPr>
              <a:t>of God.</a:t>
            </a:r>
          </a:p>
          <a:p>
            <a:pPr marL="0" lvl="0" indent="0">
              <a:lnSpc>
                <a:spcPct val="150000"/>
              </a:lnSpc>
              <a:buNone/>
            </a:pPr>
            <a:r>
              <a:rPr lang="en-US" sz="2200" b="1" dirty="0">
                <a:solidFill>
                  <a:srgbClr val="7030A0"/>
                </a:solidFill>
              </a:rPr>
              <a:t>Auditor </a:t>
            </a:r>
            <a:r>
              <a:rPr lang="en-US" sz="2200" dirty="0">
                <a:solidFill>
                  <a:srgbClr val="7030A0"/>
                </a:solidFill>
              </a:rPr>
              <a:t>: </a:t>
            </a:r>
            <a:r>
              <a:rPr lang="en-US" sz="2200" dirty="0">
                <a:solidFill>
                  <a:srgbClr val="002060"/>
                </a:solidFill>
              </a:rPr>
              <a:t>One who makes an official verification of</a:t>
            </a:r>
            <a:r>
              <a:rPr lang="en-US" sz="2200" b="1" dirty="0">
                <a:solidFill>
                  <a:srgbClr val="002060"/>
                </a:solidFill>
              </a:rPr>
              <a:t> </a:t>
            </a:r>
            <a:r>
              <a:rPr lang="en-US" sz="2200" dirty="0">
                <a:solidFill>
                  <a:srgbClr val="002060"/>
                </a:solidFill>
              </a:rPr>
              <a:t>accuracy of accounts.</a:t>
            </a:r>
          </a:p>
          <a:p>
            <a:pPr marL="0" lvl="0" indent="0">
              <a:lnSpc>
                <a:spcPct val="150000"/>
              </a:lnSpc>
              <a:buNone/>
            </a:pPr>
            <a:r>
              <a:rPr lang="en-US" sz="2400" b="1" dirty="0">
                <a:solidFill>
                  <a:srgbClr val="FF0000"/>
                </a:solidFill>
              </a:rPr>
              <a:t>Egotist </a:t>
            </a:r>
            <a:r>
              <a:rPr lang="en-US" sz="2400" dirty="0">
                <a:solidFill>
                  <a:srgbClr val="002060"/>
                </a:solidFill>
              </a:rPr>
              <a:t>: One who often talks about his own</a:t>
            </a:r>
            <a:r>
              <a:rPr lang="en-US" sz="2400" b="1" dirty="0">
                <a:solidFill>
                  <a:srgbClr val="002060"/>
                </a:solidFill>
              </a:rPr>
              <a:t> </a:t>
            </a:r>
            <a:r>
              <a:rPr lang="en-US" sz="2400" dirty="0">
                <a:solidFill>
                  <a:srgbClr val="002060"/>
                </a:solidFill>
              </a:rPr>
              <a:t>achievements. </a:t>
            </a:r>
            <a:endParaRPr lang="en-US" sz="2400" dirty="0" smtClean="0">
              <a:solidFill>
                <a:srgbClr val="002060"/>
              </a:solidFill>
            </a:endParaRPr>
          </a:p>
          <a:p>
            <a:pPr marL="0" lvl="0" indent="0">
              <a:lnSpc>
                <a:spcPct val="150000"/>
              </a:lnSpc>
              <a:buNone/>
            </a:pPr>
            <a:r>
              <a:rPr lang="en-US" sz="2400" b="1" dirty="0">
                <a:solidFill>
                  <a:srgbClr val="7030A0"/>
                </a:solidFill>
              </a:rPr>
              <a:t>Introvert </a:t>
            </a:r>
            <a:r>
              <a:rPr lang="en-US" sz="2400" dirty="0">
                <a:solidFill>
                  <a:srgbClr val="7030A0"/>
                </a:solidFill>
              </a:rPr>
              <a:t>: </a:t>
            </a:r>
            <a:r>
              <a:rPr lang="en-US" sz="2400" dirty="0">
                <a:solidFill>
                  <a:srgbClr val="002060"/>
                </a:solidFill>
              </a:rPr>
              <a:t>One who does not express himself</a:t>
            </a:r>
            <a:r>
              <a:rPr lang="en-US" sz="2400" b="1" dirty="0">
                <a:solidFill>
                  <a:srgbClr val="002060"/>
                </a:solidFill>
              </a:rPr>
              <a:t> </a:t>
            </a:r>
            <a:r>
              <a:rPr lang="en-US" sz="2400" dirty="0">
                <a:solidFill>
                  <a:srgbClr val="002060"/>
                </a:solidFill>
              </a:rPr>
              <a:t>freely. </a:t>
            </a:r>
          </a:p>
          <a:p>
            <a:pPr marL="0" lvl="0" indent="0">
              <a:lnSpc>
                <a:spcPct val="150000"/>
              </a:lnSpc>
              <a:buNone/>
            </a:pPr>
            <a:r>
              <a:rPr lang="en-US" sz="2400" b="1" dirty="0">
                <a:solidFill>
                  <a:srgbClr val="FF0000"/>
                </a:solidFill>
              </a:rPr>
              <a:t>Narcissist </a:t>
            </a:r>
            <a:r>
              <a:rPr lang="en-US" sz="2400" dirty="0">
                <a:solidFill>
                  <a:srgbClr val="FF0000"/>
                </a:solidFill>
              </a:rPr>
              <a:t>: </a:t>
            </a:r>
            <a:r>
              <a:rPr lang="en-US" sz="2400" dirty="0">
                <a:solidFill>
                  <a:srgbClr val="002060"/>
                </a:solidFill>
              </a:rPr>
              <a:t>Someone who loves himself/herself very</a:t>
            </a:r>
            <a:r>
              <a:rPr lang="en-US" sz="2400" b="1" dirty="0">
                <a:solidFill>
                  <a:srgbClr val="002060"/>
                </a:solidFill>
              </a:rPr>
              <a:t> </a:t>
            </a:r>
            <a:r>
              <a:rPr lang="en-US" sz="2400" dirty="0">
                <a:solidFill>
                  <a:srgbClr val="002060"/>
                </a:solidFill>
              </a:rPr>
              <a:t>much.</a:t>
            </a:r>
          </a:p>
          <a:p>
            <a:pPr marL="0" lvl="0" indent="0">
              <a:lnSpc>
                <a:spcPct val="150000"/>
              </a:lnSpc>
              <a:buNone/>
            </a:pPr>
            <a:r>
              <a:rPr lang="en-US" sz="2400" b="1" dirty="0">
                <a:solidFill>
                  <a:srgbClr val="7030A0"/>
                </a:solidFill>
              </a:rPr>
              <a:t>Polyglot </a:t>
            </a:r>
            <a:r>
              <a:rPr lang="en-US" sz="2400" dirty="0">
                <a:solidFill>
                  <a:srgbClr val="7030A0"/>
                </a:solidFill>
              </a:rPr>
              <a:t>: </a:t>
            </a:r>
            <a:r>
              <a:rPr lang="en-US" sz="2400" dirty="0">
                <a:solidFill>
                  <a:srgbClr val="002060"/>
                </a:solidFill>
              </a:rPr>
              <a:t>A person who speaks a no. of</a:t>
            </a:r>
            <a:r>
              <a:rPr lang="en-US" sz="2400" b="1" dirty="0">
                <a:solidFill>
                  <a:srgbClr val="002060"/>
                </a:solidFill>
              </a:rPr>
              <a:t> </a:t>
            </a:r>
            <a:r>
              <a:rPr lang="en-US" sz="2400" dirty="0">
                <a:solidFill>
                  <a:srgbClr val="002060"/>
                </a:solidFill>
              </a:rPr>
              <a:t>languages.</a:t>
            </a:r>
          </a:p>
          <a:p>
            <a:pPr marL="0" lvl="0" indent="0">
              <a:lnSpc>
                <a:spcPct val="150000"/>
              </a:lnSpc>
              <a:buNone/>
            </a:pPr>
            <a:r>
              <a:rPr lang="en-US" sz="2400" b="1" dirty="0">
                <a:solidFill>
                  <a:srgbClr val="FF0000"/>
                </a:solidFill>
              </a:rPr>
              <a:t>Bouquet </a:t>
            </a:r>
            <a:r>
              <a:rPr lang="en-US" sz="2400" dirty="0">
                <a:solidFill>
                  <a:srgbClr val="FF0000"/>
                </a:solidFill>
              </a:rPr>
              <a:t>: </a:t>
            </a:r>
            <a:r>
              <a:rPr lang="en-US" sz="2400" dirty="0">
                <a:solidFill>
                  <a:srgbClr val="002060"/>
                </a:solidFill>
              </a:rPr>
              <a:t>An arrangement of </a:t>
            </a:r>
            <a:r>
              <a:rPr lang="en-US" sz="2400" dirty="0" smtClean="0">
                <a:solidFill>
                  <a:srgbClr val="002060"/>
                </a:solidFill>
              </a:rPr>
              <a:t>flowers, is </a:t>
            </a:r>
            <a:r>
              <a:rPr lang="en-US" sz="2400" dirty="0">
                <a:solidFill>
                  <a:srgbClr val="002060"/>
                </a:solidFill>
              </a:rPr>
              <a:t>usually</a:t>
            </a:r>
            <a:r>
              <a:rPr lang="en-US" sz="2400" b="1" dirty="0">
                <a:solidFill>
                  <a:srgbClr val="002060"/>
                </a:solidFill>
              </a:rPr>
              <a:t> </a:t>
            </a:r>
            <a:r>
              <a:rPr lang="en-US" sz="2400" dirty="0">
                <a:solidFill>
                  <a:srgbClr val="002060"/>
                </a:solidFill>
              </a:rPr>
              <a:t>given as a </a:t>
            </a:r>
            <a:r>
              <a:rPr lang="en-US" sz="2400" dirty="0" smtClean="0">
                <a:solidFill>
                  <a:srgbClr val="002060"/>
                </a:solidFill>
              </a:rPr>
              <a:t>present</a:t>
            </a:r>
            <a:r>
              <a:rPr lang="en-US" sz="2400" dirty="0">
                <a:solidFill>
                  <a:srgbClr val="002060"/>
                </a:solidFill>
              </a:rPr>
              <a:t>. </a:t>
            </a:r>
          </a:p>
          <a:p>
            <a:pPr marL="0" indent="0">
              <a:lnSpc>
                <a:spcPct val="150000"/>
              </a:lnSpc>
              <a:buNone/>
            </a:pPr>
            <a:r>
              <a:rPr lang="en-US" sz="2400" b="1" dirty="0">
                <a:solidFill>
                  <a:srgbClr val="7030A0"/>
                </a:solidFill>
              </a:rPr>
              <a:t>Clique </a:t>
            </a:r>
            <a:r>
              <a:rPr lang="en-US" sz="2400" dirty="0">
                <a:solidFill>
                  <a:srgbClr val="7030A0"/>
                </a:solidFill>
              </a:rPr>
              <a:t>: </a:t>
            </a:r>
            <a:r>
              <a:rPr lang="en-US" sz="2400" dirty="0">
                <a:solidFill>
                  <a:srgbClr val="002060"/>
                </a:solidFill>
              </a:rPr>
              <a:t>An exclusive circle of people with a</a:t>
            </a:r>
            <a:r>
              <a:rPr lang="en-US" sz="2400" b="1" dirty="0">
                <a:solidFill>
                  <a:srgbClr val="002060"/>
                </a:solidFill>
              </a:rPr>
              <a:t> </a:t>
            </a:r>
            <a:r>
              <a:rPr lang="en-US" sz="2400" dirty="0">
                <a:solidFill>
                  <a:srgbClr val="002060"/>
                </a:solidFill>
              </a:rPr>
              <a:t>common purpose. </a:t>
            </a:r>
          </a:p>
          <a:p>
            <a:pPr marL="0" indent="0">
              <a:lnSpc>
                <a:spcPct val="160000"/>
              </a:lnSpc>
              <a:buNone/>
            </a:pPr>
            <a:r>
              <a:rPr lang="en-US" sz="2400" b="1" dirty="0">
                <a:solidFill>
                  <a:srgbClr val="FF0000"/>
                </a:solidFill>
              </a:rPr>
              <a:t>Chauffer  </a:t>
            </a:r>
            <a:r>
              <a:rPr lang="en-US" sz="2400" dirty="0">
                <a:solidFill>
                  <a:srgbClr val="FF0000"/>
                </a:solidFill>
              </a:rPr>
              <a:t>: </a:t>
            </a:r>
            <a:r>
              <a:rPr lang="en-US" sz="2400" dirty="0">
                <a:solidFill>
                  <a:srgbClr val="002060"/>
                </a:solidFill>
              </a:rPr>
              <a:t>A person employed to drive a private car.</a:t>
            </a:r>
          </a:p>
          <a:p>
            <a:pPr marL="0" lvl="0" indent="0">
              <a:lnSpc>
                <a:spcPct val="160000"/>
              </a:lnSpc>
              <a:buNone/>
            </a:pPr>
            <a:endParaRPr lang="en-US" sz="2400" dirty="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38262344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15400" cy="6705600"/>
          </a:xfrm>
        </p:spPr>
        <p:txBody>
          <a:bodyPr>
            <a:normAutofit fontScale="92500" lnSpcReduction="10000"/>
          </a:bodyPr>
          <a:lstStyle/>
          <a:p>
            <a:pPr marL="0" lvl="0" indent="0">
              <a:lnSpc>
                <a:spcPct val="150000"/>
              </a:lnSpc>
              <a:buNone/>
            </a:pPr>
            <a:r>
              <a:rPr lang="en-US" sz="2600" b="1" dirty="0" smtClean="0">
                <a:solidFill>
                  <a:srgbClr val="7030A0"/>
                </a:solidFill>
              </a:rPr>
              <a:t>Florist </a:t>
            </a:r>
            <a:r>
              <a:rPr lang="en-US" sz="2600" dirty="0" smtClean="0">
                <a:solidFill>
                  <a:srgbClr val="7030A0"/>
                </a:solidFill>
              </a:rPr>
              <a:t>: </a:t>
            </a:r>
            <a:r>
              <a:rPr lang="en-US" sz="2600" dirty="0">
                <a:solidFill>
                  <a:srgbClr val="002060"/>
                </a:solidFill>
              </a:rPr>
              <a:t>A person who sells flowers</a:t>
            </a:r>
            <a:r>
              <a:rPr lang="en-US" sz="2600" dirty="0" smtClean="0">
                <a:solidFill>
                  <a:srgbClr val="002060"/>
                </a:solidFill>
              </a:rPr>
              <a:t>.</a:t>
            </a:r>
            <a:endParaRPr lang="en-US" sz="2600" dirty="0">
              <a:solidFill>
                <a:srgbClr val="002060"/>
              </a:solidFill>
            </a:endParaRPr>
          </a:p>
          <a:p>
            <a:pPr marL="0" lvl="0" indent="0">
              <a:lnSpc>
                <a:spcPct val="150000"/>
              </a:lnSpc>
              <a:buNone/>
            </a:pPr>
            <a:r>
              <a:rPr lang="en-US" sz="2600" b="1" dirty="0">
                <a:solidFill>
                  <a:srgbClr val="FF0000"/>
                </a:solidFill>
              </a:rPr>
              <a:t>Radio </a:t>
            </a:r>
            <a:r>
              <a:rPr lang="en-US" sz="2600" b="1" dirty="0" smtClean="0">
                <a:solidFill>
                  <a:srgbClr val="FF0000"/>
                </a:solidFill>
              </a:rPr>
              <a:t>Jockey </a:t>
            </a:r>
            <a:r>
              <a:rPr lang="en-US" sz="2600" dirty="0" smtClean="0">
                <a:solidFill>
                  <a:srgbClr val="FF0000"/>
                </a:solidFill>
              </a:rPr>
              <a:t>: </a:t>
            </a:r>
            <a:r>
              <a:rPr lang="en-US" sz="2600" dirty="0">
                <a:solidFill>
                  <a:srgbClr val="002060"/>
                </a:solidFill>
              </a:rPr>
              <a:t>One who presents a radio programme</a:t>
            </a:r>
            <a:r>
              <a:rPr lang="en-US" sz="2600" dirty="0" smtClean="0">
                <a:solidFill>
                  <a:srgbClr val="002060"/>
                </a:solidFill>
              </a:rPr>
              <a:t>.</a:t>
            </a:r>
            <a:endParaRPr lang="en-US" sz="2600" dirty="0">
              <a:solidFill>
                <a:srgbClr val="002060"/>
              </a:solidFill>
            </a:endParaRPr>
          </a:p>
          <a:p>
            <a:pPr marL="0" lvl="0" indent="0">
              <a:lnSpc>
                <a:spcPct val="150000"/>
              </a:lnSpc>
              <a:buNone/>
            </a:pPr>
            <a:r>
              <a:rPr lang="en-US" sz="2600" b="1" dirty="0">
                <a:solidFill>
                  <a:srgbClr val="7030A0"/>
                </a:solidFill>
              </a:rPr>
              <a:t>Arsenal </a:t>
            </a:r>
            <a:r>
              <a:rPr lang="en-US" sz="2600" dirty="0">
                <a:solidFill>
                  <a:srgbClr val="7030A0"/>
                </a:solidFill>
              </a:rPr>
              <a:t>: </a:t>
            </a:r>
            <a:r>
              <a:rPr lang="en-US" sz="2600" dirty="0">
                <a:solidFill>
                  <a:srgbClr val="002060"/>
                </a:solidFill>
              </a:rPr>
              <a:t>A collection of weapons </a:t>
            </a:r>
            <a:r>
              <a:rPr lang="en-US" sz="2600" dirty="0" smtClean="0">
                <a:solidFill>
                  <a:srgbClr val="002060"/>
                </a:solidFill>
              </a:rPr>
              <a:t>&amp; </a:t>
            </a:r>
            <a:r>
              <a:rPr lang="en-US" sz="2600" dirty="0">
                <a:solidFill>
                  <a:srgbClr val="002060"/>
                </a:solidFill>
              </a:rPr>
              <a:t>military</a:t>
            </a:r>
            <a:r>
              <a:rPr lang="en-US" sz="2600" b="1" dirty="0">
                <a:solidFill>
                  <a:srgbClr val="002060"/>
                </a:solidFill>
              </a:rPr>
              <a:t> </a:t>
            </a:r>
            <a:r>
              <a:rPr lang="en-US" sz="2600" dirty="0">
                <a:solidFill>
                  <a:srgbClr val="002060"/>
                </a:solidFill>
              </a:rPr>
              <a:t>equipment</a:t>
            </a:r>
            <a:r>
              <a:rPr lang="en-US" sz="2600" dirty="0" smtClean="0">
                <a:solidFill>
                  <a:srgbClr val="002060"/>
                </a:solidFill>
              </a:rPr>
              <a:t>.</a:t>
            </a:r>
          </a:p>
          <a:p>
            <a:pPr marL="0" indent="0">
              <a:lnSpc>
                <a:spcPct val="150000"/>
              </a:lnSpc>
              <a:buNone/>
            </a:pPr>
            <a:r>
              <a:rPr lang="en-US" sz="2600" b="1" dirty="0">
                <a:solidFill>
                  <a:srgbClr val="FF0000"/>
                </a:solidFill>
              </a:rPr>
              <a:t>Crèche </a:t>
            </a:r>
            <a:r>
              <a:rPr lang="en-US" sz="2600" dirty="0">
                <a:solidFill>
                  <a:srgbClr val="FF0000"/>
                </a:solidFill>
              </a:rPr>
              <a:t>: </a:t>
            </a:r>
            <a:r>
              <a:rPr lang="en-US" sz="2600" dirty="0">
                <a:solidFill>
                  <a:srgbClr val="002060"/>
                </a:solidFill>
              </a:rPr>
              <a:t>A nursery where babies &amp; young</a:t>
            </a:r>
            <a:r>
              <a:rPr lang="en-US" sz="2600" b="1" dirty="0">
                <a:solidFill>
                  <a:srgbClr val="002060"/>
                </a:solidFill>
              </a:rPr>
              <a:t> </a:t>
            </a:r>
            <a:r>
              <a:rPr lang="en-US" sz="2600" dirty="0">
                <a:solidFill>
                  <a:srgbClr val="002060"/>
                </a:solidFill>
              </a:rPr>
              <a:t>children are taken care of during working day.</a:t>
            </a:r>
          </a:p>
          <a:p>
            <a:pPr marL="0" indent="0">
              <a:lnSpc>
                <a:spcPct val="150000"/>
              </a:lnSpc>
              <a:buNone/>
            </a:pPr>
            <a:r>
              <a:rPr lang="en-US" sz="2600" b="1" dirty="0">
                <a:solidFill>
                  <a:srgbClr val="7030A0"/>
                </a:solidFill>
              </a:rPr>
              <a:t>Kennel  </a:t>
            </a:r>
            <a:r>
              <a:rPr lang="en-US" sz="2600" dirty="0">
                <a:solidFill>
                  <a:srgbClr val="7030A0"/>
                </a:solidFill>
              </a:rPr>
              <a:t>: </a:t>
            </a:r>
            <a:r>
              <a:rPr lang="en-US" sz="2600" dirty="0">
                <a:solidFill>
                  <a:srgbClr val="002060"/>
                </a:solidFill>
              </a:rPr>
              <a:t>A small shelter for a dog. </a:t>
            </a:r>
          </a:p>
          <a:p>
            <a:pPr marL="0" lvl="0" indent="0">
              <a:lnSpc>
                <a:spcPct val="150000"/>
              </a:lnSpc>
              <a:buNone/>
            </a:pPr>
            <a:r>
              <a:rPr lang="en-US" sz="2600" b="1" dirty="0">
                <a:solidFill>
                  <a:srgbClr val="FF0000"/>
                </a:solidFill>
              </a:rPr>
              <a:t>Mint </a:t>
            </a:r>
            <a:r>
              <a:rPr lang="en-US" sz="2600" dirty="0">
                <a:solidFill>
                  <a:srgbClr val="FF0000"/>
                </a:solidFill>
              </a:rPr>
              <a:t>: </a:t>
            </a:r>
            <a:r>
              <a:rPr lang="en-US" sz="2600" dirty="0">
                <a:solidFill>
                  <a:srgbClr val="002060"/>
                </a:solidFill>
              </a:rPr>
              <a:t>A place where coins, medals or tokens are made.</a:t>
            </a:r>
          </a:p>
          <a:p>
            <a:pPr marL="0" lvl="0" indent="0">
              <a:lnSpc>
                <a:spcPct val="150000"/>
              </a:lnSpc>
              <a:buNone/>
            </a:pPr>
            <a:r>
              <a:rPr lang="en-US" sz="2600" b="1" dirty="0">
                <a:solidFill>
                  <a:srgbClr val="7030A0"/>
                </a:solidFill>
              </a:rPr>
              <a:t>Orchard </a:t>
            </a:r>
            <a:r>
              <a:rPr lang="en-US" sz="2600" dirty="0">
                <a:solidFill>
                  <a:srgbClr val="7030A0"/>
                </a:solidFill>
              </a:rPr>
              <a:t>: </a:t>
            </a:r>
            <a:r>
              <a:rPr lang="en-US" sz="2600" dirty="0">
                <a:solidFill>
                  <a:srgbClr val="002060"/>
                </a:solidFill>
              </a:rPr>
              <a:t>A piece of enclosed land planted with</a:t>
            </a:r>
            <a:r>
              <a:rPr lang="en-US" sz="2600" b="1" dirty="0">
                <a:solidFill>
                  <a:srgbClr val="002060"/>
                </a:solidFill>
              </a:rPr>
              <a:t> </a:t>
            </a:r>
            <a:r>
              <a:rPr lang="en-US" sz="2600" dirty="0">
                <a:solidFill>
                  <a:srgbClr val="002060"/>
                </a:solidFill>
              </a:rPr>
              <a:t>fruit trees</a:t>
            </a:r>
            <a:r>
              <a:rPr lang="en-US" sz="2600" dirty="0" smtClean="0">
                <a:solidFill>
                  <a:srgbClr val="002060"/>
                </a:solidFill>
              </a:rPr>
              <a:t>.</a:t>
            </a:r>
          </a:p>
          <a:p>
            <a:pPr marL="0" indent="0">
              <a:lnSpc>
                <a:spcPct val="150000"/>
              </a:lnSpc>
              <a:buNone/>
            </a:pPr>
            <a:r>
              <a:rPr lang="en-US" sz="2600" b="1" dirty="0">
                <a:solidFill>
                  <a:srgbClr val="FF0000"/>
                </a:solidFill>
              </a:rPr>
              <a:t>Anarchy </a:t>
            </a:r>
            <a:r>
              <a:rPr lang="en-US" sz="2600" dirty="0">
                <a:solidFill>
                  <a:srgbClr val="FF0000"/>
                </a:solidFill>
              </a:rPr>
              <a:t>: </a:t>
            </a:r>
            <a:r>
              <a:rPr lang="en-US" sz="2600" dirty="0">
                <a:solidFill>
                  <a:srgbClr val="002060"/>
                </a:solidFill>
              </a:rPr>
              <a:t>A state of disorder due to absence of</a:t>
            </a:r>
            <a:r>
              <a:rPr lang="en-US" sz="2600" b="1" dirty="0">
                <a:solidFill>
                  <a:srgbClr val="002060"/>
                </a:solidFill>
              </a:rPr>
              <a:t> </a:t>
            </a:r>
            <a:r>
              <a:rPr lang="en-US" sz="2600" dirty="0">
                <a:solidFill>
                  <a:srgbClr val="002060"/>
                </a:solidFill>
              </a:rPr>
              <a:t>authority/a controlling system. </a:t>
            </a:r>
          </a:p>
          <a:p>
            <a:pPr marL="0" lvl="0" indent="0">
              <a:lnSpc>
                <a:spcPct val="150000"/>
              </a:lnSpc>
              <a:buNone/>
            </a:pPr>
            <a:r>
              <a:rPr lang="en-US" sz="2600" b="1" dirty="0">
                <a:solidFill>
                  <a:srgbClr val="7030A0"/>
                </a:solidFill>
              </a:rPr>
              <a:t>Autocracy </a:t>
            </a:r>
            <a:r>
              <a:rPr lang="en-US" sz="2600" dirty="0">
                <a:solidFill>
                  <a:srgbClr val="7030A0"/>
                </a:solidFill>
              </a:rPr>
              <a:t>: </a:t>
            </a:r>
            <a:r>
              <a:rPr lang="en-US" sz="2600" dirty="0">
                <a:solidFill>
                  <a:srgbClr val="002060"/>
                </a:solidFill>
              </a:rPr>
              <a:t>A system of govt by one person</a:t>
            </a:r>
            <a:r>
              <a:rPr lang="en-US" sz="2600" b="1" dirty="0">
                <a:solidFill>
                  <a:srgbClr val="002060"/>
                </a:solidFill>
              </a:rPr>
              <a:t> </a:t>
            </a:r>
            <a:r>
              <a:rPr lang="en-US" sz="2600" dirty="0">
                <a:solidFill>
                  <a:srgbClr val="002060"/>
                </a:solidFill>
              </a:rPr>
              <a:t>with absolute power.</a:t>
            </a:r>
          </a:p>
          <a:p>
            <a:pPr marL="0" lvl="0" indent="0">
              <a:lnSpc>
                <a:spcPct val="150000"/>
              </a:lnSpc>
              <a:buNone/>
            </a:pPr>
            <a:endParaRPr lang="en-US" sz="2400" dirty="0">
              <a:solidFill>
                <a:srgbClr val="002060"/>
              </a:solidFill>
            </a:endParaRPr>
          </a:p>
          <a:p>
            <a:pPr marL="0" lvl="0" indent="0">
              <a:lnSpc>
                <a:spcPct val="150000"/>
              </a:lnSpc>
              <a:buNone/>
            </a:pPr>
            <a:endParaRPr lang="en-US" sz="2400" dirty="0" smtClean="0">
              <a:solidFill>
                <a:srgbClr val="00206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8352389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0" lvl="0" indent="0">
              <a:lnSpc>
                <a:spcPct val="150000"/>
              </a:lnSpc>
              <a:buNone/>
            </a:pPr>
            <a:r>
              <a:rPr lang="en-US" sz="2400" b="1" dirty="0" smtClean="0">
                <a:solidFill>
                  <a:srgbClr val="FF0000"/>
                </a:solidFill>
              </a:rPr>
              <a:t>Neocracy </a:t>
            </a:r>
            <a:r>
              <a:rPr lang="en-US" sz="2400" dirty="0">
                <a:solidFill>
                  <a:srgbClr val="FF0000"/>
                </a:solidFill>
              </a:rPr>
              <a:t>: </a:t>
            </a:r>
            <a:r>
              <a:rPr lang="en-US" sz="2400" dirty="0">
                <a:solidFill>
                  <a:srgbClr val="002060"/>
                </a:solidFill>
              </a:rPr>
              <a:t>A government by new or inexperienced</a:t>
            </a:r>
            <a:r>
              <a:rPr lang="en-US" sz="2400" b="1" dirty="0">
                <a:solidFill>
                  <a:srgbClr val="002060"/>
                </a:solidFill>
              </a:rPr>
              <a:t> </a:t>
            </a:r>
            <a:r>
              <a:rPr lang="en-US" sz="2400" dirty="0">
                <a:solidFill>
                  <a:srgbClr val="002060"/>
                </a:solidFill>
              </a:rPr>
              <a:t>persons</a:t>
            </a:r>
            <a:r>
              <a:rPr lang="en-US" sz="2400" dirty="0" smtClean="0">
                <a:solidFill>
                  <a:srgbClr val="002060"/>
                </a:solidFill>
              </a:rPr>
              <a:t>.</a:t>
            </a:r>
          </a:p>
          <a:p>
            <a:pPr marL="0" lvl="0" indent="0">
              <a:lnSpc>
                <a:spcPct val="150000"/>
              </a:lnSpc>
              <a:buNone/>
            </a:pPr>
            <a:r>
              <a:rPr lang="en-US" sz="2400" b="1" dirty="0">
                <a:solidFill>
                  <a:srgbClr val="7030A0"/>
                </a:solidFill>
              </a:rPr>
              <a:t>Secular </a:t>
            </a:r>
            <a:r>
              <a:rPr lang="en-US" sz="2400" dirty="0">
                <a:solidFill>
                  <a:srgbClr val="7030A0"/>
                </a:solidFill>
              </a:rPr>
              <a:t>: </a:t>
            </a:r>
            <a:r>
              <a:rPr lang="en-US" sz="2400" dirty="0">
                <a:solidFill>
                  <a:srgbClr val="002060"/>
                </a:solidFill>
              </a:rPr>
              <a:t>A state of being not affected by any</a:t>
            </a:r>
            <a:r>
              <a:rPr lang="en-US" sz="2400" b="1" dirty="0">
                <a:solidFill>
                  <a:srgbClr val="002060"/>
                </a:solidFill>
              </a:rPr>
              <a:t> </a:t>
            </a:r>
            <a:r>
              <a:rPr lang="en-US" sz="2400" dirty="0">
                <a:solidFill>
                  <a:srgbClr val="002060"/>
                </a:solidFill>
              </a:rPr>
              <a:t>particular </a:t>
            </a:r>
            <a:r>
              <a:rPr lang="en-US" sz="2400" dirty="0" smtClean="0">
                <a:solidFill>
                  <a:srgbClr val="002060"/>
                </a:solidFill>
              </a:rPr>
              <a:t>religion/a </a:t>
            </a:r>
            <a:r>
              <a:rPr lang="en-US" sz="2400" dirty="0">
                <a:solidFill>
                  <a:srgbClr val="002060"/>
                </a:solidFill>
              </a:rPr>
              <a:t>state of equal status to all religions</a:t>
            </a:r>
            <a:r>
              <a:rPr lang="en-US" sz="2400" dirty="0" smtClean="0">
                <a:solidFill>
                  <a:srgbClr val="002060"/>
                </a:solidFill>
              </a:rPr>
              <a:t>. </a:t>
            </a:r>
          </a:p>
          <a:p>
            <a:pPr marL="0" lvl="0" indent="0">
              <a:lnSpc>
                <a:spcPct val="150000"/>
              </a:lnSpc>
              <a:buNone/>
            </a:pPr>
            <a:r>
              <a:rPr lang="en-US" sz="2400" b="1" dirty="0" smtClean="0">
                <a:solidFill>
                  <a:srgbClr val="FF0000"/>
                </a:solidFill>
              </a:rPr>
              <a:t>Crusade </a:t>
            </a:r>
            <a:r>
              <a:rPr lang="en-US" sz="2400" dirty="0">
                <a:solidFill>
                  <a:srgbClr val="FF0000"/>
                </a:solidFill>
              </a:rPr>
              <a:t>: </a:t>
            </a:r>
            <a:r>
              <a:rPr lang="en-US" sz="2400" dirty="0">
                <a:solidFill>
                  <a:srgbClr val="002060"/>
                </a:solidFill>
              </a:rPr>
              <a:t>A vigorous campaign for political, social/religious change.</a:t>
            </a:r>
          </a:p>
          <a:p>
            <a:pPr marL="0" indent="0" algn="just">
              <a:lnSpc>
                <a:spcPct val="150000"/>
              </a:lnSpc>
              <a:buNone/>
            </a:pPr>
            <a:r>
              <a:rPr lang="en-US" sz="2400" b="1" dirty="0">
                <a:solidFill>
                  <a:srgbClr val="FF0000"/>
                </a:solidFill>
              </a:rPr>
              <a:t>II)</a:t>
            </a:r>
            <a:r>
              <a:rPr lang="en-US" sz="2400" dirty="0">
                <a:solidFill>
                  <a:srgbClr val="FF0000"/>
                </a:solidFill>
              </a:rPr>
              <a:t> </a:t>
            </a:r>
            <a:r>
              <a:rPr lang="en-US" sz="2400" b="1" dirty="0">
                <a:solidFill>
                  <a:srgbClr val="FF0000"/>
                </a:solidFill>
              </a:rPr>
              <a:t>Use of Phrases - </a:t>
            </a:r>
            <a:r>
              <a:rPr lang="en-US" sz="2400" dirty="0">
                <a:solidFill>
                  <a:srgbClr val="7030A0"/>
                </a:solidFill>
              </a:rPr>
              <a:t>A phrase is a group of two or more words functioning as a meaningful unit within a sentence or a clause. </a:t>
            </a:r>
          </a:p>
          <a:p>
            <a:pPr algn="just">
              <a:lnSpc>
                <a:spcPct val="150000"/>
              </a:lnSpc>
            </a:pPr>
            <a:r>
              <a:rPr lang="en-US" sz="2400" dirty="0">
                <a:solidFill>
                  <a:srgbClr val="7030A0"/>
                </a:solidFill>
              </a:rPr>
              <a:t>It is commonly considered as a unit between a word &amp; a clause.</a:t>
            </a:r>
          </a:p>
          <a:p>
            <a:pPr algn="just">
              <a:lnSpc>
                <a:spcPct val="150000"/>
              </a:lnSpc>
            </a:pPr>
            <a:r>
              <a:rPr lang="en-US" sz="2400" dirty="0">
                <a:solidFill>
                  <a:srgbClr val="7030A0"/>
                </a:solidFill>
              </a:rPr>
              <a:t>It is determined by the Head word in it with one/more modifiers.</a:t>
            </a:r>
          </a:p>
          <a:p>
            <a:pPr algn="just">
              <a:lnSpc>
                <a:spcPct val="150000"/>
              </a:lnSpc>
            </a:pPr>
            <a:r>
              <a:rPr lang="en-US" sz="2400" dirty="0">
                <a:solidFill>
                  <a:srgbClr val="7030A0"/>
                </a:solidFill>
              </a:rPr>
              <a:t>Main types of phrases are : </a:t>
            </a:r>
            <a:r>
              <a:rPr lang="en-US" sz="2400" b="1" dirty="0">
                <a:solidFill>
                  <a:schemeClr val="accent6">
                    <a:lumMod val="75000"/>
                  </a:schemeClr>
                </a:solidFill>
              </a:rPr>
              <a:t>Noun phrase, Verb </a:t>
            </a:r>
            <a:r>
              <a:rPr lang="en-US" sz="2400" b="1" dirty="0" smtClean="0">
                <a:solidFill>
                  <a:schemeClr val="accent6">
                    <a:lumMod val="75000"/>
                  </a:schemeClr>
                </a:solidFill>
              </a:rPr>
              <a:t>phrase</a:t>
            </a:r>
            <a:r>
              <a:rPr lang="en-US" sz="2400" b="1" dirty="0">
                <a:solidFill>
                  <a:schemeClr val="accent6">
                    <a:lumMod val="75000"/>
                  </a:schemeClr>
                </a:solidFill>
              </a:rPr>
              <a:t>, Adjective phrase, Adverb phrase &amp; 	Prepositional phrase</a:t>
            </a:r>
            <a:r>
              <a:rPr lang="en-US" sz="2400" b="1" dirty="0">
                <a:solidFill>
                  <a:srgbClr val="7030A0"/>
                </a:solidFill>
              </a:rPr>
              <a:t>.</a:t>
            </a:r>
          </a:p>
          <a:p>
            <a:pPr marL="0" lvl="0" indent="0">
              <a:lnSpc>
                <a:spcPct val="150000"/>
              </a:lnSpc>
              <a:buNone/>
            </a:pPr>
            <a:endParaRPr lang="en-US" sz="2400" dirty="0">
              <a:solidFill>
                <a:schemeClr val="accent3">
                  <a:lumMod val="75000"/>
                </a:schemeClr>
              </a:solidFill>
            </a:endParaRPr>
          </a:p>
          <a:p>
            <a:pPr marL="0" lvl="0" indent="0">
              <a:lnSpc>
                <a:spcPct val="150000"/>
              </a:lnSpc>
              <a:buNone/>
            </a:pPr>
            <a:endParaRPr lang="en-US" sz="24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324854015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indent="0" algn="just">
              <a:lnSpc>
                <a:spcPct val="150000"/>
              </a:lnSpc>
              <a:buNone/>
            </a:pPr>
            <a:r>
              <a:rPr lang="en-US" sz="2400" b="1" dirty="0" smtClean="0">
                <a:solidFill>
                  <a:srgbClr val="FF0000"/>
                </a:solidFill>
              </a:rPr>
              <a:t>Noun </a:t>
            </a:r>
            <a:r>
              <a:rPr lang="en-US" sz="2400" b="1" dirty="0">
                <a:solidFill>
                  <a:srgbClr val="FF0000"/>
                </a:solidFill>
              </a:rPr>
              <a:t>Phrase : </a:t>
            </a:r>
            <a:r>
              <a:rPr lang="en-US" sz="2400" dirty="0" smtClean="0">
                <a:solidFill>
                  <a:srgbClr val="7030A0"/>
                </a:solidFill>
              </a:rPr>
              <a:t>In </a:t>
            </a:r>
            <a:r>
              <a:rPr lang="en-US" sz="2400" dirty="0">
                <a:solidFill>
                  <a:srgbClr val="7030A0"/>
                </a:solidFill>
              </a:rPr>
              <a:t>this phrase, a noun/a pronoun is the head</a:t>
            </a:r>
            <a:r>
              <a:rPr lang="en-US" sz="2400" b="1" dirty="0">
                <a:solidFill>
                  <a:srgbClr val="7030A0"/>
                </a:solidFill>
              </a:rPr>
              <a:t> </a:t>
            </a:r>
            <a:r>
              <a:rPr lang="en-US" sz="2400" dirty="0">
                <a:solidFill>
                  <a:srgbClr val="7030A0"/>
                </a:solidFill>
              </a:rPr>
              <a:t>word. There can be articles (determiners), adjectives, adverbs as modifiers. </a:t>
            </a:r>
            <a:endParaRPr lang="en-US" sz="2400" dirty="0" smtClean="0">
              <a:solidFill>
                <a:srgbClr val="7030A0"/>
              </a:solidFill>
            </a:endParaRPr>
          </a:p>
          <a:p>
            <a:pPr algn="just">
              <a:lnSpc>
                <a:spcPct val="150000"/>
              </a:lnSpc>
            </a:pPr>
            <a:r>
              <a:rPr lang="en-US" sz="2400" dirty="0">
                <a:solidFill>
                  <a:srgbClr val="7030A0"/>
                </a:solidFill>
              </a:rPr>
              <a:t>A noun phrase can function as the subject, object/complement in a sentence/clause</a:t>
            </a:r>
            <a:r>
              <a:rPr lang="en-US" sz="2400" dirty="0" smtClean="0">
                <a:solidFill>
                  <a:srgbClr val="7030A0"/>
                </a:solidFill>
              </a:rPr>
              <a:t>.</a:t>
            </a:r>
          </a:p>
          <a:p>
            <a:pPr algn="just">
              <a:lnSpc>
                <a:spcPct val="150000"/>
              </a:lnSpc>
            </a:pPr>
            <a:r>
              <a:rPr lang="en-US" sz="2400" dirty="0">
                <a:solidFill>
                  <a:srgbClr val="7030A0"/>
                </a:solidFill>
              </a:rPr>
              <a:t>Structure : </a:t>
            </a:r>
            <a:r>
              <a:rPr lang="en-US" sz="2400" i="1" dirty="0">
                <a:solidFill>
                  <a:srgbClr val="7030A0"/>
                </a:solidFill>
              </a:rPr>
              <a:t>girl</a:t>
            </a:r>
            <a:r>
              <a:rPr lang="en-US" sz="2400" dirty="0">
                <a:solidFill>
                  <a:srgbClr val="7030A0"/>
                </a:solidFill>
              </a:rPr>
              <a:t>- noun; </a:t>
            </a:r>
            <a:r>
              <a:rPr lang="en-US" sz="2400" i="1" dirty="0">
                <a:solidFill>
                  <a:srgbClr val="7030A0"/>
                </a:solidFill>
              </a:rPr>
              <a:t>a girl</a:t>
            </a:r>
            <a:r>
              <a:rPr lang="en-US" sz="2400" dirty="0">
                <a:solidFill>
                  <a:srgbClr val="7030A0"/>
                </a:solidFill>
              </a:rPr>
              <a:t>- determiner + noun; </a:t>
            </a:r>
            <a:r>
              <a:rPr lang="en-US" sz="2400" i="1" dirty="0">
                <a:solidFill>
                  <a:srgbClr val="7030A0"/>
                </a:solidFill>
              </a:rPr>
              <a:t>a beautiful</a:t>
            </a:r>
            <a:r>
              <a:rPr lang="en-US" sz="2400" dirty="0">
                <a:solidFill>
                  <a:srgbClr val="7030A0"/>
                </a:solidFill>
              </a:rPr>
              <a:t> </a:t>
            </a:r>
            <a:r>
              <a:rPr lang="en-US" sz="2400" i="1" dirty="0">
                <a:solidFill>
                  <a:srgbClr val="7030A0"/>
                </a:solidFill>
              </a:rPr>
              <a:t>girl</a:t>
            </a:r>
            <a:r>
              <a:rPr lang="en-US" sz="2400" dirty="0">
                <a:solidFill>
                  <a:srgbClr val="7030A0"/>
                </a:solidFill>
              </a:rPr>
              <a:t>- determiner + adjective + noun;</a:t>
            </a:r>
            <a:r>
              <a:rPr lang="en-US" sz="2400" i="1" dirty="0">
                <a:solidFill>
                  <a:srgbClr val="7030A0"/>
                </a:solidFill>
              </a:rPr>
              <a:t> a very beautiful girl</a:t>
            </a:r>
            <a:r>
              <a:rPr lang="en-US" sz="2400" dirty="0">
                <a:solidFill>
                  <a:srgbClr val="7030A0"/>
                </a:solidFill>
              </a:rPr>
              <a:t>-determiner+ adverb + adjective+ noun. Function : </a:t>
            </a:r>
            <a:r>
              <a:rPr lang="en-US" sz="2400" i="1" u="sng" dirty="0">
                <a:solidFill>
                  <a:srgbClr val="7030A0"/>
                </a:solidFill>
              </a:rPr>
              <a:t>A girl</a:t>
            </a:r>
            <a:r>
              <a:rPr lang="en-US" sz="2400" dirty="0">
                <a:solidFill>
                  <a:srgbClr val="7030A0"/>
                </a:solidFill>
              </a:rPr>
              <a:t> is an asset in a family. – Subject. He gave </a:t>
            </a:r>
            <a:r>
              <a:rPr lang="en-US" sz="2400" i="1" u="sng" dirty="0">
                <a:solidFill>
                  <a:srgbClr val="7030A0"/>
                </a:solidFill>
              </a:rPr>
              <a:t>the girl</a:t>
            </a:r>
            <a:r>
              <a:rPr lang="en-US" sz="2400" dirty="0">
                <a:solidFill>
                  <a:srgbClr val="7030A0"/>
                </a:solidFill>
              </a:rPr>
              <a:t> a pen. - Indirect Object, The owner of this shop is </a:t>
            </a:r>
            <a:r>
              <a:rPr lang="en-US" sz="2400" i="1" u="sng" dirty="0">
                <a:solidFill>
                  <a:srgbClr val="7030A0"/>
                </a:solidFill>
              </a:rPr>
              <a:t>a girl</a:t>
            </a:r>
            <a:r>
              <a:rPr lang="en-US" sz="2400" dirty="0">
                <a:solidFill>
                  <a:srgbClr val="7030A0"/>
                </a:solidFill>
              </a:rPr>
              <a:t>. </a:t>
            </a:r>
            <a:r>
              <a:rPr lang="en-US" sz="2400" dirty="0" smtClean="0">
                <a:solidFill>
                  <a:srgbClr val="7030A0"/>
                </a:solidFill>
              </a:rPr>
              <a:t>– Complement.</a:t>
            </a:r>
          </a:p>
          <a:p>
            <a:pPr marL="0" indent="0" algn="just">
              <a:lnSpc>
                <a:spcPct val="150000"/>
              </a:lnSpc>
              <a:buNone/>
            </a:pPr>
            <a:r>
              <a:rPr lang="en-US" sz="2400" b="1" dirty="0">
                <a:solidFill>
                  <a:srgbClr val="00B050"/>
                </a:solidFill>
              </a:rPr>
              <a:t>Prepositional Phrase </a:t>
            </a:r>
            <a:r>
              <a:rPr lang="en-US" sz="2400" dirty="0">
                <a:solidFill>
                  <a:srgbClr val="00B050"/>
                </a:solidFill>
              </a:rPr>
              <a:t>: </a:t>
            </a:r>
            <a:r>
              <a:rPr lang="en-US" sz="2400" dirty="0" smtClean="0">
                <a:solidFill>
                  <a:srgbClr val="7030A0"/>
                </a:solidFill>
              </a:rPr>
              <a:t>A </a:t>
            </a:r>
            <a:r>
              <a:rPr lang="en-US" sz="2400" dirty="0">
                <a:solidFill>
                  <a:srgbClr val="7030A0"/>
                </a:solidFill>
              </a:rPr>
              <a:t>phrase that comprises of a preposition</a:t>
            </a:r>
            <a:r>
              <a:rPr lang="en-US" sz="2400" b="1" dirty="0">
                <a:solidFill>
                  <a:srgbClr val="7030A0"/>
                </a:solidFill>
              </a:rPr>
              <a:t> </a:t>
            </a:r>
            <a:r>
              <a:rPr lang="en-US" sz="2400" dirty="0">
                <a:solidFill>
                  <a:srgbClr val="7030A0"/>
                </a:solidFill>
              </a:rPr>
              <a:t>&amp; a noun or pronoun as Head is called a prepositional phrase. </a:t>
            </a:r>
          </a:p>
          <a:p>
            <a:pPr algn="just">
              <a:lnSpc>
                <a:spcPct val="150000"/>
              </a:lnSpc>
            </a:pPr>
            <a:endParaRPr lang="en-US" sz="2400" dirty="0">
              <a:solidFill>
                <a:srgbClr val="7030A0"/>
              </a:solidFill>
            </a:endParaRPr>
          </a:p>
          <a:p>
            <a:pPr algn="just">
              <a:lnSpc>
                <a:spcPct val="150000"/>
              </a:lnSpc>
            </a:pPr>
            <a:endParaRPr lang="en-US" sz="2400" dirty="0">
              <a:solidFill>
                <a:srgbClr val="002060"/>
              </a:solidFill>
            </a:endParaRPr>
          </a:p>
          <a:p>
            <a:pPr marL="0" indent="0" algn="just">
              <a:lnSpc>
                <a:spcPct val="150000"/>
              </a:lnSpc>
              <a:buNone/>
            </a:pPr>
            <a:endParaRPr lang="en-US" sz="2400" dirty="0">
              <a:solidFill>
                <a:srgbClr val="7030A0"/>
              </a:solidFill>
            </a:endParaRPr>
          </a:p>
          <a:p>
            <a:pPr marL="0" lvl="0" indent="0">
              <a:lnSpc>
                <a:spcPct val="150000"/>
              </a:lnSpc>
              <a:buNone/>
            </a:pPr>
            <a:endParaRPr lang="en-US" sz="24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50831365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algn="just">
              <a:lnSpc>
                <a:spcPct val="150000"/>
              </a:lnSpc>
              <a:buFont typeface="Courier New" pitchFamily="49" charset="0"/>
              <a:buChar char="o"/>
            </a:pPr>
            <a:r>
              <a:rPr lang="en-US" sz="2400" dirty="0" smtClean="0">
                <a:solidFill>
                  <a:srgbClr val="7030A0"/>
                </a:solidFill>
              </a:rPr>
              <a:t>It </a:t>
            </a:r>
            <a:r>
              <a:rPr lang="en-US" sz="2400" dirty="0">
                <a:solidFill>
                  <a:srgbClr val="7030A0"/>
                </a:solidFill>
              </a:rPr>
              <a:t>can </a:t>
            </a:r>
            <a:r>
              <a:rPr lang="en-US" sz="2400" dirty="0" smtClean="0">
                <a:solidFill>
                  <a:srgbClr val="7030A0"/>
                </a:solidFill>
              </a:rPr>
              <a:t>be </a:t>
            </a:r>
            <a:r>
              <a:rPr lang="en-US" sz="2400" dirty="0">
                <a:solidFill>
                  <a:srgbClr val="7030A0"/>
                </a:solidFill>
              </a:rPr>
              <a:t>formed as Preposition+Noun Phrase. Prepositional phrases function as adverbials in clauses</a:t>
            </a:r>
            <a:r>
              <a:rPr lang="en-US" sz="2400" dirty="0" smtClean="0">
                <a:solidFill>
                  <a:srgbClr val="7030A0"/>
                </a:solidFill>
              </a:rPr>
              <a:t>.</a:t>
            </a:r>
            <a:r>
              <a:rPr lang="en-US" sz="2400" dirty="0">
                <a:solidFill>
                  <a:srgbClr val="7030A0"/>
                </a:solidFill>
              </a:rPr>
              <a:t> </a:t>
            </a:r>
            <a:r>
              <a:rPr lang="en-US" sz="2400" dirty="0" smtClean="0">
                <a:solidFill>
                  <a:srgbClr val="7030A0"/>
                </a:solidFill>
              </a:rPr>
              <a:t>Ex </a:t>
            </a:r>
            <a:r>
              <a:rPr lang="en-US" sz="2400" dirty="0" smtClean="0">
                <a:solidFill>
                  <a:srgbClr val="7030A0"/>
                </a:solidFill>
              </a:rPr>
              <a:t>- </a:t>
            </a:r>
            <a:r>
              <a:rPr lang="en-US" sz="2400" i="1" dirty="0" smtClean="0">
                <a:solidFill>
                  <a:srgbClr val="7030A0"/>
                </a:solidFill>
              </a:rPr>
              <a:t>Ramesh </a:t>
            </a:r>
            <a:r>
              <a:rPr lang="en-US" sz="2400" i="1" dirty="0">
                <a:solidFill>
                  <a:srgbClr val="7030A0"/>
                </a:solidFill>
              </a:rPr>
              <a:t>is going </a:t>
            </a:r>
            <a:r>
              <a:rPr lang="en-US" sz="2400" i="1" u="sng" dirty="0">
                <a:solidFill>
                  <a:srgbClr val="7030A0"/>
                </a:solidFill>
              </a:rPr>
              <a:t>to </a:t>
            </a:r>
            <a:r>
              <a:rPr lang="en-US" sz="2400" i="1" u="sng" dirty="0" smtClean="0">
                <a:solidFill>
                  <a:srgbClr val="7030A0"/>
                </a:solidFill>
              </a:rPr>
              <a:t>garden</a:t>
            </a:r>
            <a:r>
              <a:rPr lang="en-US" sz="2400" i="1" dirty="0" smtClean="0">
                <a:solidFill>
                  <a:srgbClr val="7030A0"/>
                </a:solidFill>
              </a:rPr>
              <a:t>.- </a:t>
            </a:r>
            <a:r>
              <a:rPr lang="en-US" sz="2400" dirty="0" smtClean="0">
                <a:solidFill>
                  <a:srgbClr val="7030A0"/>
                </a:solidFill>
              </a:rPr>
              <a:t>Adverbial</a:t>
            </a:r>
            <a:r>
              <a:rPr lang="en-US" sz="2400" dirty="0" smtClean="0">
                <a:solidFill>
                  <a:srgbClr val="7030A0"/>
                </a:solidFill>
              </a:rPr>
              <a:t>. </a:t>
            </a:r>
            <a:r>
              <a:rPr lang="en-US" sz="2400" i="1" dirty="0" smtClean="0">
                <a:solidFill>
                  <a:srgbClr val="7030A0"/>
                </a:solidFill>
              </a:rPr>
              <a:t>Seema </a:t>
            </a:r>
            <a:r>
              <a:rPr lang="en-US" sz="2400" i="1" dirty="0">
                <a:solidFill>
                  <a:srgbClr val="7030A0"/>
                </a:solidFill>
              </a:rPr>
              <a:t>always sings </a:t>
            </a:r>
            <a:r>
              <a:rPr lang="en-US" sz="2400" i="1" u="sng" dirty="0">
                <a:solidFill>
                  <a:srgbClr val="7030A0"/>
                </a:solidFill>
              </a:rPr>
              <a:t>in a melodious voice</a:t>
            </a:r>
            <a:r>
              <a:rPr lang="en-US" sz="2400" i="1" dirty="0" smtClean="0">
                <a:solidFill>
                  <a:srgbClr val="7030A0"/>
                </a:solidFill>
              </a:rPr>
              <a:t>. - </a:t>
            </a:r>
            <a:r>
              <a:rPr lang="en-US" sz="2400" dirty="0" smtClean="0">
                <a:solidFill>
                  <a:srgbClr val="7030A0"/>
                </a:solidFill>
              </a:rPr>
              <a:t>Adverbial</a:t>
            </a:r>
            <a:r>
              <a:rPr lang="en-US" sz="2400" dirty="0">
                <a:solidFill>
                  <a:srgbClr val="7030A0"/>
                </a:solidFill>
              </a:rPr>
              <a:t> </a:t>
            </a:r>
            <a:endParaRPr lang="en-US" sz="2400" dirty="0" smtClean="0">
              <a:solidFill>
                <a:srgbClr val="7030A0"/>
              </a:solidFill>
            </a:endParaRPr>
          </a:p>
          <a:p>
            <a:pPr marL="0" indent="0" algn="just">
              <a:lnSpc>
                <a:spcPct val="150000"/>
              </a:lnSpc>
              <a:buNone/>
            </a:pPr>
            <a:r>
              <a:rPr lang="en-US" sz="2400" b="1" dirty="0">
                <a:solidFill>
                  <a:srgbClr val="00B050"/>
                </a:solidFill>
              </a:rPr>
              <a:t>Verb Phrase </a:t>
            </a:r>
            <a:r>
              <a:rPr lang="en-US" sz="2400" dirty="0">
                <a:solidFill>
                  <a:srgbClr val="00B050"/>
                </a:solidFill>
              </a:rPr>
              <a:t>: </a:t>
            </a:r>
            <a:r>
              <a:rPr lang="en-US" sz="2400" dirty="0">
                <a:solidFill>
                  <a:srgbClr val="7030A0"/>
                </a:solidFill>
              </a:rPr>
              <a:t>A verb phrase is a phrase composed of at</a:t>
            </a:r>
            <a:r>
              <a:rPr lang="en-US" sz="2400" b="1" dirty="0">
                <a:solidFill>
                  <a:srgbClr val="7030A0"/>
                </a:solidFill>
              </a:rPr>
              <a:t> </a:t>
            </a:r>
            <a:r>
              <a:rPr lang="en-US" sz="2400" dirty="0">
                <a:solidFill>
                  <a:srgbClr val="7030A0"/>
                </a:solidFill>
              </a:rPr>
              <a:t>least one verb &amp; supported by auxiliary or modal verbs. It functions as a predicator. Ex - </a:t>
            </a:r>
            <a:r>
              <a:rPr lang="en-US" sz="2400" i="1" dirty="0">
                <a:solidFill>
                  <a:srgbClr val="7030A0"/>
                </a:solidFill>
              </a:rPr>
              <a:t>He </a:t>
            </a:r>
            <a:r>
              <a:rPr lang="en-US" sz="2400" i="1" u="sng" dirty="0">
                <a:solidFill>
                  <a:srgbClr val="7030A0"/>
                </a:solidFill>
              </a:rPr>
              <a:t>plays</a:t>
            </a:r>
            <a:r>
              <a:rPr lang="en-US" sz="2400" i="1" dirty="0">
                <a:solidFill>
                  <a:srgbClr val="7030A0"/>
                </a:solidFill>
              </a:rPr>
              <a:t> chess</a:t>
            </a:r>
            <a:r>
              <a:rPr lang="en-US" sz="2400" dirty="0">
                <a:solidFill>
                  <a:srgbClr val="7030A0"/>
                </a:solidFill>
              </a:rPr>
              <a:t>. - Main Verb, </a:t>
            </a:r>
            <a:r>
              <a:rPr lang="en-US" sz="2400" i="1" dirty="0">
                <a:solidFill>
                  <a:srgbClr val="7030A0"/>
                </a:solidFill>
              </a:rPr>
              <a:t>He </a:t>
            </a:r>
            <a:r>
              <a:rPr lang="en-US" sz="2400" i="1" u="sng" dirty="0">
                <a:solidFill>
                  <a:srgbClr val="7030A0"/>
                </a:solidFill>
              </a:rPr>
              <a:t>was playing</a:t>
            </a:r>
            <a:r>
              <a:rPr lang="en-US" sz="2400" i="1" dirty="0">
                <a:solidFill>
                  <a:srgbClr val="7030A0"/>
                </a:solidFill>
              </a:rPr>
              <a:t> chess</a:t>
            </a:r>
            <a:r>
              <a:rPr lang="en-US" sz="2400" dirty="0">
                <a:solidFill>
                  <a:srgbClr val="7030A0"/>
                </a:solidFill>
              </a:rPr>
              <a:t>. - Aux + Main Verb, </a:t>
            </a:r>
            <a:r>
              <a:rPr lang="en-US" sz="2400" i="1" dirty="0">
                <a:solidFill>
                  <a:srgbClr val="7030A0"/>
                </a:solidFill>
              </a:rPr>
              <a:t>He </a:t>
            </a:r>
            <a:r>
              <a:rPr lang="en-US" sz="2400" i="1" u="sng" dirty="0">
                <a:solidFill>
                  <a:srgbClr val="7030A0"/>
                </a:solidFill>
              </a:rPr>
              <a:t>will have played</a:t>
            </a:r>
            <a:r>
              <a:rPr lang="en-US" sz="2400" i="1" dirty="0">
                <a:solidFill>
                  <a:srgbClr val="7030A0"/>
                </a:solidFill>
              </a:rPr>
              <a:t> chess</a:t>
            </a:r>
            <a:r>
              <a:rPr lang="en-US" sz="2400" dirty="0">
                <a:solidFill>
                  <a:srgbClr val="7030A0"/>
                </a:solidFill>
              </a:rPr>
              <a:t>.- Aux+ Aux + Main Verb </a:t>
            </a:r>
          </a:p>
          <a:p>
            <a:pPr marL="0" indent="0" algn="just">
              <a:lnSpc>
                <a:spcPct val="150000"/>
              </a:lnSpc>
              <a:buNone/>
            </a:pPr>
            <a:r>
              <a:rPr lang="en-US" sz="2400" dirty="0">
                <a:solidFill>
                  <a:srgbClr val="7030A0"/>
                </a:solidFill>
              </a:rPr>
              <a:t>Function : </a:t>
            </a:r>
            <a:r>
              <a:rPr lang="en-US" sz="2400" i="1" dirty="0" err="1">
                <a:solidFill>
                  <a:srgbClr val="7030A0"/>
                </a:solidFill>
              </a:rPr>
              <a:t>Salim</a:t>
            </a:r>
            <a:r>
              <a:rPr lang="en-US" sz="2400" dirty="0">
                <a:solidFill>
                  <a:srgbClr val="7030A0"/>
                </a:solidFill>
              </a:rPr>
              <a:t> </a:t>
            </a:r>
            <a:r>
              <a:rPr lang="en-US" sz="2400" i="1" u="sng" dirty="0">
                <a:solidFill>
                  <a:srgbClr val="7030A0"/>
                </a:solidFill>
              </a:rPr>
              <a:t>has drawn</a:t>
            </a:r>
            <a:r>
              <a:rPr lang="en-US" sz="2400" dirty="0">
                <a:solidFill>
                  <a:srgbClr val="7030A0"/>
                </a:solidFill>
              </a:rPr>
              <a:t> </a:t>
            </a:r>
            <a:r>
              <a:rPr lang="en-US" sz="2400" i="1" dirty="0">
                <a:solidFill>
                  <a:srgbClr val="7030A0"/>
                </a:solidFill>
              </a:rPr>
              <a:t>a picture</a:t>
            </a:r>
            <a:r>
              <a:rPr lang="en-US" sz="2400" dirty="0">
                <a:solidFill>
                  <a:srgbClr val="7030A0"/>
                </a:solidFill>
              </a:rPr>
              <a:t>. - Subject + </a:t>
            </a:r>
            <a:r>
              <a:rPr lang="en-US" sz="2400" u="sng" dirty="0">
                <a:solidFill>
                  <a:srgbClr val="7030A0"/>
                </a:solidFill>
              </a:rPr>
              <a:t>Predicator</a:t>
            </a:r>
            <a:r>
              <a:rPr lang="en-US" sz="2400" dirty="0">
                <a:solidFill>
                  <a:srgbClr val="7030A0"/>
                </a:solidFill>
              </a:rPr>
              <a:t> +Object</a:t>
            </a:r>
          </a:p>
          <a:p>
            <a:pPr marL="0" indent="0" algn="just">
              <a:lnSpc>
                <a:spcPct val="150000"/>
              </a:lnSpc>
              <a:buNone/>
            </a:pPr>
            <a:r>
              <a:rPr lang="en-US" sz="2400" b="1" dirty="0">
                <a:solidFill>
                  <a:srgbClr val="FF0000"/>
                </a:solidFill>
              </a:rPr>
              <a:t>Phrasal Verb </a:t>
            </a:r>
            <a:r>
              <a:rPr lang="en-US" sz="2400" dirty="0">
                <a:solidFill>
                  <a:srgbClr val="FF0000"/>
                </a:solidFill>
              </a:rPr>
              <a:t>: </a:t>
            </a:r>
            <a:r>
              <a:rPr lang="en-US" sz="2400" dirty="0">
                <a:solidFill>
                  <a:srgbClr val="7030A0"/>
                </a:solidFill>
              </a:rPr>
              <a:t>A Phrasal verb is a combination of a verb &amp;</a:t>
            </a:r>
            <a:r>
              <a:rPr lang="en-US" sz="2400" b="1" dirty="0">
                <a:solidFill>
                  <a:srgbClr val="7030A0"/>
                </a:solidFill>
              </a:rPr>
              <a:t> </a:t>
            </a:r>
            <a:r>
              <a:rPr lang="en-US" sz="2400" dirty="0">
                <a:solidFill>
                  <a:srgbClr val="7030A0"/>
                </a:solidFill>
              </a:rPr>
              <a:t>one/two particles. The particles can be either prepositions/adverbs/both. It creates a different meaning other than its original meaning.</a:t>
            </a:r>
          </a:p>
          <a:p>
            <a:pPr marL="0" indent="0" algn="just">
              <a:lnSpc>
                <a:spcPct val="150000"/>
              </a:lnSpc>
              <a:buNone/>
            </a:pPr>
            <a:endParaRPr lang="en-US" sz="2400" dirty="0">
              <a:solidFill>
                <a:srgbClr val="7030A0"/>
              </a:solidFill>
            </a:endParaRPr>
          </a:p>
          <a:p>
            <a:pPr marL="0" indent="0" algn="just">
              <a:lnSpc>
                <a:spcPct val="150000"/>
              </a:lnSpc>
              <a:buNone/>
            </a:pPr>
            <a:endParaRPr lang="en-US" sz="2800" dirty="0">
              <a:solidFill>
                <a:srgbClr val="7030A0"/>
              </a:solidFill>
            </a:endParaRPr>
          </a:p>
          <a:p>
            <a:pPr marL="0" lvl="0" indent="0">
              <a:lnSpc>
                <a:spcPct val="150000"/>
              </a:lnSpc>
              <a:buNone/>
            </a:pPr>
            <a:endParaRPr lang="en-US" sz="2400" dirty="0">
              <a:solidFill>
                <a:schemeClr val="accent3">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28906394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marL="114300" indent="0" algn="just">
              <a:lnSpc>
                <a:spcPct val="150000"/>
              </a:lnSpc>
              <a:buNone/>
            </a:pPr>
            <a:r>
              <a:rPr lang="en-US" sz="2400" dirty="0">
                <a:solidFill>
                  <a:srgbClr val="7030A0"/>
                </a:solidFill>
              </a:rPr>
              <a:t>Ex - </a:t>
            </a:r>
            <a:r>
              <a:rPr lang="en-US" sz="2400" i="1" dirty="0">
                <a:solidFill>
                  <a:srgbClr val="7030A0"/>
                </a:solidFill>
              </a:rPr>
              <a:t>bring up, give up, look after, break into, step down, sort out,</a:t>
            </a:r>
            <a:r>
              <a:rPr lang="en-US" sz="2400" dirty="0">
                <a:solidFill>
                  <a:srgbClr val="7030A0"/>
                </a:solidFill>
              </a:rPr>
              <a:t> </a:t>
            </a:r>
            <a:r>
              <a:rPr lang="en-US" sz="2400" i="1" dirty="0">
                <a:solidFill>
                  <a:srgbClr val="7030A0"/>
                </a:solidFill>
              </a:rPr>
              <a:t>put up, look forward to, look down upon, set off, call off, </a:t>
            </a:r>
            <a:r>
              <a:rPr lang="en-US" sz="2400" dirty="0">
                <a:solidFill>
                  <a:srgbClr val="7030A0"/>
                </a:solidFill>
              </a:rPr>
              <a:t>etc. </a:t>
            </a:r>
            <a:endParaRPr lang="en-US" sz="2400" dirty="0" smtClean="0">
              <a:solidFill>
                <a:srgbClr val="7030A0"/>
              </a:solidFill>
            </a:endParaRPr>
          </a:p>
          <a:p>
            <a:pPr marL="457200" algn="just">
              <a:lnSpc>
                <a:spcPct val="150000"/>
              </a:lnSpc>
              <a:buFont typeface="Courier New" pitchFamily="49" charset="0"/>
              <a:buChar char="o"/>
            </a:pPr>
            <a:r>
              <a:rPr lang="en-US" sz="2400" dirty="0" smtClean="0">
                <a:solidFill>
                  <a:srgbClr val="7030A0"/>
                </a:solidFill>
              </a:rPr>
              <a:t>There </a:t>
            </a:r>
            <a:r>
              <a:rPr lang="en-US" sz="2400" dirty="0">
                <a:solidFill>
                  <a:srgbClr val="7030A0"/>
                </a:solidFill>
              </a:rPr>
              <a:t>are two types of Phrasal </a:t>
            </a:r>
            <a:r>
              <a:rPr lang="en-US" sz="2400" dirty="0" smtClean="0">
                <a:solidFill>
                  <a:srgbClr val="7030A0"/>
                </a:solidFill>
              </a:rPr>
              <a:t>verbs : </a:t>
            </a:r>
            <a:r>
              <a:rPr lang="en-US" sz="2400" b="1" dirty="0" smtClean="0">
                <a:solidFill>
                  <a:schemeClr val="accent6">
                    <a:lumMod val="75000"/>
                  </a:schemeClr>
                </a:solidFill>
              </a:rPr>
              <a:t>Transitive </a:t>
            </a:r>
            <a:r>
              <a:rPr lang="en-US" sz="2400" b="1" dirty="0" smtClean="0">
                <a:solidFill>
                  <a:schemeClr val="accent6">
                    <a:lumMod val="75000"/>
                  </a:schemeClr>
                </a:solidFill>
              </a:rPr>
              <a:t>&amp; </a:t>
            </a:r>
            <a:r>
              <a:rPr lang="en-US" sz="2400" b="1" dirty="0">
                <a:solidFill>
                  <a:schemeClr val="accent6">
                    <a:lumMod val="75000"/>
                  </a:schemeClr>
                </a:solidFill>
              </a:rPr>
              <a:t>Intransitive phrasal </a:t>
            </a:r>
            <a:r>
              <a:rPr lang="en-US" sz="2400" b="1" dirty="0" smtClean="0">
                <a:solidFill>
                  <a:schemeClr val="accent6">
                    <a:lumMod val="75000"/>
                  </a:schemeClr>
                </a:solidFill>
              </a:rPr>
              <a:t>verbs</a:t>
            </a:r>
            <a:r>
              <a:rPr lang="en-US" sz="2400" b="1" dirty="0">
                <a:solidFill>
                  <a:schemeClr val="accent6">
                    <a:lumMod val="75000"/>
                  </a:schemeClr>
                </a:solidFill>
              </a:rPr>
              <a:t> </a:t>
            </a:r>
            <a:r>
              <a:rPr lang="en-US" sz="2400" b="1" dirty="0" smtClean="0">
                <a:solidFill>
                  <a:schemeClr val="accent6">
                    <a:lumMod val="75000"/>
                  </a:schemeClr>
                </a:solidFill>
              </a:rPr>
              <a:t>&amp; Separable &amp; </a:t>
            </a:r>
            <a:r>
              <a:rPr lang="en-US" sz="2400" b="1" dirty="0" smtClean="0">
                <a:solidFill>
                  <a:schemeClr val="accent6">
                    <a:lumMod val="75000"/>
                  </a:schemeClr>
                </a:solidFill>
              </a:rPr>
              <a:t>non-separable </a:t>
            </a:r>
            <a:r>
              <a:rPr lang="en-US" sz="2400" b="1" dirty="0">
                <a:solidFill>
                  <a:schemeClr val="accent6">
                    <a:lumMod val="75000"/>
                  </a:schemeClr>
                </a:solidFill>
              </a:rPr>
              <a:t>phrasal </a:t>
            </a:r>
            <a:r>
              <a:rPr lang="en-US" sz="2400" b="1" dirty="0" smtClean="0">
                <a:solidFill>
                  <a:schemeClr val="accent6">
                    <a:lumMod val="75000"/>
                  </a:schemeClr>
                </a:solidFill>
              </a:rPr>
              <a:t>verbs</a:t>
            </a:r>
            <a:r>
              <a:rPr lang="en-US" sz="2400" b="1" dirty="0">
                <a:solidFill>
                  <a:schemeClr val="accent2"/>
                </a:solidFill>
              </a:rPr>
              <a:t> </a:t>
            </a:r>
            <a:endParaRPr lang="en-US" sz="2400" b="1" dirty="0" smtClean="0">
              <a:solidFill>
                <a:schemeClr val="accent2"/>
              </a:solidFill>
            </a:endParaRPr>
          </a:p>
          <a:p>
            <a:pPr algn="just">
              <a:lnSpc>
                <a:spcPct val="170000"/>
              </a:lnSpc>
              <a:buFont typeface="Courier New" pitchFamily="49" charset="0"/>
              <a:buChar char="o"/>
            </a:pPr>
            <a:r>
              <a:rPr lang="en-US" sz="2200" dirty="0">
                <a:solidFill>
                  <a:srgbClr val="7030A0"/>
                </a:solidFill>
              </a:rPr>
              <a:t>A transitive phrasal verb requires an object. Otherwise, it does not make complete sense. </a:t>
            </a:r>
            <a:r>
              <a:rPr lang="en-US" sz="2200" dirty="0" smtClean="0">
                <a:solidFill>
                  <a:srgbClr val="7030A0"/>
                </a:solidFill>
              </a:rPr>
              <a:t>Ex </a:t>
            </a:r>
            <a:r>
              <a:rPr lang="en-US" sz="2200" dirty="0">
                <a:solidFill>
                  <a:srgbClr val="7030A0"/>
                </a:solidFill>
              </a:rPr>
              <a:t>- </a:t>
            </a:r>
            <a:r>
              <a:rPr lang="en-US" sz="2200" i="1" dirty="0">
                <a:solidFill>
                  <a:srgbClr val="7030A0"/>
                </a:solidFill>
              </a:rPr>
              <a:t>They will</a:t>
            </a:r>
            <a:r>
              <a:rPr lang="en-US" sz="2200" dirty="0">
                <a:solidFill>
                  <a:srgbClr val="7030A0"/>
                </a:solidFill>
              </a:rPr>
              <a:t> </a:t>
            </a:r>
            <a:r>
              <a:rPr lang="en-US" sz="2200" i="1" u="sng" dirty="0">
                <a:solidFill>
                  <a:srgbClr val="7030A0"/>
                </a:solidFill>
              </a:rPr>
              <a:t>sort out</a:t>
            </a:r>
            <a:r>
              <a:rPr lang="en-US" sz="2200" dirty="0">
                <a:solidFill>
                  <a:srgbClr val="7030A0"/>
                </a:solidFill>
              </a:rPr>
              <a:t> </a:t>
            </a:r>
            <a:r>
              <a:rPr lang="en-US" sz="2200" i="1" dirty="0">
                <a:solidFill>
                  <a:srgbClr val="7030A0"/>
                </a:solidFill>
              </a:rPr>
              <a:t>the problem. </a:t>
            </a:r>
            <a:r>
              <a:rPr lang="en-US" sz="2200" i="1" dirty="0" smtClean="0">
                <a:solidFill>
                  <a:srgbClr val="7030A0"/>
                </a:solidFill>
              </a:rPr>
              <a:t>He</a:t>
            </a:r>
            <a:r>
              <a:rPr lang="en-US" sz="2200" dirty="0" smtClean="0">
                <a:solidFill>
                  <a:srgbClr val="7030A0"/>
                </a:solidFill>
              </a:rPr>
              <a:t> </a:t>
            </a:r>
            <a:r>
              <a:rPr lang="en-US" sz="2200" i="1" u="sng" dirty="0">
                <a:solidFill>
                  <a:srgbClr val="7030A0"/>
                </a:solidFill>
              </a:rPr>
              <a:t>threw away</a:t>
            </a:r>
            <a:r>
              <a:rPr lang="en-US" sz="2200" dirty="0">
                <a:solidFill>
                  <a:srgbClr val="7030A0"/>
                </a:solidFill>
              </a:rPr>
              <a:t> </a:t>
            </a:r>
            <a:r>
              <a:rPr lang="en-US" sz="2200" i="1" dirty="0">
                <a:solidFill>
                  <a:srgbClr val="7030A0"/>
                </a:solidFill>
              </a:rPr>
              <a:t>the ball.</a:t>
            </a:r>
            <a:r>
              <a:rPr lang="en-US" sz="2200" dirty="0">
                <a:solidFill>
                  <a:srgbClr val="7030A0"/>
                </a:solidFill>
              </a:rPr>
              <a:t> </a:t>
            </a:r>
            <a:r>
              <a:rPr lang="en-US" sz="2200" i="1" dirty="0" smtClean="0">
                <a:solidFill>
                  <a:srgbClr val="7030A0"/>
                </a:solidFill>
              </a:rPr>
              <a:t>She </a:t>
            </a:r>
            <a:r>
              <a:rPr lang="en-US" sz="2200" i="1" u="sng" dirty="0">
                <a:solidFill>
                  <a:srgbClr val="7030A0"/>
                </a:solidFill>
              </a:rPr>
              <a:t>looked after</a:t>
            </a:r>
            <a:r>
              <a:rPr lang="en-US" sz="2200" i="1" dirty="0">
                <a:solidFill>
                  <a:srgbClr val="7030A0"/>
                </a:solidFill>
              </a:rPr>
              <a:t> her child</a:t>
            </a:r>
            <a:r>
              <a:rPr lang="en-US" sz="2200" i="1" dirty="0" smtClean="0">
                <a:solidFill>
                  <a:srgbClr val="7030A0"/>
                </a:solidFill>
              </a:rPr>
              <a:t>. </a:t>
            </a:r>
            <a:r>
              <a:rPr lang="en-US" sz="2200" dirty="0" smtClean="0">
                <a:solidFill>
                  <a:srgbClr val="7030A0"/>
                </a:solidFill>
              </a:rPr>
              <a:t>An </a:t>
            </a:r>
            <a:r>
              <a:rPr lang="en-US" sz="2200" dirty="0">
                <a:solidFill>
                  <a:srgbClr val="7030A0"/>
                </a:solidFill>
              </a:rPr>
              <a:t>intransitive phrasal verb does not require an object in </a:t>
            </a:r>
            <a:r>
              <a:rPr lang="en-US" sz="2200" dirty="0" smtClean="0">
                <a:solidFill>
                  <a:srgbClr val="7030A0"/>
                </a:solidFill>
              </a:rPr>
              <a:t>sentence </a:t>
            </a:r>
            <a:r>
              <a:rPr lang="en-US" sz="2200" dirty="0">
                <a:solidFill>
                  <a:srgbClr val="7030A0"/>
                </a:solidFill>
              </a:rPr>
              <a:t>to complete </a:t>
            </a:r>
            <a:r>
              <a:rPr lang="en-US" sz="2200" dirty="0" smtClean="0">
                <a:solidFill>
                  <a:srgbClr val="7030A0"/>
                </a:solidFill>
              </a:rPr>
              <a:t>meaning</a:t>
            </a:r>
            <a:r>
              <a:rPr lang="en-US" sz="2200" dirty="0">
                <a:solidFill>
                  <a:srgbClr val="7030A0"/>
                </a:solidFill>
              </a:rPr>
              <a:t>. Ex - </a:t>
            </a:r>
            <a:r>
              <a:rPr lang="en-US" sz="2200" i="1" dirty="0" smtClean="0">
                <a:solidFill>
                  <a:srgbClr val="7030A0"/>
                </a:solidFill>
              </a:rPr>
              <a:t>Dog</a:t>
            </a:r>
            <a:r>
              <a:rPr lang="en-US" sz="2200" dirty="0" smtClean="0">
                <a:solidFill>
                  <a:srgbClr val="7030A0"/>
                </a:solidFill>
              </a:rPr>
              <a:t> </a:t>
            </a:r>
            <a:r>
              <a:rPr lang="en-US" sz="2200" i="1" u="sng" dirty="0">
                <a:solidFill>
                  <a:srgbClr val="7030A0"/>
                </a:solidFill>
              </a:rPr>
              <a:t>ran away</a:t>
            </a:r>
            <a:r>
              <a:rPr lang="en-US" sz="2200" i="1" dirty="0">
                <a:solidFill>
                  <a:srgbClr val="7030A0"/>
                </a:solidFill>
              </a:rPr>
              <a:t>. She was</a:t>
            </a:r>
            <a:r>
              <a:rPr lang="en-US" sz="2200" dirty="0">
                <a:solidFill>
                  <a:srgbClr val="7030A0"/>
                </a:solidFill>
              </a:rPr>
              <a:t> </a:t>
            </a:r>
            <a:r>
              <a:rPr lang="en-US" sz="2200" i="1" u="sng" dirty="0">
                <a:solidFill>
                  <a:srgbClr val="7030A0"/>
                </a:solidFill>
              </a:rPr>
              <a:t>brought up</a:t>
            </a:r>
            <a:r>
              <a:rPr lang="en-US" sz="2200" dirty="0">
                <a:solidFill>
                  <a:srgbClr val="7030A0"/>
                </a:solidFill>
              </a:rPr>
              <a:t> </a:t>
            </a:r>
            <a:r>
              <a:rPr lang="en-US" sz="2200" i="1" dirty="0">
                <a:solidFill>
                  <a:srgbClr val="7030A0"/>
                </a:solidFill>
              </a:rPr>
              <a:t>with care</a:t>
            </a:r>
            <a:r>
              <a:rPr lang="en-US" sz="2200" i="1" dirty="0" smtClean="0">
                <a:solidFill>
                  <a:srgbClr val="7030A0"/>
                </a:solidFill>
              </a:rPr>
              <a:t>. </a:t>
            </a:r>
            <a:r>
              <a:rPr lang="en-US" sz="2200" dirty="0" smtClean="0">
                <a:solidFill>
                  <a:srgbClr val="7030A0"/>
                </a:solidFill>
              </a:rPr>
              <a:t>Another </a:t>
            </a:r>
            <a:r>
              <a:rPr lang="en-US" sz="2200" dirty="0">
                <a:solidFill>
                  <a:srgbClr val="7030A0"/>
                </a:solidFill>
              </a:rPr>
              <a:t>type of phrasal verb is the verb whose words (verbs &amp; preposition) can be separated to be used in different places in sentence. They can also be used in the joined form</a:t>
            </a:r>
            <a:r>
              <a:rPr lang="en-US" sz="2200" dirty="0" smtClean="0">
                <a:solidFill>
                  <a:srgbClr val="7030A0"/>
                </a:solidFill>
              </a:rPr>
              <a:t>.</a:t>
            </a:r>
            <a:endParaRPr lang="en-US" sz="2200" i="1" dirty="0">
              <a:solidFill>
                <a:srgbClr val="7030A0"/>
              </a:solidFill>
            </a:endParaRPr>
          </a:p>
          <a:p>
            <a:pPr algn="just">
              <a:lnSpc>
                <a:spcPct val="170000"/>
              </a:lnSpc>
              <a:buFont typeface="Courier New" pitchFamily="49" charset="0"/>
              <a:buChar char="o"/>
            </a:pPr>
            <a:endParaRPr lang="en-US" sz="2200" b="1" dirty="0">
              <a:solidFill>
                <a:schemeClr val="accent2"/>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353108750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1729</TotalTime>
  <Words>2276</Words>
  <Application>Microsoft Office PowerPoint</Application>
  <PresentationFormat>On-screen Show (4:3)</PresentationFormat>
  <Paragraphs>206</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cp:lastModifiedBy>ADMIN</cp:lastModifiedBy>
  <cp:revision>866</cp:revision>
  <dcterms:created xsi:type="dcterms:W3CDTF">2006-08-16T00:00:00Z</dcterms:created>
  <dcterms:modified xsi:type="dcterms:W3CDTF">2021-10-21T12:31:42Z</dcterms:modified>
</cp:coreProperties>
</file>