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8"/>
  </p:notesMasterIdLst>
  <p:sldIdLst>
    <p:sldId id="256" r:id="rId2"/>
    <p:sldId id="301" r:id="rId3"/>
    <p:sldId id="302" r:id="rId4"/>
    <p:sldId id="304" r:id="rId5"/>
    <p:sldId id="305" r:id="rId6"/>
    <p:sldId id="306" r:id="rId7"/>
    <p:sldId id="307" r:id="rId8"/>
    <p:sldId id="309" r:id="rId9"/>
    <p:sldId id="311" r:id="rId10"/>
    <p:sldId id="312" r:id="rId11"/>
    <p:sldId id="313" r:id="rId12"/>
    <p:sldId id="314" r:id="rId13"/>
    <p:sldId id="315" r:id="rId14"/>
    <p:sldId id="316" r:id="rId15"/>
    <p:sldId id="317" r:id="rId16"/>
    <p:sldId id="318" r:id="rId17"/>
    <p:sldId id="319" r:id="rId18"/>
    <p:sldId id="320" r:id="rId19"/>
    <p:sldId id="322" r:id="rId20"/>
    <p:sldId id="323" r:id="rId21"/>
    <p:sldId id="324" r:id="rId22"/>
    <p:sldId id="326" r:id="rId23"/>
    <p:sldId id="327" r:id="rId24"/>
    <p:sldId id="329" r:id="rId25"/>
    <p:sldId id="330" r:id="rId26"/>
    <p:sldId id="331" r:id="rId27"/>
    <p:sldId id="332" r:id="rId28"/>
    <p:sldId id="334" r:id="rId29"/>
    <p:sldId id="335" r:id="rId30"/>
    <p:sldId id="337" r:id="rId31"/>
    <p:sldId id="338" r:id="rId32"/>
    <p:sldId id="340" r:id="rId33"/>
    <p:sldId id="341" r:id="rId34"/>
    <p:sldId id="342" r:id="rId35"/>
    <p:sldId id="344" r:id="rId36"/>
    <p:sldId id="346" r:id="rId37"/>
    <p:sldId id="347" r:id="rId38"/>
    <p:sldId id="348" r:id="rId39"/>
    <p:sldId id="349" r:id="rId40"/>
    <p:sldId id="351" r:id="rId41"/>
    <p:sldId id="353" r:id="rId42"/>
    <p:sldId id="354" r:id="rId43"/>
    <p:sldId id="355" r:id="rId44"/>
    <p:sldId id="357" r:id="rId45"/>
    <p:sldId id="358" r:id="rId46"/>
    <p:sldId id="360" r:id="rId4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C36F7CC1-B479-4573-89F5-B486F59F1533}">
          <p14:sldIdLst>
            <p14:sldId id="256"/>
            <p14:sldId id="301"/>
            <p14:sldId id="302"/>
          </p14:sldIdLst>
        </p14:section>
        <p14:section name="Untitled Section" id="{A9FAE084-D582-4444-80BC-1F5D2B309E45}">
          <p14:sldIdLst>
            <p14:sldId id="304"/>
            <p14:sldId id="305"/>
            <p14:sldId id="306"/>
            <p14:sldId id="307"/>
            <p14:sldId id="309"/>
            <p14:sldId id="311"/>
            <p14:sldId id="312"/>
            <p14:sldId id="313"/>
            <p14:sldId id="314"/>
            <p14:sldId id="315"/>
            <p14:sldId id="316"/>
            <p14:sldId id="317"/>
            <p14:sldId id="318"/>
            <p14:sldId id="319"/>
            <p14:sldId id="320"/>
            <p14:sldId id="322"/>
            <p14:sldId id="323"/>
            <p14:sldId id="324"/>
            <p14:sldId id="326"/>
            <p14:sldId id="327"/>
            <p14:sldId id="329"/>
            <p14:sldId id="330"/>
            <p14:sldId id="331"/>
            <p14:sldId id="332"/>
            <p14:sldId id="334"/>
            <p14:sldId id="335"/>
            <p14:sldId id="337"/>
            <p14:sldId id="338"/>
            <p14:sldId id="340"/>
            <p14:sldId id="341"/>
            <p14:sldId id="342"/>
            <p14:sldId id="344"/>
            <p14:sldId id="346"/>
            <p14:sldId id="347"/>
            <p14:sldId id="348"/>
            <p14:sldId id="349"/>
            <p14:sldId id="351"/>
            <p14:sldId id="353"/>
            <p14:sldId id="354"/>
            <p14:sldId id="355"/>
            <p14:sldId id="357"/>
            <p14:sldId id="358"/>
            <p14:sldId id="360"/>
          </p14:sldIdLst>
        </p14:section>
      </p14:section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5" d="100"/>
          <a:sy n="65" d="100"/>
        </p:scale>
        <p:origin x="-1536" y="-10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D81E7D4-3D81-43CE-80DF-F2A114D52D6A}" type="datetimeFigureOut">
              <a:rPr lang="en-US" smtClean="0"/>
              <a:pPr/>
              <a:t>12/19/2020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7B8E86C-873A-4054-9E38-938CC788A6BD}" type="slidenum">
              <a:rPr lang="en-US" smtClean="0"/>
              <a:pPr/>
              <a:t>‹#›</a:t>
            </a:fld>
            <a:endParaRPr lang="en-US"/>
          </a:p>
        </p:txBody>
      </p:sp>
    </p:spTree>
    <p:extLst>
      <p:ext uri="{BB962C8B-B14F-4D97-AF65-F5344CB8AC3E}">
        <p14:creationId xmlns:p14="http://schemas.microsoft.com/office/powerpoint/2010/main" val="309912687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A3A3825F-53AD-4CF6-B161-DAEC61898EFC}" type="datetime1">
              <a:rPr lang="en-US" smtClean="0"/>
              <a:pPr/>
              <a:t>12/19/2020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F9898E0-52A3-485D-B5FB-4F4C2DDA2C3C}" type="datetime1">
              <a:rPr lang="en-US" smtClean="0"/>
              <a:pPr/>
              <a:t>12/19/2020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4166DF7-9333-484B-A0D1-87F1B11460EE}" type="datetime1">
              <a:rPr lang="en-US" smtClean="0"/>
              <a:pPr/>
              <a:t>12/19/2020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A333B7F-2A3A-4071-86CD-A905839A9929}" type="datetime1">
              <a:rPr lang="en-US" smtClean="0"/>
              <a:pPr/>
              <a:t>12/19/2020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838EF88-3C81-49A6-AC22-E595F58DAA87}" type="datetime1">
              <a:rPr lang="en-US" smtClean="0"/>
              <a:pPr/>
              <a:t>12/19/2020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A94C66A-70C7-48E3-AA03-1E853615C6D0}" type="datetime1">
              <a:rPr lang="en-US" smtClean="0"/>
              <a:pPr/>
              <a:t>12/19/2020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24FA115-A67C-40BC-AF55-88E32230E138}" type="datetime1">
              <a:rPr lang="en-US" smtClean="0"/>
              <a:pPr/>
              <a:t>12/19/2020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DD3E0F9-77F1-4A2F-993F-EE6E0E0B35D5}" type="datetime1">
              <a:rPr lang="en-US" smtClean="0"/>
              <a:pPr/>
              <a:t>12/19/2020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878F99D-C8DE-4D7D-ABA0-281F5A6D2EEC}" type="datetime1">
              <a:rPr lang="en-US" smtClean="0"/>
              <a:pPr/>
              <a:t>12/19/2020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424819C-BAB7-4921-8B29-7716CA07A6DD}" type="datetime1">
              <a:rPr lang="en-US" smtClean="0"/>
              <a:pPr/>
              <a:t>12/19/2020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099F80A-0A21-4FD3-AC89-F1138686BE44}" type="datetime1">
              <a:rPr lang="en-US" smtClean="0"/>
              <a:pPr/>
              <a:t>12/19/2020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F332801-11C0-4F56-8926-574E090DF673}" type="datetime1">
              <a:rPr lang="en-US" smtClean="0"/>
              <a:pPr/>
              <a:t>12/19/2020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76200" y="76200"/>
            <a:ext cx="8991600" cy="6705600"/>
          </a:xfrm>
        </p:spPr>
        <p:txBody>
          <a:bodyPr>
            <a:normAutofit/>
          </a:bodyPr>
          <a:lstStyle/>
          <a:p>
            <a:pPr lvl="0">
              <a:lnSpc>
                <a:spcPct val="150000"/>
              </a:lnSpc>
            </a:pPr>
            <a:r>
              <a:rPr lang="en-US" sz="2400" b="1" dirty="0" smtClean="0">
                <a:solidFill>
                  <a:srgbClr val="FF0000"/>
                </a:solidFill>
              </a:rPr>
              <a:t>Module III (A) </a:t>
            </a:r>
          </a:p>
          <a:p>
            <a:pPr lvl="0">
              <a:lnSpc>
                <a:spcPct val="150000"/>
              </a:lnSpc>
            </a:pPr>
            <a:r>
              <a:rPr lang="en-US" sz="2400" b="1" dirty="0" smtClean="0">
                <a:solidFill>
                  <a:srgbClr val="C00000"/>
                </a:solidFill>
              </a:rPr>
              <a:t>WRITING </a:t>
            </a:r>
            <a:r>
              <a:rPr lang="en-US" sz="2400" b="1" dirty="0">
                <a:solidFill>
                  <a:srgbClr val="C00000"/>
                </a:solidFill>
              </a:rPr>
              <a:t>SKILLS FOR </a:t>
            </a:r>
            <a:r>
              <a:rPr lang="en-US" sz="2400" b="1" dirty="0" smtClean="0">
                <a:solidFill>
                  <a:srgbClr val="C00000"/>
                </a:solidFill>
              </a:rPr>
              <a:t>COMPETITIVE EXAMINATIONS</a:t>
            </a:r>
            <a:endParaRPr lang="en-US" sz="2400" dirty="0">
              <a:solidFill>
                <a:srgbClr val="C00000"/>
              </a:solidFill>
            </a:endParaRPr>
          </a:p>
          <a:p>
            <a:pPr marL="342900" indent="-342900" algn="just">
              <a:lnSpc>
                <a:spcPct val="150000"/>
              </a:lnSpc>
              <a:buFont typeface="Arial" pitchFamily="34" charset="0"/>
              <a:buChar char="•"/>
            </a:pPr>
            <a:r>
              <a:rPr lang="en-US" sz="2400" dirty="0" smtClean="0">
                <a:solidFill>
                  <a:srgbClr val="7030A0"/>
                </a:solidFill>
              </a:rPr>
              <a:t>‘</a:t>
            </a:r>
            <a:r>
              <a:rPr lang="en-US" sz="2400" dirty="0">
                <a:solidFill>
                  <a:srgbClr val="7030A0"/>
                </a:solidFill>
              </a:rPr>
              <a:t>Writing Skills’ are the abilities where ideas, information or thoughts are presented in the written form for others to read. </a:t>
            </a:r>
            <a:endParaRPr lang="en-US" sz="2400" dirty="0">
              <a:solidFill>
                <a:srgbClr val="7030A0"/>
              </a:solidFill>
            </a:endParaRPr>
          </a:p>
          <a:p>
            <a:pPr marL="342900" indent="-342900" algn="just">
              <a:lnSpc>
                <a:spcPct val="150000"/>
              </a:lnSpc>
              <a:buFont typeface="Arial" pitchFamily="34" charset="0"/>
              <a:buChar char="•"/>
            </a:pPr>
            <a:r>
              <a:rPr lang="en-US" sz="2400" dirty="0" smtClean="0">
                <a:solidFill>
                  <a:srgbClr val="7030A0"/>
                </a:solidFill>
              </a:rPr>
              <a:t>Being </a:t>
            </a:r>
            <a:r>
              <a:rPr lang="en-US" sz="2400" dirty="0">
                <a:solidFill>
                  <a:srgbClr val="7030A0"/>
                </a:solidFill>
              </a:rPr>
              <a:t>an important part of communication, these skills allow you to put your </a:t>
            </a:r>
            <a:r>
              <a:rPr lang="en-US" sz="2400" dirty="0" smtClean="0">
                <a:solidFill>
                  <a:srgbClr val="7030A0"/>
                </a:solidFill>
              </a:rPr>
              <a:t>feelings/ideas </a:t>
            </a:r>
            <a:r>
              <a:rPr lang="en-US" sz="2400" dirty="0">
                <a:solidFill>
                  <a:srgbClr val="7030A0"/>
                </a:solidFill>
              </a:rPr>
              <a:t>on paper, to organize your knowledge </a:t>
            </a:r>
            <a:r>
              <a:rPr lang="en-US" sz="2400" dirty="0" smtClean="0">
                <a:solidFill>
                  <a:srgbClr val="7030A0"/>
                </a:solidFill>
              </a:rPr>
              <a:t>&amp; </a:t>
            </a:r>
            <a:r>
              <a:rPr lang="en-US" sz="2400" dirty="0">
                <a:solidFill>
                  <a:srgbClr val="7030A0"/>
                </a:solidFill>
              </a:rPr>
              <a:t>beliefs into convincing arguments </a:t>
            </a:r>
            <a:r>
              <a:rPr lang="en-US" sz="2400" dirty="0" smtClean="0">
                <a:solidFill>
                  <a:srgbClr val="7030A0"/>
                </a:solidFill>
              </a:rPr>
              <a:t>&amp; </a:t>
            </a:r>
            <a:r>
              <a:rPr lang="en-US" sz="2400" dirty="0">
                <a:solidFill>
                  <a:srgbClr val="7030A0"/>
                </a:solidFill>
              </a:rPr>
              <a:t>to convey meaning through </a:t>
            </a:r>
            <a:r>
              <a:rPr lang="en-US" sz="2400" dirty="0" smtClean="0">
                <a:solidFill>
                  <a:srgbClr val="7030A0"/>
                </a:solidFill>
              </a:rPr>
              <a:t>well-constructed </a:t>
            </a:r>
            <a:r>
              <a:rPr lang="en-US" sz="2400" dirty="0">
                <a:solidFill>
                  <a:srgbClr val="7030A0"/>
                </a:solidFill>
              </a:rPr>
              <a:t>texts. Such skills </a:t>
            </a:r>
            <a:r>
              <a:rPr lang="en-US" sz="2400" dirty="0" smtClean="0">
                <a:solidFill>
                  <a:srgbClr val="7030A0"/>
                </a:solidFill>
              </a:rPr>
              <a:t>are </a:t>
            </a:r>
            <a:r>
              <a:rPr lang="en-US" sz="2400" dirty="0">
                <a:solidFill>
                  <a:srgbClr val="7030A0"/>
                </a:solidFill>
              </a:rPr>
              <a:t>of </a:t>
            </a:r>
            <a:r>
              <a:rPr lang="en-US" sz="2400" dirty="0" smtClean="0">
                <a:solidFill>
                  <a:srgbClr val="7030A0"/>
                </a:solidFill>
              </a:rPr>
              <a:t>various </a:t>
            </a:r>
            <a:r>
              <a:rPr lang="en-US" sz="2400" dirty="0">
                <a:solidFill>
                  <a:srgbClr val="7030A0"/>
                </a:solidFill>
              </a:rPr>
              <a:t>types. </a:t>
            </a:r>
            <a:endParaRPr lang="en-US" sz="2400" dirty="0" smtClean="0">
              <a:solidFill>
                <a:srgbClr val="7030A0"/>
              </a:solidFill>
            </a:endParaRPr>
          </a:p>
          <a:p>
            <a:pPr lvl="8" algn="just">
              <a:lnSpc>
                <a:spcPct val="150000"/>
              </a:lnSpc>
            </a:pPr>
            <a:r>
              <a:rPr lang="en-US" sz="2400" dirty="0">
                <a:solidFill>
                  <a:srgbClr val="7030A0"/>
                </a:solidFill>
              </a:rPr>
              <a:t>These include a wide range of writing from simple sentences to elaborate essay writing. </a:t>
            </a:r>
          </a:p>
          <a:p>
            <a:pPr marL="457200" indent="-457200" algn="just">
              <a:lnSpc>
                <a:spcPct val="150000"/>
              </a:lnSpc>
              <a:buFont typeface="Wingdings" pitchFamily="2" charset="2"/>
              <a:buChar char="ü"/>
            </a:pPr>
            <a:endParaRPr lang="en-US" sz="2500" dirty="0">
              <a:solidFill>
                <a:srgbClr val="7030A0"/>
              </a:solidFill>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pPr/>
              <a:t>1</a:t>
            </a:fld>
            <a:endParaRPr lang="en-US"/>
          </a:p>
        </p:txBody>
      </p:sp>
    </p:spTree>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76200"/>
            <a:ext cx="8991600" cy="6705600"/>
          </a:xfrm>
          <a:prstGeom prst="rec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76200" y="76200"/>
            <a:ext cx="8991600" cy="6705600"/>
          </a:xfrm>
        </p:spPr>
        <p:txBody>
          <a:bodyPr>
            <a:normAutofit fontScale="55000" lnSpcReduction="20000"/>
          </a:bodyPr>
          <a:lstStyle/>
          <a:p>
            <a:pPr algn="just">
              <a:lnSpc>
                <a:spcPct val="150000"/>
              </a:lnSpc>
            </a:pPr>
            <a:r>
              <a:rPr lang="en-US" sz="3800" dirty="0" smtClean="0">
                <a:solidFill>
                  <a:schemeClr val="accent6">
                    <a:lumMod val="75000"/>
                  </a:schemeClr>
                </a:solidFill>
              </a:rPr>
              <a:t>I </a:t>
            </a:r>
            <a:r>
              <a:rPr lang="en-US" sz="3800" dirty="0">
                <a:solidFill>
                  <a:schemeClr val="accent6">
                    <a:lumMod val="75000"/>
                  </a:schemeClr>
                </a:solidFill>
              </a:rPr>
              <a:t>have good knowledge of and fluency in English, Hindi as well as Marathi languages. At present, I am working as a translator in a local company in Kolhapur.</a:t>
            </a:r>
          </a:p>
          <a:p>
            <a:pPr algn="just">
              <a:lnSpc>
                <a:spcPct val="150000"/>
              </a:lnSpc>
            </a:pPr>
            <a:r>
              <a:rPr lang="en-US" sz="3800" dirty="0" smtClean="0">
                <a:solidFill>
                  <a:schemeClr val="accent6">
                    <a:lumMod val="75000"/>
                  </a:schemeClr>
                </a:solidFill>
              </a:rPr>
              <a:t>	I </a:t>
            </a:r>
            <a:r>
              <a:rPr lang="en-US" sz="3800" dirty="0">
                <a:solidFill>
                  <a:schemeClr val="accent6">
                    <a:lumMod val="75000"/>
                  </a:schemeClr>
                </a:solidFill>
              </a:rPr>
              <a:t>request you to consider my application favourably and give me an opportunity to serve in your reputed company.</a:t>
            </a:r>
          </a:p>
          <a:p>
            <a:pPr algn="just">
              <a:lnSpc>
                <a:spcPct val="150000"/>
              </a:lnSpc>
            </a:pPr>
            <a:r>
              <a:rPr lang="en-US" sz="3800" dirty="0" smtClean="0">
                <a:solidFill>
                  <a:schemeClr val="accent6">
                    <a:lumMod val="75000"/>
                  </a:schemeClr>
                </a:solidFill>
              </a:rPr>
              <a:t>	The </a:t>
            </a:r>
            <a:r>
              <a:rPr lang="en-US" sz="3800" dirty="0">
                <a:solidFill>
                  <a:schemeClr val="accent6">
                    <a:lumMod val="75000"/>
                  </a:schemeClr>
                </a:solidFill>
              </a:rPr>
              <a:t>C.V. enclosed with this letter provides detailed information about my academic performance.</a:t>
            </a:r>
          </a:p>
          <a:p>
            <a:pPr algn="just">
              <a:lnSpc>
                <a:spcPct val="150000"/>
              </a:lnSpc>
            </a:pPr>
            <a:r>
              <a:rPr lang="en-US" sz="3800" dirty="0" smtClean="0">
                <a:solidFill>
                  <a:schemeClr val="accent6">
                    <a:lumMod val="75000"/>
                  </a:schemeClr>
                </a:solidFill>
              </a:rPr>
              <a:t>	With </a:t>
            </a:r>
            <a:r>
              <a:rPr lang="en-US" sz="3800" dirty="0">
                <a:solidFill>
                  <a:schemeClr val="accent6">
                    <a:lumMod val="75000"/>
                  </a:schemeClr>
                </a:solidFill>
              </a:rPr>
              <a:t>thanks</a:t>
            </a:r>
            <a:r>
              <a:rPr lang="en-US" sz="3800" dirty="0" smtClean="0">
                <a:solidFill>
                  <a:schemeClr val="accent6">
                    <a:lumMod val="75000"/>
                  </a:schemeClr>
                </a:solidFill>
              </a:rPr>
              <a:t>,</a:t>
            </a:r>
          </a:p>
          <a:p>
            <a:pPr algn="just"/>
            <a:r>
              <a:rPr lang="en-US" sz="2400" dirty="0" smtClean="0">
                <a:solidFill>
                  <a:schemeClr val="accent6">
                    <a:lumMod val="75000"/>
                  </a:schemeClr>
                </a:solidFill>
              </a:rPr>
              <a:t>							</a:t>
            </a:r>
            <a:r>
              <a:rPr lang="en-US" sz="3300" dirty="0" smtClean="0">
                <a:solidFill>
                  <a:schemeClr val="accent6">
                    <a:lumMod val="75000"/>
                  </a:schemeClr>
                </a:solidFill>
              </a:rPr>
              <a:t>Yours </a:t>
            </a:r>
            <a:r>
              <a:rPr lang="en-US" sz="3300" dirty="0">
                <a:solidFill>
                  <a:schemeClr val="accent6">
                    <a:lumMod val="75000"/>
                  </a:schemeClr>
                </a:solidFill>
              </a:rPr>
              <a:t>faithfully,</a:t>
            </a:r>
          </a:p>
          <a:p>
            <a:pPr algn="just"/>
            <a:r>
              <a:rPr lang="en-US" sz="3300" dirty="0">
                <a:solidFill>
                  <a:schemeClr val="accent6">
                    <a:lumMod val="75000"/>
                  </a:schemeClr>
                </a:solidFill>
              </a:rPr>
              <a:t> </a:t>
            </a:r>
          </a:p>
          <a:p>
            <a:pPr algn="just"/>
            <a:r>
              <a:rPr lang="en-US" sz="3300" dirty="0" smtClean="0">
                <a:solidFill>
                  <a:schemeClr val="accent6">
                    <a:lumMod val="75000"/>
                  </a:schemeClr>
                </a:solidFill>
              </a:rPr>
              <a:t>							    Signature</a:t>
            </a:r>
            <a:endParaRPr lang="en-US" sz="3300" dirty="0">
              <a:solidFill>
                <a:schemeClr val="accent6">
                  <a:lumMod val="75000"/>
                </a:schemeClr>
              </a:solidFill>
            </a:endParaRPr>
          </a:p>
          <a:p>
            <a:pPr algn="just"/>
            <a:r>
              <a:rPr lang="en-US" sz="3300" dirty="0">
                <a:solidFill>
                  <a:schemeClr val="accent6">
                    <a:lumMod val="75000"/>
                  </a:schemeClr>
                </a:solidFill>
              </a:rPr>
              <a:t> </a:t>
            </a:r>
          </a:p>
          <a:p>
            <a:pPr algn="just"/>
            <a:r>
              <a:rPr lang="en-US" sz="3300" dirty="0" smtClean="0">
                <a:solidFill>
                  <a:schemeClr val="accent6">
                    <a:lumMod val="75000"/>
                  </a:schemeClr>
                </a:solidFill>
              </a:rPr>
              <a:t>							(</a:t>
            </a:r>
            <a:r>
              <a:rPr lang="en-US" sz="3300" dirty="0" err="1">
                <a:solidFill>
                  <a:schemeClr val="accent6">
                    <a:lumMod val="75000"/>
                  </a:schemeClr>
                </a:solidFill>
              </a:rPr>
              <a:t>Saina</a:t>
            </a:r>
            <a:r>
              <a:rPr lang="en-US" sz="3300" dirty="0">
                <a:solidFill>
                  <a:schemeClr val="accent6">
                    <a:lumMod val="75000"/>
                  </a:schemeClr>
                </a:solidFill>
              </a:rPr>
              <a:t> </a:t>
            </a:r>
            <a:r>
              <a:rPr lang="en-US" sz="3300" dirty="0" err="1">
                <a:solidFill>
                  <a:schemeClr val="accent6">
                    <a:lumMod val="75000"/>
                  </a:schemeClr>
                </a:solidFill>
              </a:rPr>
              <a:t>Shinde</a:t>
            </a:r>
            <a:r>
              <a:rPr lang="en-US" sz="3300" dirty="0">
                <a:solidFill>
                  <a:schemeClr val="accent6">
                    <a:lumMod val="75000"/>
                  </a:schemeClr>
                </a:solidFill>
              </a:rPr>
              <a:t>)</a:t>
            </a:r>
          </a:p>
          <a:p>
            <a:r>
              <a:rPr lang="en-US" sz="2600" dirty="0">
                <a:solidFill>
                  <a:schemeClr val="accent6">
                    <a:lumMod val="75000"/>
                  </a:schemeClr>
                </a:solidFill>
              </a:rPr>
              <a:t> </a:t>
            </a:r>
          </a:p>
          <a:p>
            <a:pPr algn="l"/>
            <a:r>
              <a:rPr lang="en-US" sz="2500" dirty="0" err="1" smtClean="0">
                <a:solidFill>
                  <a:schemeClr val="accent6">
                    <a:lumMod val="75000"/>
                  </a:schemeClr>
                </a:solidFill>
              </a:rPr>
              <a:t>Encl</a:t>
            </a:r>
            <a:r>
              <a:rPr lang="en-US" sz="2500" dirty="0" smtClean="0">
                <a:solidFill>
                  <a:schemeClr val="accent6">
                    <a:lumMod val="75000"/>
                  </a:schemeClr>
                </a:solidFill>
              </a:rPr>
              <a:t> :</a:t>
            </a:r>
          </a:p>
          <a:p>
            <a:pPr algn="l"/>
            <a:endParaRPr lang="en-US" sz="2500" dirty="0">
              <a:solidFill>
                <a:schemeClr val="accent6">
                  <a:lumMod val="75000"/>
                </a:schemeClr>
              </a:solidFill>
            </a:endParaRPr>
          </a:p>
          <a:p>
            <a:pPr algn="l"/>
            <a:r>
              <a:rPr lang="en-US" sz="2500" dirty="0">
                <a:solidFill>
                  <a:schemeClr val="accent6">
                    <a:lumMod val="75000"/>
                  </a:schemeClr>
                </a:solidFill>
              </a:rPr>
              <a:t> </a:t>
            </a:r>
            <a:r>
              <a:rPr lang="en-US" sz="2500" dirty="0" smtClean="0">
                <a:solidFill>
                  <a:schemeClr val="accent6">
                    <a:lumMod val="75000"/>
                  </a:schemeClr>
                </a:solidFill>
              </a:rPr>
              <a:t>1. C.V</a:t>
            </a:r>
            <a:r>
              <a:rPr lang="en-US" sz="2500" dirty="0">
                <a:solidFill>
                  <a:schemeClr val="accent6">
                    <a:lumMod val="75000"/>
                  </a:schemeClr>
                </a:solidFill>
              </a:rPr>
              <a:t>.</a:t>
            </a:r>
          </a:p>
          <a:p>
            <a:pPr algn="l">
              <a:lnSpc>
                <a:spcPct val="170000"/>
              </a:lnSpc>
            </a:pPr>
            <a:r>
              <a:rPr lang="en-US" sz="2500" dirty="0" smtClean="0">
                <a:solidFill>
                  <a:schemeClr val="accent6">
                    <a:lumMod val="75000"/>
                  </a:schemeClr>
                </a:solidFill>
              </a:rPr>
              <a:t> 2. Xerox </a:t>
            </a:r>
            <a:r>
              <a:rPr lang="en-US" sz="2500" dirty="0">
                <a:solidFill>
                  <a:schemeClr val="accent6">
                    <a:lumMod val="75000"/>
                  </a:schemeClr>
                </a:solidFill>
              </a:rPr>
              <a:t>copies of mark lists</a:t>
            </a:r>
          </a:p>
          <a:p>
            <a:pPr algn="l">
              <a:lnSpc>
                <a:spcPct val="170000"/>
              </a:lnSpc>
            </a:pPr>
            <a:r>
              <a:rPr lang="en-US" sz="2500" dirty="0">
                <a:solidFill>
                  <a:schemeClr val="accent6">
                    <a:lumMod val="75000"/>
                  </a:schemeClr>
                </a:solidFill>
              </a:rPr>
              <a:t> </a:t>
            </a:r>
            <a:r>
              <a:rPr lang="en-US" sz="2500" dirty="0" smtClean="0">
                <a:solidFill>
                  <a:schemeClr val="accent6">
                    <a:lumMod val="75000"/>
                  </a:schemeClr>
                </a:solidFill>
              </a:rPr>
              <a:t>3. Xerox </a:t>
            </a:r>
            <a:r>
              <a:rPr lang="en-US" sz="2500" dirty="0">
                <a:solidFill>
                  <a:schemeClr val="accent6">
                    <a:lumMod val="75000"/>
                  </a:schemeClr>
                </a:solidFill>
              </a:rPr>
              <a:t>copy of course </a:t>
            </a:r>
            <a:r>
              <a:rPr lang="en-US" sz="2500" dirty="0" smtClean="0">
                <a:solidFill>
                  <a:schemeClr val="accent6">
                    <a:lumMod val="75000"/>
                  </a:schemeClr>
                </a:solidFill>
              </a:rPr>
              <a:t>certificate</a:t>
            </a:r>
            <a:endParaRPr lang="en-US" sz="2500" dirty="0">
              <a:solidFill>
                <a:schemeClr val="accent6">
                  <a:lumMod val="75000"/>
                </a:schemeClr>
              </a:solidFill>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pPr/>
              <a:t>10</a:t>
            </a:fld>
            <a:endParaRPr lang="en-US"/>
          </a:p>
        </p:txBody>
      </p:sp>
    </p:spTree>
    <p:extLst>
      <p:ext uri="{BB962C8B-B14F-4D97-AF65-F5344CB8AC3E}">
        <p14:creationId xmlns:p14="http://schemas.microsoft.com/office/powerpoint/2010/main" val="1086128472"/>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76200" y="76200"/>
            <a:ext cx="8991600" cy="6705600"/>
          </a:xfrm>
        </p:spPr>
        <p:txBody>
          <a:bodyPr>
            <a:normAutofit fontScale="77500" lnSpcReduction="20000"/>
          </a:bodyPr>
          <a:lstStyle/>
          <a:p>
            <a:pPr lvl="0" algn="just">
              <a:lnSpc>
                <a:spcPct val="150000"/>
              </a:lnSpc>
            </a:pPr>
            <a:r>
              <a:rPr lang="en-US" sz="3100" b="1" dirty="0" smtClean="0">
                <a:solidFill>
                  <a:schemeClr val="accent6">
                    <a:lumMod val="75000"/>
                  </a:schemeClr>
                </a:solidFill>
              </a:rPr>
              <a:t>Complaint </a:t>
            </a:r>
            <a:r>
              <a:rPr lang="en-US" sz="3100" b="1" dirty="0" smtClean="0">
                <a:solidFill>
                  <a:schemeClr val="accent6">
                    <a:lumMod val="75000"/>
                  </a:schemeClr>
                </a:solidFill>
              </a:rPr>
              <a:t>Letter - </a:t>
            </a:r>
            <a:r>
              <a:rPr lang="en-US" sz="3100" dirty="0" smtClean="0">
                <a:solidFill>
                  <a:schemeClr val="accent3">
                    <a:lumMod val="75000"/>
                  </a:schemeClr>
                </a:solidFill>
              </a:rPr>
              <a:t>Complaint </a:t>
            </a:r>
            <a:r>
              <a:rPr lang="en-US" sz="3100" dirty="0">
                <a:solidFill>
                  <a:schemeClr val="accent3">
                    <a:lumMod val="75000"/>
                  </a:schemeClr>
                </a:solidFill>
              </a:rPr>
              <a:t>letter is a type of official letter written with a view to seeking redressal of grievance/s </a:t>
            </a:r>
            <a:r>
              <a:rPr lang="en-US" sz="3100" dirty="0" smtClean="0">
                <a:solidFill>
                  <a:schemeClr val="accent3">
                    <a:lumMod val="75000"/>
                  </a:schemeClr>
                </a:solidFill>
              </a:rPr>
              <a:t>&amp; </a:t>
            </a:r>
            <a:r>
              <a:rPr lang="en-US" sz="3100" dirty="0">
                <a:solidFill>
                  <a:schemeClr val="accent3">
                    <a:lumMod val="75000"/>
                  </a:schemeClr>
                </a:solidFill>
              </a:rPr>
              <a:t>problem/s. </a:t>
            </a:r>
          </a:p>
          <a:p>
            <a:pPr marL="457200" indent="-457200" algn="just">
              <a:lnSpc>
                <a:spcPct val="170000"/>
              </a:lnSpc>
              <a:buFont typeface="Wingdings" pitchFamily="2" charset="2"/>
              <a:buChar char="v"/>
            </a:pPr>
            <a:r>
              <a:rPr lang="en-US" sz="3100" dirty="0" smtClean="0">
                <a:solidFill>
                  <a:schemeClr val="accent3">
                    <a:lumMod val="75000"/>
                  </a:schemeClr>
                </a:solidFill>
              </a:rPr>
              <a:t>Such </a:t>
            </a:r>
            <a:r>
              <a:rPr lang="en-US" sz="3100" dirty="0">
                <a:solidFill>
                  <a:schemeClr val="accent3">
                    <a:lumMod val="75000"/>
                  </a:schemeClr>
                </a:solidFill>
              </a:rPr>
              <a:t>letters can be written to the </a:t>
            </a:r>
            <a:r>
              <a:rPr lang="en-US" sz="3100" dirty="0" smtClean="0">
                <a:solidFill>
                  <a:schemeClr val="accent3">
                    <a:lumMod val="75000"/>
                  </a:schemeClr>
                </a:solidFill>
              </a:rPr>
              <a:t>public/private </a:t>
            </a:r>
            <a:r>
              <a:rPr lang="en-US" sz="3100" dirty="0">
                <a:solidFill>
                  <a:schemeClr val="accent3">
                    <a:lumMod val="75000"/>
                  </a:schemeClr>
                </a:solidFill>
              </a:rPr>
              <a:t>authorities requesting them to probe into the problem/s you have mentioned. </a:t>
            </a:r>
            <a:endParaRPr lang="en-US" sz="3100" dirty="0" smtClean="0">
              <a:solidFill>
                <a:schemeClr val="accent3">
                  <a:lumMod val="75000"/>
                </a:schemeClr>
              </a:solidFill>
            </a:endParaRPr>
          </a:p>
          <a:p>
            <a:pPr marL="457200" indent="-457200" algn="just">
              <a:lnSpc>
                <a:spcPct val="170000"/>
              </a:lnSpc>
              <a:buFont typeface="Wingdings" pitchFamily="2" charset="2"/>
              <a:buChar char="v"/>
            </a:pPr>
            <a:r>
              <a:rPr lang="en-US" sz="3100" dirty="0" smtClean="0">
                <a:solidFill>
                  <a:schemeClr val="accent3">
                    <a:lumMod val="75000"/>
                  </a:schemeClr>
                </a:solidFill>
              </a:rPr>
              <a:t>While writing complaint letters, keep in mind the following suggestions </a:t>
            </a:r>
            <a:r>
              <a:rPr lang="en-US" sz="3100" dirty="0" smtClean="0">
                <a:solidFill>
                  <a:schemeClr val="accent3">
                    <a:lumMod val="75000"/>
                  </a:schemeClr>
                </a:solidFill>
              </a:rPr>
              <a:t>: Draw </a:t>
            </a:r>
            <a:r>
              <a:rPr lang="en-US" sz="3100" dirty="0" smtClean="0">
                <a:solidFill>
                  <a:schemeClr val="accent3">
                    <a:lumMod val="75000"/>
                  </a:schemeClr>
                </a:solidFill>
              </a:rPr>
              <a:t>attention of the recipient to the problem</a:t>
            </a:r>
            <a:r>
              <a:rPr lang="en-US" sz="3100" dirty="0" smtClean="0">
                <a:solidFill>
                  <a:schemeClr val="accent3">
                    <a:lumMod val="75000"/>
                  </a:schemeClr>
                </a:solidFill>
              </a:rPr>
              <a:t>. Give </a:t>
            </a:r>
            <a:r>
              <a:rPr lang="en-US" sz="3100" dirty="0" smtClean="0">
                <a:solidFill>
                  <a:schemeClr val="accent3">
                    <a:lumMod val="75000"/>
                  </a:schemeClr>
                </a:solidFill>
              </a:rPr>
              <a:t>detailed description of the problem</a:t>
            </a:r>
            <a:r>
              <a:rPr lang="en-US" sz="3100" dirty="0" smtClean="0">
                <a:solidFill>
                  <a:schemeClr val="accent3">
                    <a:lumMod val="75000"/>
                  </a:schemeClr>
                </a:solidFill>
              </a:rPr>
              <a:t>. Make </a:t>
            </a:r>
            <a:r>
              <a:rPr lang="en-US" sz="3100" dirty="0" smtClean="0">
                <a:solidFill>
                  <a:schemeClr val="accent3">
                    <a:lumMod val="75000"/>
                  </a:schemeClr>
                </a:solidFill>
              </a:rPr>
              <a:t>humble request to solve the problem</a:t>
            </a:r>
            <a:r>
              <a:rPr lang="en-US" sz="3100" dirty="0" smtClean="0">
                <a:solidFill>
                  <a:schemeClr val="accent3">
                    <a:lumMod val="75000"/>
                  </a:schemeClr>
                </a:solidFill>
              </a:rPr>
              <a:t>. Do </a:t>
            </a:r>
            <a:r>
              <a:rPr lang="en-US" sz="3100" dirty="0" smtClean="0">
                <a:solidFill>
                  <a:schemeClr val="accent3">
                    <a:lumMod val="75000"/>
                  </a:schemeClr>
                </a:solidFill>
              </a:rPr>
              <a:t>not scold/blame the recipient with harsh words/hold them responsible for the problem.</a:t>
            </a:r>
          </a:p>
          <a:p>
            <a:pPr algn="just">
              <a:lnSpc>
                <a:spcPct val="170000"/>
              </a:lnSpc>
            </a:pPr>
            <a:r>
              <a:rPr lang="en-US" sz="3100" dirty="0" smtClean="0">
                <a:solidFill>
                  <a:schemeClr val="accent3">
                    <a:lumMod val="75000"/>
                  </a:schemeClr>
                </a:solidFill>
              </a:rPr>
              <a:t>~ Here is a sample of complaint letter :</a:t>
            </a:r>
          </a:p>
          <a:p>
            <a:pPr algn="just">
              <a:lnSpc>
                <a:spcPct val="150000"/>
              </a:lnSpc>
            </a:pPr>
            <a:endParaRPr lang="en-US" sz="2800" dirty="0" smtClean="0">
              <a:solidFill>
                <a:srgbClr val="7030A0"/>
              </a:solidFill>
            </a:endParaRPr>
          </a:p>
          <a:p>
            <a:pPr algn="just">
              <a:lnSpc>
                <a:spcPct val="150000"/>
              </a:lnSpc>
            </a:pPr>
            <a:endParaRPr lang="en-US" sz="2800" dirty="0">
              <a:solidFill>
                <a:srgbClr val="7030A0"/>
              </a:solidFill>
            </a:endParaRPr>
          </a:p>
          <a:p>
            <a:pPr algn="just">
              <a:lnSpc>
                <a:spcPct val="150000"/>
              </a:lnSpc>
            </a:pPr>
            <a:endParaRPr lang="en-US" dirty="0">
              <a:solidFill>
                <a:schemeClr val="accent3">
                  <a:lumMod val="75000"/>
                </a:schemeClr>
              </a:solidFill>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pPr/>
              <a:t>11</a:t>
            </a:fld>
            <a:endParaRPr lang="en-US" dirty="0"/>
          </a:p>
        </p:txBody>
      </p:sp>
    </p:spTree>
    <p:extLst>
      <p:ext uri="{BB962C8B-B14F-4D97-AF65-F5344CB8AC3E}">
        <p14:creationId xmlns:p14="http://schemas.microsoft.com/office/powerpoint/2010/main" val="2711746165"/>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76200" y="76200"/>
            <a:ext cx="8991600" cy="6705600"/>
          </a:xfrm>
        </p:spPr>
        <p:txBody>
          <a:bodyPr>
            <a:normAutofit/>
          </a:bodyPr>
          <a:lstStyle/>
          <a:p>
            <a:r>
              <a:rPr lang="en-US" sz="2800" dirty="0"/>
              <a:t> </a:t>
            </a:r>
          </a:p>
          <a:p>
            <a:r>
              <a:rPr lang="en-US" sz="2800" dirty="0"/>
              <a:t> </a:t>
            </a:r>
          </a:p>
          <a:p>
            <a:pPr algn="just">
              <a:lnSpc>
                <a:spcPct val="150000"/>
              </a:lnSpc>
            </a:pPr>
            <a:endParaRPr lang="en-US" dirty="0">
              <a:solidFill>
                <a:schemeClr val="accent3">
                  <a:lumMod val="75000"/>
                </a:schemeClr>
              </a:solidFill>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pPr/>
              <a:t>12</a:t>
            </a:fld>
            <a:endParaRPr lang="en-US" dirty="0"/>
          </a:p>
        </p:txBody>
      </p:sp>
      <p:sp>
        <p:nvSpPr>
          <p:cNvPr id="5" name="Rectangle 4"/>
          <p:cNvSpPr/>
          <p:nvPr/>
        </p:nvSpPr>
        <p:spPr>
          <a:xfrm>
            <a:off x="76200" y="76200"/>
            <a:ext cx="8991600" cy="6705600"/>
          </a:xfrm>
          <a:prstGeom prst="rec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lnSpc>
                <a:spcPct val="150000"/>
              </a:lnSpc>
            </a:pPr>
            <a:endParaRPr lang="en-US" sz="2200" b="1" dirty="0" smtClean="0">
              <a:solidFill>
                <a:srgbClr val="C00000"/>
              </a:solidFill>
            </a:endParaRPr>
          </a:p>
          <a:p>
            <a:pPr algn="r">
              <a:lnSpc>
                <a:spcPct val="150000"/>
              </a:lnSpc>
            </a:pPr>
            <a:endParaRPr lang="en-US" sz="2200" b="1" dirty="0">
              <a:solidFill>
                <a:srgbClr val="C00000"/>
              </a:solidFill>
            </a:endParaRPr>
          </a:p>
          <a:p>
            <a:pPr algn="r">
              <a:lnSpc>
                <a:spcPct val="150000"/>
              </a:lnSpc>
            </a:pPr>
            <a:endParaRPr lang="en-US" sz="2200" b="1" dirty="0" smtClean="0">
              <a:solidFill>
                <a:srgbClr val="C00000"/>
              </a:solidFill>
            </a:endParaRPr>
          </a:p>
          <a:p>
            <a:pPr algn="r">
              <a:lnSpc>
                <a:spcPct val="150000"/>
              </a:lnSpc>
            </a:pPr>
            <a:endParaRPr lang="en-US" sz="2200" b="1" dirty="0" smtClean="0">
              <a:solidFill>
                <a:srgbClr val="C00000"/>
              </a:solidFill>
            </a:endParaRPr>
          </a:p>
          <a:p>
            <a:pPr algn="r">
              <a:lnSpc>
                <a:spcPct val="150000"/>
              </a:lnSpc>
            </a:pPr>
            <a:endParaRPr lang="en-US" sz="2200" b="1" dirty="0">
              <a:solidFill>
                <a:srgbClr val="C00000"/>
              </a:solidFill>
            </a:endParaRPr>
          </a:p>
          <a:p>
            <a:pPr algn="r">
              <a:lnSpc>
                <a:spcPct val="150000"/>
              </a:lnSpc>
            </a:pPr>
            <a:endParaRPr lang="en-US" sz="2200" b="1" dirty="0" smtClean="0">
              <a:solidFill>
                <a:srgbClr val="C00000"/>
              </a:solidFill>
            </a:endParaRPr>
          </a:p>
          <a:p>
            <a:pPr algn="r">
              <a:lnSpc>
                <a:spcPct val="150000"/>
              </a:lnSpc>
            </a:pPr>
            <a:endParaRPr lang="en-US" sz="2200" b="1" dirty="0" smtClean="0">
              <a:solidFill>
                <a:srgbClr val="C00000"/>
              </a:solidFill>
            </a:endParaRPr>
          </a:p>
          <a:p>
            <a:pPr algn="r">
              <a:lnSpc>
                <a:spcPct val="150000"/>
              </a:lnSpc>
            </a:pPr>
            <a:r>
              <a:rPr lang="en-US" sz="2200" b="1" dirty="0" smtClean="0">
                <a:solidFill>
                  <a:srgbClr val="C00000"/>
                </a:solidFill>
              </a:rPr>
              <a:t>Anant </a:t>
            </a:r>
            <a:r>
              <a:rPr lang="en-US" sz="2200" b="1" dirty="0">
                <a:solidFill>
                  <a:srgbClr val="C00000"/>
                </a:solidFill>
              </a:rPr>
              <a:t>Sanade</a:t>
            </a:r>
            <a:endParaRPr lang="en-US" sz="2200" dirty="0">
              <a:solidFill>
                <a:srgbClr val="C00000"/>
              </a:solidFill>
            </a:endParaRPr>
          </a:p>
          <a:p>
            <a:pPr algn="r">
              <a:lnSpc>
                <a:spcPct val="150000"/>
              </a:lnSpc>
            </a:pPr>
            <a:r>
              <a:rPr lang="en-US" sz="2200" dirty="0" smtClean="0">
                <a:solidFill>
                  <a:srgbClr val="C00000"/>
                </a:solidFill>
              </a:rPr>
              <a:t>11/4321,Star </a:t>
            </a:r>
            <a:r>
              <a:rPr lang="en-US" sz="2200" dirty="0">
                <a:solidFill>
                  <a:srgbClr val="C00000"/>
                </a:solidFill>
              </a:rPr>
              <a:t>Plaza,</a:t>
            </a:r>
          </a:p>
          <a:p>
            <a:pPr algn="r">
              <a:lnSpc>
                <a:spcPct val="150000"/>
              </a:lnSpc>
            </a:pPr>
            <a:r>
              <a:rPr lang="en-US" sz="2200" dirty="0">
                <a:solidFill>
                  <a:srgbClr val="C00000"/>
                </a:solidFill>
              </a:rPr>
              <a:t> </a:t>
            </a:r>
            <a:r>
              <a:rPr lang="en-US" sz="2200" dirty="0" smtClean="0">
                <a:solidFill>
                  <a:srgbClr val="C00000"/>
                </a:solidFill>
              </a:rPr>
              <a:t>Main </a:t>
            </a:r>
            <a:r>
              <a:rPr lang="en-US" sz="2200" dirty="0">
                <a:solidFill>
                  <a:srgbClr val="C00000"/>
                </a:solidFill>
              </a:rPr>
              <a:t>Road, Ichalkaranji.</a:t>
            </a:r>
          </a:p>
          <a:p>
            <a:pPr algn="r">
              <a:lnSpc>
                <a:spcPct val="150000"/>
              </a:lnSpc>
            </a:pPr>
            <a:r>
              <a:rPr lang="en-US" sz="2200" dirty="0">
                <a:solidFill>
                  <a:srgbClr val="C00000"/>
                </a:solidFill>
              </a:rPr>
              <a:t> </a:t>
            </a:r>
            <a:r>
              <a:rPr lang="en-US" sz="2200" dirty="0" smtClean="0">
                <a:solidFill>
                  <a:srgbClr val="C00000"/>
                </a:solidFill>
              </a:rPr>
              <a:t>12th </a:t>
            </a:r>
            <a:r>
              <a:rPr lang="en-US" sz="2200" dirty="0">
                <a:solidFill>
                  <a:srgbClr val="C00000"/>
                </a:solidFill>
              </a:rPr>
              <a:t>December 2019</a:t>
            </a:r>
          </a:p>
          <a:p>
            <a:pPr>
              <a:lnSpc>
                <a:spcPct val="150000"/>
              </a:lnSpc>
            </a:pPr>
            <a:r>
              <a:rPr lang="en-US" sz="2200" dirty="0" smtClean="0">
                <a:solidFill>
                  <a:srgbClr val="C00000"/>
                </a:solidFill>
              </a:rPr>
              <a:t> To</a:t>
            </a:r>
            <a:r>
              <a:rPr lang="en-US" sz="2200" dirty="0">
                <a:solidFill>
                  <a:srgbClr val="C00000"/>
                </a:solidFill>
              </a:rPr>
              <a:t>,</a:t>
            </a:r>
          </a:p>
          <a:p>
            <a:pPr>
              <a:lnSpc>
                <a:spcPct val="150000"/>
              </a:lnSpc>
            </a:pPr>
            <a:r>
              <a:rPr lang="en-US" sz="2200" dirty="0">
                <a:solidFill>
                  <a:srgbClr val="C00000"/>
                </a:solidFill>
              </a:rPr>
              <a:t> </a:t>
            </a:r>
            <a:r>
              <a:rPr lang="en-US" sz="2200" b="1" dirty="0" smtClean="0">
                <a:solidFill>
                  <a:srgbClr val="C00000"/>
                </a:solidFill>
              </a:rPr>
              <a:t>S.P</a:t>
            </a:r>
            <a:r>
              <a:rPr lang="en-US" sz="2200" b="1" dirty="0">
                <a:solidFill>
                  <a:srgbClr val="C00000"/>
                </a:solidFill>
              </a:rPr>
              <a:t>. Communications,</a:t>
            </a:r>
            <a:endParaRPr lang="en-US" sz="2200" dirty="0">
              <a:solidFill>
                <a:srgbClr val="C00000"/>
              </a:solidFill>
            </a:endParaRPr>
          </a:p>
          <a:p>
            <a:pPr>
              <a:lnSpc>
                <a:spcPct val="150000"/>
              </a:lnSpc>
            </a:pPr>
            <a:r>
              <a:rPr lang="en-US" sz="2200" dirty="0">
                <a:solidFill>
                  <a:srgbClr val="C00000"/>
                </a:solidFill>
              </a:rPr>
              <a:t> </a:t>
            </a:r>
            <a:r>
              <a:rPr lang="en-US" sz="2200" dirty="0" smtClean="0">
                <a:solidFill>
                  <a:srgbClr val="C00000"/>
                </a:solidFill>
              </a:rPr>
              <a:t>Sangli </a:t>
            </a:r>
            <a:r>
              <a:rPr lang="en-US" sz="2200" dirty="0">
                <a:solidFill>
                  <a:srgbClr val="C00000"/>
                </a:solidFill>
              </a:rPr>
              <a:t>Road ,Kolhapur.</a:t>
            </a:r>
          </a:p>
          <a:p>
            <a:r>
              <a:rPr lang="en-US" sz="2400" dirty="0">
                <a:solidFill>
                  <a:srgbClr val="C00000"/>
                </a:solidFill>
              </a:rPr>
              <a:t> </a:t>
            </a:r>
          </a:p>
          <a:p>
            <a:r>
              <a:rPr lang="en-US" sz="2200" b="1" dirty="0">
                <a:solidFill>
                  <a:srgbClr val="C00000"/>
                </a:solidFill>
              </a:rPr>
              <a:t>Sub : Complaint about newly purchased mobile handset</a:t>
            </a:r>
            <a:endParaRPr lang="en-US" sz="2200" dirty="0">
              <a:solidFill>
                <a:srgbClr val="C00000"/>
              </a:solidFill>
            </a:endParaRPr>
          </a:p>
          <a:p>
            <a:r>
              <a:rPr lang="en-US" sz="2200" dirty="0">
                <a:solidFill>
                  <a:srgbClr val="C00000"/>
                </a:solidFill>
              </a:rPr>
              <a:t> </a:t>
            </a:r>
            <a:endParaRPr lang="en-US" sz="2200" dirty="0" smtClean="0">
              <a:solidFill>
                <a:srgbClr val="C00000"/>
              </a:solidFill>
            </a:endParaRPr>
          </a:p>
          <a:p>
            <a:r>
              <a:rPr lang="en-US" sz="2200" dirty="0" smtClean="0">
                <a:solidFill>
                  <a:srgbClr val="C00000"/>
                </a:solidFill>
              </a:rPr>
              <a:t>Dear </a:t>
            </a:r>
            <a:r>
              <a:rPr lang="en-US" sz="2200" dirty="0">
                <a:solidFill>
                  <a:srgbClr val="C00000"/>
                </a:solidFill>
              </a:rPr>
              <a:t>Sir/Madam,</a:t>
            </a:r>
          </a:p>
          <a:p>
            <a:r>
              <a:rPr lang="en-US" sz="2200" dirty="0">
                <a:solidFill>
                  <a:srgbClr val="C00000"/>
                </a:solidFill>
              </a:rPr>
              <a:t> </a:t>
            </a:r>
          </a:p>
          <a:p>
            <a:pPr algn="just">
              <a:lnSpc>
                <a:spcPct val="150000"/>
              </a:lnSpc>
            </a:pPr>
            <a:r>
              <a:rPr lang="en-US" sz="2400" dirty="0">
                <a:solidFill>
                  <a:srgbClr val="7030A0"/>
                </a:solidFill>
              </a:rPr>
              <a:t>I am writing to bring to your notice that I have recently purchased a brand new Nokia mobile phone from your shop. </a:t>
            </a:r>
            <a:endParaRPr lang="en-US" sz="2400" dirty="0" smtClean="0">
              <a:solidFill>
                <a:srgbClr val="7030A0"/>
              </a:solidFill>
            </a:endParaRPr>
          </a:p>
          <a:p>
            <a:pPr algn="just">
              <a:lnSpc>
                <a:spcPct val="150000"/>
              </a:lnSpc>
            </a:pPr>
            <a:endParaRPr lang="en-US" sz="2400" dirty="0" smtClean="0">
              <a:solidFill>
                <a:srgbClr val="7030A0"/>
              </a:solidFill>
            </a:endParaRPr>
          </a:p>
          <a:p>
            <a:pPr algn="just">
              <a:lnSpc>
                <a:spcPct val="150000"/>
              </a:lnSpc>
            </a:pPr>
            <a:endParaRPr lang="en-US" sz="2200" dirty="0" smtClean="0">
              <a:solidFill>
                <a:srgbClr val="7030A0"/>
              </a:solidFill>
            </a:endParaRPr>
          </a:p>
          <a:p>
            <a:pPr algn="just">
              <a:lnSpc>
                <a:spcPct val="150000"/>
              </a:lnSpc>
            </a:pPr>
            <a:endParaRPr lang="en-US" sz="2200" dirty="0" smtClean="0">
              <a:solidFill>
                <a:srgbClr val="7030A0"/>
              </a:solidFill>
            </a:endParaRPr>
          </a:p>
          <a:p>
            <a:pPr algn="just">
              <a:lnSpc>
                <a:spcPct val="150000"/>
              </a:lnSpc>
            </a:pPr>
            <a:endParaRPr lang="en-US" sz="2200" dirty="0">
              <a:solidFill>
                <a:srgbClr val="7030A0"/>
              </a:solidFill>
            </a:endParaRPr>
          </a:p>
          <a:p>
            <a:pPr algn="just">
              <a:lnSpc>
                <a:spcPct val="150000"/>
              </a:lnSpc>
            </a:pPr>
            <a:endParaRPr lang="en-US" sz="2200" dirty="0" smtClean="0">
              <a:solidFill>
                <a:srgbClr val="7030A0"/>
              </a:solidFill>
            </a:endParaRPr>
          </a:p>
          <a:p>
            <a:pPr algn="just">
              <a:lnSpc>
                <a:spcPct val="150000"/>
              </a:lnSpc>
            </a:pPr>
            <a:endParaRPr lang="en-US" sz="2200" dirty="0">
              <a:solidFill>
                <a:srgbClr val="C00000"/>
              </a:solidFill>
            </a:endParaRPr>
          </a:p>
          <a:p>
            <a:pPr>
              <a:lnSpc>
                <a:spcPct val="150000"/>
              </a:lnSpc>
            </a:pPr>
            <a:endParaRPr lang="en-US" dirty="0">
              <a:solidFill>
                <a:srgbClr val="C00000"/>
              </a:solidFill>
            </a:endParaRPr>
          </a:p>
          <a:p>
            <a:pPr marL="91440" algn="r">
              <a:lnSpc>
                <a:spcPct val="150000"/>
              </a:lnSpc>
            </a:pPr>
            <a:endParaRPr lang="en-US" sz="1600" dirty="0">
              <a:solidFill>
                <a:srgbClr val="C00000"/>
              </a:solidFill>
            </a:endParaRPr>
          </a:p>
        </p:txBody>
      </p:sp>
    </p:spTree>
    <p:extLst>
      <p:ext uri="{BB962C8B-B14F-4D97-AF65-F5344CB8AC3E}">
        <p14:creationId xmlns:p14="http://schemas.microsoft.com/office/powerpoint/2010/main" val="890437055"/>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76200" y="76200"/>
            <a:ext cx="8991600" cy="6705600"/>
          </a:xfrm>
        </p:spPr>
        <p:txBody>
          <a:bodyPr>
            <a:normAutofit/>
          </a:bodyPr>
          <a:lstStyle/>
          <a:p>
            <a:r>
              <a:rPr lang="en-US" sz="2800" dirty="0"/>
              <a:t> </a:t>
            </a:r>
          </a:p>
          <a:p>
            <a:r>
              <a:rPr lang="en-US" sz="2800" dirty="0"/>
              <a:t> </a:t>
            </a:r>
          </a:p>
          <a:p>
            <a:pPr algn="just">
              <a:lnSpc>
                <a:spcPct val="150000"/>
              </a:lnSpc>
            </a:pPr>
            <a:endParaRPr lang="en-US" dirty="0">
              <a:solidFill>
                <a:schemeClr val="accent3">
                  <a:lumMod val="75000"/>
                </a:schemeClr>
              </a:solidFill>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pPr/>
              <a:t>13</a:t>
            </a:fld>
            <a:endParaRPr lang="en-US" dirty="0"/>
          </a:p>
        </p:txBody>
      </p:sp>
      <p:sp>
        <p:nvSpPr>
          <p:cNvPr id="5" name="Rectangle 4"/>
          <p:cNvSpPr/>
          <p:nvPr/>
        </p:nvSpPr>
        <p:spPr>
          <a:xfrm>
            <a:off x="76200" y="76200"/>
            <a:ext cx="8991600" cy="6705600"/>
          </a:xfrm>
          <a:prstGeom prst="rec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400" dirty="0">
                <a:solidFill>
                  <a:srgbClr val="C00000"/>
                </a:solidFill>
              </a:rPr>
              <a:t> </a:t>
            </a:r>
          </a:p>
          <a:p>
            <a:pPr algn="just">
              <a:lnSpc>
                <a:spcPct val="150000"/>
              </a:lnSpc>
            </a:pPr>
            <a:endParaRPr lang="en-US" sz="2400" dirty="0" smtClean="0">
              <a:solidFill>
                <a:srgbClr val="7030A0"/>
              </a:solidFill>
            </a:endParaRPr>
          </a:p>
          <a:p>
            <a:pPr algn="just">
              <a:lnSpc>
                <a:spcPct val="150000"/>
              </a:lnSpc>
            </a:pPr>
            <a:endParaRPr lang="en-US" sz="2400" dirty="0">
              <a:solidFill>
                <a:srgbClr val="7030A0"/>
              </a:solidFill>
            </a:endParaRPr>
          </a:p>
          <a:p>
            <a:pPr algn="just">
              <a:lnSpc>
                <a:spcPct val="150000"/>
              </a:lnSpc>
            </a:pPr>
            <a:endParaRPr lang="en-US" sz="2400" dirty="0" smtClean="0">
              <a:solidFill>
                <a:srgbClr val="7030A0"/>
              </a:solidFill>
            </a:endParaRPr>
          </a:p>
          <a:p>
            <a:pPr algn="just">
              <a:lnSpc>
                <a:spcPct val="150000"/>
              </a:lnSpc>
            </a:pPr>
            <a:endParaRPr lang="en-US" sz="2400" dirty="0" smtClean="0">
              <a:solidFill>
                <a:srgbClr val="7030A0"/>
              </a:solidFill>
            </a:endParaRPr>
          </a:p>
          <a:p>
            <a:pPr algn="just">
              <a:lnSpc>
                <a:spcPct val="150000"/>
              </a:lnSpc>
            </a:pPr>
            <a:r>
              <a:rPr lang="en-US" sz="2400" dirty="0" smtClean="0">
                <a:solidFill>
                  <a:srgbClr val="7030A0"/>
                </a:solidFill>
              </a:rPr>
              <a:t>However</a:t>
            </a:r>
            <a:r>
              <a:rPr lang="en-US" sz="2400" dirty="0">
                <a:solidFill>
                  <a:srgbClr val="7030A0"/>
                </a:solidFill>
              </a:rPr>
              <a:t>, after one week of using it, the set has stopped working properly. The flash of the camera is not working. Also, there is the problem of monitor which makes me difficult to see text messages clearly</a:t>
            </a:r>
            <a:r>
              <a:rPr lang="en-US" sz="2400" dirty="0" smtClean="0">
                <a:solidFill>
                  <a:srgbClr val="7030A0"/>
                </a:solidFill>
              </a:rPr>
              <a:t>. </a:t>
            </a:r>
            <a:r>
              <a:rPr lang="en-US" sz="2400" dirty="0">
                <a:solidFill>
                  <a:srgbClr val="7030A0"/>
                </a:solidFill>
              </a:rPr>
              <a:t>You are requested either to </a:t>
            </a:r>
            <a:r>
              <a:rPr lang="en-US" sz="2400" dirty="0" smtClean="0">
                <a:solidFill>
                  <a:srgbClr val="7030A0"/>
                </a:solidFill>
              </a:rPr>
              <a:t>repair/replace </a:t>
            </a:r>
            <a:r>
              <a:rPr lang="en-US" sz="2400" dirty="0">
                <a:solidFill>
                  <a:srgbClr val="7030A0"/>
                </a:solidFill>
              </a:rPr>
              <a:t>the set as it is within the warranty period. I am sending a xerox copy of the bill receipt </a:t>
            </a:r>
            <a:r>
              <a:rPr lang="en-US" sz="2400" dirty="0" smtClean="0">
                <a:solidFill>
                  <a:srgbClr val="7030A0"/>
                </a:solidFill>
              </a:rPr>
              <a:t>&amp; </a:t>
            </a:r>
            <a:r>
              <a:rPr lang="en-US" sz="2400" dirty="0">
                <a:solidFill>
                  <a:srgbClr val="7030A0"/>
                </a:solidFill>
              </a:rPr>
              <a:t>the details of the model </a:t>
            </a:r>
            <a:r>
              <a:rPr lang="en-US" sz="2400" dirty="0" smtClean="0">
                <a:solidFill>
                  <a:srgbClr val="7030A0"/>
                </a:solidFill>
              </a:rPr>
              <a:t>herewith. I </a:t>
            </a:r>
            <a:r>
              <a:rPr lang="en-US" sz="2400" dirty="0">
                <a:solidFill>
                  <a:srgbClr val="7030A0"/>
                </a:solidFill>
              </a:rPr>
              <a:t>hope that you will take necessary action immediately</a:t>
            </a:r>
            <a:r>
              <a:rPr lang="en-US" sz="2400" dirty="0" smtClean="0">
                <a:solidFill>
                  <a:srgbClr val="7030A0"/>
                </a:solidFill>
              </a:rPr>
              <a:t>.</a:t>
            </a:r>
          </a:p>
          <a:p>
            <a:pPr algn="just"/>
            <a:r>
              <a:rPr lang="en-US" sz="2400" dirty="0" smtClean="0">
                <a:solidFill>
                  <a:srgbClr val="7030A0"/>
                </a:solidFill>
              </a:rPr>
              <a:t>						</a:t>
            </a:r>
            <a:r>
              <a:rPr lang="en-US" sz="2200" dirty="0" smtClean="0">
                <a:solidFill>
                  <a:srgbClr val="7030A0"/>
                </a:solidFill>
              </a:rPr>
              <a:t>Yours </a:t>
            </a:r>
            <a:r>
              <a:rPr lang="en-US" sz="2200" dirty="0">
                <a:solidFill>
                  <a:srgbClr val="7030A0"/>
                </a:solidFill>
              </a:rPr>
              <a:t>faithfully</a:t>
            </a:r>
            <a:r>
              <a:rPr lang="en-US" sz="2200" dirty="0" smtClean="0">
                <a:solidFill>
                  <a:srgbClr val="7030A0"/>
                </a:solidFill>
              </a:rPr>
              <a:t>,</a:t>
            </a:r>
            <a:endParaRPr lang="en-US" sz="2200" dirty="0">
              <a:solidFill>
                <a:srgbClr val="7030A0"/>
              </a:solidFill>
            </a:endParaRPr>
          </a:p>
          <a:p>
            <a:pPr algn="just"/>
            <a:r>
              <a:rPr lang="en-US" sz="2200" dirty="0" smtClean="0">
                <a:solidFill>
                  <a:srgbClr val="7030A0"/>
                </a:solidFill>
              </a:rPr>
              <a:t>						     </a:t>
            </a:r>
          </a:p>
          <a:p>
            <a:pPr algn="just"/>
            <a:r>
              <a:rPr lang="en-US" sz="2200" dirty="0">
                <a:solidFill>
                  <a:srgbClr val="7030A0"/>
                </a:solidFill>
              </a:rPr>
              <a:t>	</a:t>
            </a:r>
            <a:r>
              <a:rPr lang="en-US" sz="2200" dirty="0" smtClean="0">
                <a:solidFill>
                  <a:srgbClr val="7030A0"/>
                </a:solidFill>
              </a:rPr>
              <a:t>					       Signature</a:t>
            </a:r>
            <a:endParaRPr lang="en-US" sz="2200" dirty="0">
              <a:solidFill>
                <a:srgbClr val="7030A0"/>
              </a:solidFill>
            </a:endParaRPr>
          </a:p>
          <a:p>
            <a:pPr algn="just"/>
            <a:r>
              <a:rPr lang="en-US" sz="2200" dirty="0" smtClean="0">
                <a:solidFill>
                  <a:srgbClr val="7030A0"/>
                </a:solidFill>
              </a:rPr>
              <a:t>						(</a:t>
            </a:r>
            <a:r>
              <a:rPr lang="en-US" sz="2200" dirty="0">
                <a:solidFill>
                  <a:srgbClr val="7030A0"/>
                </a:solidFill>
              </a:rPr>
              <a:t>Anant Sanade)</a:t>
            </a:r>
          </a:p>
          <a:p>
            <a:pPr algn="just"/>
            <a:r>
              <a:rPr lang="en-US" sz="2200" dirty="0">
                <a:solidFill>
                  <a:srgbClr val="7030A0"/>
                </a:solidFill>
              </a:rPr>
              <a:t> </a:t>
            </a:r>
          </a:p>
          <a:p>
            <a:pPr algn="just"/>
            <a:r>
              <a:rPr lang="en-US" sz="2000" dirty="0" err="1" smtClean="0">
                <a:solidFill>
                  <a:srgbClr val="7030A0"/>
                </a:solidFill>
              </a:rPr>
              <a:t>Encl</a:t>
            </a:r>
            <a:r>
              <a:rPr lang="en-US" sz="2000" dirty="0" smtClean="0">
                <a:solidFill>
                  <a:srgbClr val="7030A0"/>
                </a:solidFill>
              </a:rPr>
              <a:t> :</a:t>
            </a:r>
          </a:p>
          <a:p>
            <a:pPr lvl="0" algn="just"/>
            <a:r>
              <a:rPr lang="en-US" sz="2000" dirty="0" smtClean="0">
                <a:solidFill>
                  <a:srgbClr val="7030A0"/>
                </a:solidFill>
              </a:rPr>
              <a:t>1) Photocopy </a:t>
            </a:r>
            <a:r>
              <a:rPr lang="en-US" sz="2000" dirty="0">
                <a:solidFill>
                  <a:srgbClr val="7030A0"/>
                </a:solidFill>
              </a:rPr>
              <a:t>of the bill </a:t>
            </a:r>
            <a:r>
              <a:rPr lang="en-US" sz="2000" dirty="0" smtClean="0">
                <a:solidFill>
                  <a:srgbClr val="7030A0"/>
                </a:solidFill>
              </a:rPr>
              <a:t>receipt</a:t>
            </a:r>
            <a:endParaRPr lang="en-US" sz="2000" dirty="0">
              <a:solidFill>
                <a:srgbClr val="7030A0"/>
              </a:solidFill>
            </a:endParaRPr>
          </a:p>
          <a:p>
            <a:pPr lvl="0" algn="just"/>
            <a:r>
              <a:rPr lang="en-US" sz="2000" dirty="0" smtClean="0">
                <a:solidFill>
                  <a:srgbClr val="7030A0"/>
                </a:solidFill>
              </a:rPr>
              <a:t>2) Details </a:t>
            </a:r>
            <a:r>
              <a:rPr lang="en-US" sz="2000" dirty="0">
                <a:solidFill>
                  <a:srgbClr val="7030A0"/>
                </a:solidFill>
              </a:rPr>
              <a:t>of the model</a:t>
            </a:r>
          </a:p>
          <a:p>
            <a:pPr algn="just">
              <a:lnSpc>
                <a:spcPct val="150000"/>
              </a:lnSpc>
            </a:pPr>
            <a:endParaRPr lang="en-US" sz="2400" dirty="0">
              <a:solidFill>
                <a:srgbClr val="7030A0"/>
              </a:solidFill>
            </a:endParaRPr>
          </a:p>
          <a:p>
            <a:pPr algn="just">
              <a:lnSpc>
                <a:spcPct val="150000"/>
              </a:lnSpc>
            </a:pPr>
            <a:endParaRPr lang="en-US" sz="2400" dirty="0">
              <a:solidFill>
                <a:srgbClr val="7030A0"/>
              </a:solidFill>
            </a:endParaRPr>
          </a:p>
          <a:p>
            <a:pPr>
              <a:lnSpc>
                <a:spcPct val="150000"/>
              </a:lnSpc>
            </a:pPr>
            <a:endParaRPr lang="en-US" sz="2400" dirty="0">
              <a:solidFill>
                <a:srgbClr val="C00000"/>
              </a:solidFill>
            </a:endParaRPr>
          </a:p>
          <a:p>
            <a:pPr>
              <a:lnSpc>
                <a:spcPct val="150000"/>
              </a:lnSpc>
            </a:pPr>
            <a:endParaRPr lang="en-US" dirty="0">
              <a:solidFill>
                <a:srgbClr val="C00000"/>
              </a:solidFill>
            </a:endParaRPr>
          </a:p>
          <a:p>
            <a:pPr marL="91440" algn="r">
              <a:lnSpc>
                <a:spcPct val="150000"/>
              </a:lnSpc>
            </a:pPr>
            <a:endParaRPr lang="en-US" sz="1600" dirty="0">
              <a:solidFill>
                <a:srgbClr val="C00000"/>
              </a:solidFill>
            </a:endParaRPr>
          </a:p>
        </p:txBody>
      </p:sp>
    </p:spTree>
    <p:extLst>
      <p:ext uri="{BB962C8B-B14F-4D97-AF65-F5344CB8AC3E}">
        <p14:creationId xmlns:p14="http://schemas.microsoft.com/office/powerpoint/2010/main" val="221306513"/>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76200" y="76200"/>
            <a:ext cx="8991600" cy="6705600"/>
          </a:xfrm>
        </p:spPr>
        <p:txBody>
          <a:bodyPr>
            <a:normAutofit/>
          </a:bodyPr>
          <a:lstStyle/>
          <a:p>
            <a:pPr marL="342900" indent="-342900" algn="just">
              <a:lnSpc>
                <a:spcPct val="170000"/>
              </a:lnSpc>
              <a:buFont typeface="Arial" pitchFamily="34" charset="0"/>
              <a:buChar char="•"/>
            </a:pPr>
            <a:r>
              <a:rPr lang="en-US" sz="2400" dirty="0">
                <a:solidFill>
                  <a:srgbClr val="7030A0"/>
                </a:solidFill>
              </a:rPr>
              <a:t>You can also write a complaint letter regarding the miserable condition of the </a:t>
            </a:r>
            <a:r>
              <a:rPr lang="en-US" sz="2400" dirty="0" smtClean="0">
                <a:solidFill>
                  <a:srgbClr val="7030A0"/>
                </a:solidFill>
              </a:rPr>
              <a:t>roads/irregular </a:t>
            </a:r>
            <a:r>
              <a:rPr lang="en-US" sz="2400" dirty="0">
                <a:solidFill>
                  <a:srgbClr val="7030A0"/>
                </a:solidFill>
              </a:rPr>
              <a:t>water supply to your colony to the Municipal Corporation or to the post master regarding late delivery of </a:t>
            </a:r>
            <a:r>
              <a:rPr lang="en-US" sz="2400" dirty="0" smtClean="0">
                <a:solidFill>
                  <a:srgbClr val="7030A0"/>
                </a:solidFill>
              </a:rPr>
              <a:t>mail/to publishers/dealers </a:t>
            </a:r>
            <a:r>
              <a:rPr lang="en-US" sz="2400" dirty="0">
                <a:solidFill>
                  <a:srgbClr val="7030A0"/>
                </a:solidFill>
              </a:rPr>
              <a:t>for wrong or late delivery of </a:t>
            </a:r>
            <a:r>
              <a:rPr lang="en-US" sz="2400" dirty="0" smtClean="0">
                <a:solidFill>
                  <a:srgbClr val="7030A0"/>
                </a:solidFill>
              </a:rPr>
              <a:t>order</a:t>
            </a:r>
            <a:r>
              <a:rPr lang="en-US" sz="2400" dirty="0">
                <a:solidFill>
                  <a:srgbClr val="7030A0"/>
                </a:solidFill>
              </a:rPr>
              <a:t>, etc</a:t>
            </a:r>
            <a:r>
              <a:rPr lang="en-US" sz="2400" dirty="0" smtClean="0">
                <a:solidFill>
                  <a:srgbClr val="7030A0"/>
                </a:solidFill>
              </a:rPr>
              <a:t>.</a:t>
            </a:r>
          </a:p>
          <a:p>
            <a:pPr lvl="0" algn="just">
              <a:lnSpc>
                <a:spcPct val="170000"/>
              </a:lnSpc>
            </a:pPr>
            <a:r>
              <a:rPr lang="en-US" sz="2400" b="1" dirty="0">
                <a:solidFill>
                  <a:schemeClr val="accent6">
                    <a:lumMod val="75000"/>
                  </a:schemeClr>
                </a:solidFill>
              </a:rPr>
              <a:t>Letter of </a:t>
            </a:r>
            <a:r>
              <a:rPr lang="en-US" sz="2400" b="1" dirty="0" smtClean="0">
                <a:solidFill>
                  <a:schemeClr val="accent6">
                    <a:lumMod val="75000"/>
                  </a:schemeClr>
                </a:solidFill>
              </a:rPr>
              <a:t>Inquiry - </a:t>
            </a:r>
            <a:r>
              <a:rPr lang="en-US" sz="2400" dirty="0" smtClean="0">
                <a:solidFill>
                  <a:srgbClr val="7030A0"/>
                </a:solidFill>
              </a:rPr>
              <a:t>Inquiry </a:t>
            </a:r>
            <a:r>
              <a:rPr lang="en-US" sz="2400" dirty="0">
                <a:solidFill>
                  <a:srgbClr val="7030A0"/>
                </a:solidFill>
              </a:rPr>
              <a:t>letter is a type of letter written to request for information. Such type of letters deal with various matters like asking for </a:t>
            </a:r>
            <a:r>
              <a:rPr lang="en-US" sz="2400" dirty="0" smtClean="0">
                <a:solidFill>
                  <a:srgbClr val="7030A0"/>
                </a:solidFill>
              </a:rPr>
              <a:t>information </a:t>
            </a:r>
            <a:r>
              <a:rPr lang="en-US" sz="2400" dirty="0">
                <a:solidFill>
                  <a:srgbClr val="7030A0"/>
                </a:solidFill>
              </a:rPr>
              <a:t>regarding courses available at </a:t>
            </a:r>
            <a:r>
              <a:rPr lang="en-US" sz="2400" dirty="0" smtClean="0">
                <a:solidFill>
                  <a:srgbClr val="7030A0"/>
                </a:solidFill>
              </a:rPr>
              <a:t>institution</a:t>
            </a:r>
            <a:r>
              <a:rPr lang="en-US" sz="2400" dirty="0">
                <a:solidFill>
                  <a:srgbClr val="7030A0"/>
                </a:solidFill>
              </a:rPr>
              <a:t>, job vacancies, </a:t>
            </a:r>
            <a:r>
              <a:rPr lang="en-US" sz="2400" dirty="0" smtClean="0">
                <a:solidFill>
                  <a:srgbClr val="7030A0"/>
                </a:solidFill>
              </a:rPr>
              <a:t>			funding </a:t>
            </a:r>
            <a:r>
              <a:rPr lang="en-US" sz="2400" dirty="0">
                <a:solidFill>
                  <a:srgbClr val="7030A0"/>
                </a:solidFill>
              </a:rPr>
              <a:t>grants, </a:t>
            </a:r>
            <a:r>
              <a:rPr lang="en-US" sz="2400" dirty="0" smtClean="0">
                <a:solidFill>
                  <a:srgbClr val="7030A0"/>
                </a:solidFill>
              </a:rPr>
              <a:t>scholarships</a:t>
            </a:r>
            <a:r>
              <a:rPr lang="en-US" sz="2400" dirty="0">
                <a:solidFill>
                  <a:srgbClr val="7030A0"/>
                </a:solidFill>
              </a:rPr>
              <a:t>, projects, schedule </a:t>
            </a:r>
            <a:r>
              <a:rPr lang="en-US" sz="2400" dirty="0" smtClean="0">
                <a:solidFill>
                  <a:srgbClr val="7030A0"/>
                </a:solidFill>
              </a:rPr>
              <a:t>			of train/flight. </a:t>
            </a:r>
          </a:p>
          <a:p>
            <a:pPr lvl="0" algn="just">
              <a:lnSpc>
                <a:spcPct val="170000"/>
              </a:lnSpc>
            </a:pPr>
            <a:r>
              <a:rPr lang="en-US" sz="2400" dirty="0" smtClean="0">
                <a:solidFill>
                  <a:srgbClr val="7030A0"/>
                </a:solidFill>
              </a:rPr>
              <a:t>Here </a:t>
            </a:r>
            <a:r>
              <a:rPr lang="en-US" sz="2400" dirty="0">
                <a:solidFill>
                  <a:srgbClr val="7030A0"/>
                </a:solidFill>
              </a:rPr>
              <a:t>is a sample of inquiry letter </a:t>
            </a:r>
            <a:r>
              <a:rPr lang="en-US" sz="2400" dirty="0" smtClean="0">
                <a:solidFill>
                  <a:srgbClr val="7030A0"/>
                </a:solidFill>
              </a:rPr>
              <a:t>:</a:t>
            </a:r>
            <a:endParaRPr lang="en-US" sz="2400" dirty="0">
              <a:solidFill>
                <a:srgbClr val="7030A0"/>
              </a:solidFill>
            </a:endParaRPr>
          </a:p>
          <a:p>
            <a:pPr algn="just">
              <a:lnSpc>
                <a:spcPct val="150000"/>
              </a:lnSpc>
            </a:pPr>
            <a:endParaRPr lang="en-US" sz="2600" dirty="0" smtClean="0">
              <a:solidFill>
                <a:srgbClr val="7030A0"/>
              </a:solidFill>
            </a:endParaRPr>
          </a:p>
          <a:p>
            <a:pPr algn="just">
              <a:lnSpc>
                <a:spcPct val="150000"/>
              </a:lnSpc>
            </a:pPr>
            <a:endParaRPr lang="en-US" sz="2600" dirty="0">
              <a:solidFill>
                <a:srgbClr val="7030A0"/>
              </a:solidFill>
            </a:endParaRPr>
          </a:p>
          <a:p>
            <a:pPr algn="just">
              <a:lnSpc>
                <a:spcPct val="150000"/>
              </a:lnSpc>
            </a:pPr>
            <a:endParaRPr lang="en-US" sz="2600" dirty="0">
              <a:solidFill>
                <a:schemeClr val="accent3">
                  <a:lumMod val="75000"/>
                </a:schemeClr>
              </a:solidFill>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pPr/>
              <a:t>14</a:t>
            </a:fld>
            <a:endParaRPr lang="en-US" dirty="0"/>
          </a:p>
        </p:txBody>
      </p:sp>
    </p:spTree>
    <p:extLst>
      <p:ext uri="{BB962C8B-B14F-4D97-AF65-F5344CB8AC3E}">
        <p14:creationId xmlns:p14="http://schemas.microsoft.com/office/powerpoint/2010/main" val="1648140949"/>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76200" y="76200"/>
            <a:ext cx="8991600" cy="6705600"/>
          </a:xfrm>
        </p:spPr>
        <p:txBody>
          <a:bodyPr>
            <a:normAutofit/>
          </a:bodyPr>
          <a:lstStyle/>
          <a:p>
            <a:r>
              <a:rPr lang="en-US" sz="2800" dirty="0"/>
              <a:t> </a:t>
            </a:r>
          </a:p>
          <a:p>
            <a:r>
              <a:rPr lang="en-US" sz="2800" dirty="0"/>
              <a:t> </a:t>
            </a:r>
          </a:p>
          <a:p>
            <a:pPr algn="just">
              <a:lnSpc>
                <a:spcPct val="150000"/>
              </a:lnSpc>
            </a:pPr>
            <a:endParaRPr lang="en-US" dirty="0">
              <a:solidFill>
                <a:schemeClr val="accent3">
                  <a:lumMod val="75000"/>
                </a:schemeClr>
              </a:solidFill>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pPr/>
              <a:t>15</a:t>
            </a:fld>
            <a:endParaRPr lang="en-US" dirty="0"/>
          </a:p>
        </p:txBody>
      </p:sp>
      <p:sp>
        <p:nvSpPr>
          <p:cNvPr id="5" name="Rectangle 4"/>
          <p:cNvSpPr/>
          <p:nvPr/>
        </p:nvSpPr>
        <p:spPr>
          <a:xfrm>
            <a:off x="76200" y="76200"/>
            <a:ext cx="8991600" cy="6705600"/>
          </a:xfrm>
          <a:prstGeom prst="rec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lnSpc>
                <a:spcPct val="150000"/>
              </a:lnSpc>
            </a:pPr>
            <a:endParaRPr lang="en-US" sz="2200" b="1" dirty="0" smtClean="0">
              <a:solidFill>
                <a:srgbClr val="C00000"/>
              </a:solidFill>
            </a:endParaRPr>
          </a:p>
          <a:p>
            <a:pPr algn="r">
              <a:lnSpc>
                <a:spcPct val="150000"/>
              </a:lnSpc>
            </a:pPr>
            <a:endParaRPr lang="en-US" sz="2200" b="1" dirty="0">
              <a:solidFill>
                <a:srgbClr val="C00000"/>
              </a:solidFill>
            </a:endParaRPr>
          </a:p>
          <a:p>
            <a:pPr algn="r">
              <a:lnSpc>
                <a:spcPct val="150000"/>
              </a:lnSpc>
            </a:pPr>
            <a:endParaRPr lang="en-US" sz="2200" b="1" dirty="0" smtClean="0">
              <a:solidFill>
                <a:srgbClr val="C00000"/>
              </a:solidFill>
            </a:endParaRPr>
          </a:p>
          <a:p>
            <a:pPr algn="r">
              <a:lnSpc>
                <a:spcPct val="150000"/>
              </a:lnSpc>
            </a:pPr>
            <a:endParaRPr lang="en-US" sz="2200" b="1" dirty="0" smtClean="0">
              <a:solidFill>
                <a:srgbClr val="C00000"/>
              </a:solidFill>
            </a:endParaRPr>
          </a:p>
          <a:p>
            <a:pPr algn="r">
              <a:lnSpc>
                <a:spcPct val="150000"/>
              </a:lnSpc>
            </a:pPr>
            <a:endParaRPr lang="en-US" sz="2200" b="1" dirty="0">
              <a:solidFill>
                <a:srgbClr val="C00000"/>
              </a:solidFill>
            </a:endParaRPr>
          </a:p>
          <a:p>
            <a:pPr algn="r">
              <a:lnSpc>
                <a:spcPct val="150000"/>
              </a:lnSpc>
            </a:pPr>
            <a:endParaRPr lang="en-US" sz="2200" b="1" dirty="0" smtClean="0">
              <a:solidFill>
                <a:srgbClr val="C00000"/>
              </a:solidFill>
            </a:endParaRPr>
          </a:p>
          <a:p>
            <a:pPr algn="r">
              <a:lnSpc>
                <a:spcPct val="150000"/>
              </a:lnSpc>
            </a:pPr>
            <a:endParaRPr lang="en-US" sz="2200" b="1" dirty="0" smtClean="0">
              <a:solidFill>
                <a:srgbClr val="C00000"/>
              </a:solidFill>
            </a:endParaRPr>
          </a:p>
          <a:p>
            <a:pPr algn="r"/>
            <a:endParaRPr lang="en-US" sz="2400" b="1" dirty="0" smtClean="0"/>
          </a:p>
          <a:p>
            <a:pPr algn="r"/>
            <a:endParaRPr lang="en-US" sz="2400" b="1" dirty="0"/>
          </a:p>
          <a:p>
            <a:pPr algn="r"/>
            <a:endParaRPr lang="en-US" sz="2400" b="1" dirty="0" smtClean="0"/>
          </a:p>
          <a:p>
            <a:pPr algn="r"/>
            <a:endParaRPr lang="en-US" sz="2400" b="1" dirty="0"/>
          </a:p>
          <a:p>
            <a:pPr algn="r"/>
            <a:endParaRPr lang="en-US" sz="2400" b="1" dirty="0" smtClean="0"/>
          </a:p>
          <a:p>
            <a:pPr algn="r"/>
            <a:endParaRPr lang="en-US" sz="2400" b="1" dirty="0"/>
          </a:p>
          <a:p>
            <a:pPr algn="r"/>
            <a:endParaRPr lang="en-US" sz="2400" b="1" dirty="0" smtClean="0">
              <a:solidFill>
                <a:srgbClr val="7030A0"/>
              </a:solidFill>
            </a:endParaRPr>
          </a:p>
          <a:p>
            <a:pPr algn="r">
              <a:lnSpc>
                <a:spcPct val="150000"/>
              </a:lnSpc>
            </a:pPr>
            <a:endParaRPr lang="en-US" sz="2400" b="1" dirty="0" smtClean="0">
              <a:solidFill>
                <a:srgbClr val="7030A0"/>
              </a:solidFill>
            </a:endParaRPr>
          </a:p>
          <a:p>
            <a:pPr algn="r">
              <a:lnSpc>
                <a:spcPct val="150000"/>
              </a:lnSpc>
            </a:pPr>
            <a:endParaRPr lang="en-US" sz="2400" b="1" dirty="0">
              <a:solidFill>
                <a:srgbClr val="7030A0"/>
              </a:solidFill>
            </a:endParaRPr>
          </a:p>
          <a:p>
            <a:pPr algn="r">
              <a:lnSpc>
                <a:spcPct val="150000"/>
              </a:lnSpc>
            </a:pPr>
            <a:r>
              <a:rPr lang="en-US" sz="2400" b="1" dirty="0" smtClean="0">
                <a:solidFill>
                  <a:srgbClr val="7030A0"/>
                </a:solidFill>
              </a:rPr>
              <a:t>Shyam </a:t>
            </a:r>
            <a:r>
              <a:rPr lang="en-US" sz="2400" b="1" dirty="0">
                <a:solidFill>
                  <a:srgbClr val="7030A0"/>
                </a:solidFill>
              </a:rPr>
              <a:t>Mane</a:t>
            </a:r>
            <a:endParaRPr lang="en-US" sz="2400" dirty="0">
              <a:solidFill>
                <a:srgbClr val="7030A0"/>
              </a:solidFill>
            </a:endParaRPr>
          </a:p>
          <a:p>
            <a:pPr algn="r">
              <a:lnSpc>
                <a:spcPct val="150000"/>
              </a:lnSpc>
            </a:pPr>
            <a:r>
              <a:rPr lang="en-US" sz="2400" dirty="0" smtClean="0">
                <a:solidFill>
                  <a:srgbClr val="7030A0"/>
                </a:solidFill>
              </a:rPr>
              <a:t>13/403</a:t>
            </a:r>
            <a:r>
              <a:rPr lang="en-US" sz="2400" dirty="0">
                <a:solidFill>
                  <a:srgbClr val="7030A0"/>
                </a:solidFill>
              </a:rPr>
              <a:t>, 3rd Lane,</a:t>
            </a:r>
          </a:p>
          <a:p>
            <a:pPr algn="r">
              <a:lnSpc>
                <a:spcPct val="150000"/>
              </a:lnSpc>
            </a:pPr>
            <a:r>
              <a:rPr lang="en-US" sz="2400" dirty="0" smtClean="0">
                <a:solidFill>
                  <a:srgbClr val="7030A0"/>
                </a:solidFill>
              </a:rPr>
              <a:t>Ichalkaranji</a:t>
            </a:r>
            <a:r>
              <a:rPr lang="en-US" sz="2400" dirty="0">
                <a:solidFill>
                  <a:srgbClr val="7030A0"/>
                </a:solidFill>
              </a:rPr>
              <a:t>.</a:t>
            </a:r>
          </a:p>
          <a:p>
            <a:pPr algn="r">
              <a:lnSpc>
                <a:spcPct val="150000"/>
              </a:lnSpc>
            </a:pPr>
            <a:r>
              <a:rPr lang="en-US" sz="2400" dirty="0" smtClean="0">
                <a:solidFill>
                  <a:srgbClr val="7030A0"/>
                </a:solidFill>
              </a:rPr>
              <a:t>12th Dec. </a:t>
            </a:r>
            <a:r>
              <a:rPr lang="en-US" sz="2400" dirty="0">
                <a:solidFill>
                  <a:srgbClr val="7030A0"/>
                </a:solidFill>
              </a:rPr>
              <a:t>2019</a:t>
            </a:r>
          </a:p>
          <a:p>
            <a:r>
              <a:rPr lang="en-US" sz="2400" dirty="0">
                <a:solidFill>
                  <a:srgbClr val="7030A0"/>
                </a:solidFill>
              </a:rPr>
              <a:t> </a:t>
            </a:r>
          </a:p>
          <a:p>
            <a:pPr>
              <a:lnSpc>
                <a:spcPct val="150000"/>
              </a:lnSpc>
            </a:pPr>
            <a:r>
              <a:rPr lang="en-US" sz="2400" dirty="0">
                <a:solidFill>
                  <a:srgbClr val="7030A0"/>
                </a:solidFill>
              </a:rPr>
              <a:t>To,</a:t>
            </a:r>
          </a:p>
          <a:p>
            <a:pPr>
              <a:lnSpc>
                <a:spcPct val="150000"/>
              </a:lnSpc>
            </a:pPr>
            <a:r>
              <a:rPr lang="en-US" sz="2400" b="1" dirty="0" smtClean="0">
                <a:solidFill>
                  <a:srgbClr val="7030A0"/>
                </a:solidFill>
              </a:rPr>
              <a:t>The </a:t>
            </a:r>
            <a:r>
              <a:rPr lang="en-US" sz="2400" b="1" dirty="0">
                <a:solidFill>
                  <a:srgbClr val="7030A0"/>
                </a:solidFill>
              </a:rPr>
              <a:t>Director</a:t>
            </a:r>
            <a:r>
              <a:rPr lang="en-US" sz="2400" b="1" dirty="0" smtClean="0">
                <a:solidFill>
                  <a:srgbClr val="7030A0"/>
                </a:solidFill>
              </a:rPr>
              <a:t>,</a:t>
            </a:r>
            <a:endParaRPr lang="en-US" sz="2400" dirty="0">
              <a:solidFill>
                <a:srgbClr val="7030A0"/>
              </a:solidFill>
            </a:endParaRPr>
          </a:p>
          <a:p>
            <a:pPr>
              <a:lnSpc>
                <a:spcPct val="150000"/>
              </a:lnSpc>
            </a:pPr>
            <a:r>
              <a:rPr lang="en-US" sz="2400" dirty="0">
                <a:solidFill>
                  <a:srgbClr val="7030A0"/>
                </a:solidFill>
              </a:rPr>
              <a:t>Department of Lifelong Learning </a:t>
            </a:r>
            <a:r>
              <a:rPr lang="en-US" sz="2400" dirty="0" smtClean="0">
                <a:solidFill>
                  <a:srgbClr val="7030A0"/>
                </a:solidFill>
              </a:rPr>
              <a:t>&amp; </a:t>
            </a:r>
            <a:r>
              <a:rPr lang="en-US" sz="2400" dirty="0">
                <a:solidFill>
                  <a:srgbClr val="7030A0"/>
                </a:solidFill>
              </a:rPr>
              <a:t>Extension, </a:t>
            </a:r>
            <a:endParaRPr lang="en-US" sz="2400" dirty="0" smtClean="0">
              <a:solidFill>
                <a:srgbClr val="7030A0"/>
              </a:solidFill>
            </a:endParaRPr>
          </a:p>
          <a:p>
            <a:pPr>
              <a:lnSpc>
                <a:spcPct val="150000"/>
              </a:lnSpc>
            </a:pPr>
            <a:r>
              <a:rPr lang="en-US" sz="2400" dirty="0" smtClean="0">
                <a:solidFill>
                  <a:srgbClr val="7030A0"/>
                </a:solidFill>
              </a:rPr>
              <a:t>Shivaji </a:t>
            </a:r>
            <a:r>
              <a:rPr lang="en-US" sz="2400" dirty="0">
                <a:solidFill>
                  <a:srgbClr val="7030A0"/>
                </a:solidFill>
              </a:rPr>
              <a:t>University, Kolhapur.</a:t>
            </a:r>
          </a:p>
          <a:p>
            <a:r>
              <a:rPr lang="en-US" sz="2400" dirty="0">
                <a:solidFill>
                  <a:srgbClr val="7030A0"/>
                </a:solidFill>
              </a:rPr>
              <a:t> </a:t>
            </a:r>
          </a:p>
          <a:p>
            <a:pPr algn="just">
              <a:lnSpc>
                <a:spcPct val="150000"/>
              </a:lnSpc>
            </a:pPr>
            <a:r>
              <a:rPr lang="en-US" sz="2400" b="1" dirty="0">
                <a:solidFill>
                  <a:srgbClr val="7030A0"/>
                </a:solidFill>
              </a:rPr>
              <a:t>Sub: Inquiry about certificate courses </a:t>
            </a:r>
            <a:r>
              <a:rPr lang="en-US" sz="2400" dirty="0">
                <a:solidFill>
                  <a:srgbClr val="7030A0"/>
                </a:solidFill>
              </a:rPr>
              <a:t>Dear Sir/ Madam,</a:t>
            </a:r>
          </a:p>
          <a:p>
            <a:pPr algn="just">
              <a:lnSpc>
                <a:spcPct val="150000"/>
              </a:lnSpc>
            </a:pPr>
            <a:r>
              <a:rPr lang="en-US" sz="2400" dirty="0">
                <a:solidFill>
                  <a:srgbClr val="7030A0"/>
                </a:solidFill>
              </a:rPr>
              <a:t>I am studying at B.A.III in Arts and Commerce College, Ichalkaranji. </a:t>
            </a:r>
            <a:endParaRPr lang="en-US" sz="2400" dirty="0" smtClean="0">
              <a:solidFill>
                <a:srgbClr val="7030A0"/>
              </a:solidFill>
            </a:endParaRPr>
          </a:p>
          <a:p>
            <a:pPr algn="just">
              <a:lnSpc>
                <a:spcPct val="150000"/>
              </a:lnSpc>
            </a:pPr>
            <a:endParaRPr lang="en-US" sz="2400" dirty="0">
              <a:solidFill>
                <a:srgbClr val="7030A0"/>
              </a:solidFill>
            </a:endParaRPr>
          </a:p>
          <a:p>
            <a:pPr algn="just">
              <a:lnSpc>
                <a:spcPct val="150000"/>
              </a:lnSpc>
            </a:pPr>
            <a:endParaRPr lang="en-US" sz="2400" dirty="0" smtClean="0">
              <a:solidFill>
                <a:srgbClr val="7030A0"/>
              </a:solidFill>
            </a:endParaRPr>
          </a:p>
          <a:p>
            <a:pPr algn="just">
              <a:lnSpc>
                <a:spcPct val="150000"/>
              </a:lnSpc>
            </a:pPr>
            <a:endParaRPr lang="en-US" sz="2400" dirty="0">
              <a:solidFill>
                <a:srgbClr val="7030A0"/>
              </a:solidFill>
            </a:endParaRPr>
          </a:p>
          <a:p>
            <a:pPr algn="just">
              <a:lnSpc>
                <a:spcPct val="150000"/>
              </a:lnSpc>
            </a:pPr>
            <a:endParaRPr lang="en-US" sz="2400" dirty="0" smtClean="0">
              <a:solidFill>
                <a:srgbClr val="7030A0"/>
              </a:solidFill>
            </a:endParaRPr>
          </a:p>
          <a:p>
            <a:pPr algn="just">
              <a:lnSpc>
                <a:spcPct val="150000"/>
              </a:lnSpc>
            </a:pPr>
            <a:endParaRPr lang="en-US" sz="2400" dirty="0">
              <a:solidFill>
                <a:srgbClr val="7030A0"/>
              </a:solidFill>
            </a:endParaRPr>
          </a:p>
          <a:p>
            <a:pPr algn="just">
              <a:lnSpc>
                <a:spcPct val="150000"/>
              </a:lnSpc>
            </a:pPr>
            <a:endParaRPr lang="en-US" sz="2400" dirty="0" smtClean="0">
              <a:solidFill>
                <a:srgbClr val="7030A0"/>
              </a:solidFill>
            </a:endParaRPr>
          </a:p>
          <a:p>
            <a:pPr algn="just">
              <a:lnSpc>
                <a:spcPct val="150000"/>
              </a:lnSpc>
            </a:pPr>
            <a:endParaRPr lang="en-US" sz="2400" dirty="0" smtClean="0">
              <a:solidFill>
                <a:srgbClr val="7030A0"/>
              </a:solidFill>
            </a:endParaRPr>
          </a:p>
          <a:p>
            <a:pPr algn="just">
              <a:lnSpc>
                <a:spcPct val="150000"/>
              </a:lnSpc>
            </a:pPr>
            <a:endParaRPr lang="en-US" sz="2400" dirty="0">
              <a:solidFill>
                <a:srgbClr val="7030A0"/>
              </a:solidFill>
            </a:endParaRPr>
          </a:p>
          <a:p>
            <a:pPr algn="just">
              <a:lnSpc>
                <a:spcPct val="150000"/>
              </a:lnSpc>
            </a:pPr>
            <a:endParaRPr lang="en-US" sz="2400" dirty="0" smtClean="0">
              <a:solidFill>
                <a:srgbClr val="7030A0"/>
              </a:solidFill>
            </a:endParaRPr>
          </a:p>
          <a:p>
            <a:pPr algn="just">
              <a:lnSpc>
                <a:spcPct val="150000"/>
              </a:lnSpc>
            </a:pPr>
            <a:endParaRPr lang="en-US" sz="2200" dirty="0" smtClean="0">
              <a:solidFill>
                <a:srgbClr val="7030A0"/>
              </a:solidFill>
            </a:endParaRPr>
          </a:p>
          <a:p>
            <a:pPr algn="just">
              <a:lnSpc>
                <a:spcPct val="150000"/>
              </a:lnSpc>
            </a:pPr>
            <a:endParaRPr lang="en-US" sz="2200" dirty="0" smtClean="0">
              <a:solidFill>
                <a:srgbClr val="7030A0"/>
              </a:solidFill>
            </a:endParaRPr>
          </a:p>
          <a:p>
            <a:pPr algn="just">
              <a:lnSpc>
                <a:spcPct val="150000"/>
              </a:lnSpc>
            </a:pPr>
            <a:endParaRPr lang="en-US" sz="2200" dirty="0">
              <a:solidFill>
                <a:srgbClr val="7030A0"/>
              </a:solidFill>
            </a:endParaRPr>
          </a:p>
          <a:p>
            <a:pPr>
              <a:lnSpc>
                <a:spcPct val="150000"/>
              </a:lnSpc>
            </a:pPr>
            <a:endParaRPr lang="en-US" dirty="0">
              <a:solidFill>
                <a:srgbClr val="7030A0"/>
              </a:solidFill>
            </a:endParaRPr>
          </a:p>
          <a:p>
            <a:pPr marL="91440" algn="r">
              <a:lnSpc>
                <a:spcPct val="150000"/>
              </a:lnSpc>
            </a:pPr>
            <a:endParaRPr lang="en-US" sz="1600" dirty="0">
              <a:solidFill>
                <a:srgbClr val="7030A0"/>
              </a:solidFill>
            </a:endParaRPr>
          </a:p>
        </p:txBody>
      </p:sp>
    </p:spTree>
    <p:extLst>
      <p:ext uri="{BB962C8B-B14F-4D97-AF65-F5344CB8AC3E}">
        <p14:creationId xmlns:p14="http://schemas.microsoft.com/office/powerpoint/2010/main" val="3555498682"/>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76200" y="76200"/>
            <a:ext cx="8991600" cy="6705600"/>
          </a:xfrm>
        </p:spPr>
        <p:txBody>
          <a:bodyPr>
            <a:normAutofit/>
          </a:bodyPr>
          <a:lstStyle/>
          <a:p>
            <a:r>
              <a:rPr lang="en-US" sz="2800" dirty="0"/>
              <a:t> </a:t>
            </a:r>
          </a:p>
          <a:p>
            <a:r>
              <a:rPr lang="en-US" sz="2800" dirty="0"/>
              <a:t> </a:t>
            </a:r>
          </a:p>
          <a:p>
            <a:pPr algn="just">
              <a:lnSpc>
                <a:spcPct val="150000"/>
              </a:lnSpc>
            </a:pPr>
            <a:endParaRPr lang="en-US" dirty="0">
              <a:solidFill>
                <a:schemeClr val="accent3">
                  <a:lumMod val="75000"/>
                </a:schemeClr>
              </a:solidFill>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pPr/>
              <a:t>16</a:t>
            </a:fld>
            <a:endParaRPr lang="en-US" dirty="0"/>
          </a:p>
        </p:txBody>
      </p:sp>
      <p:sp>
        <p:nvSpPr>
          <p:cNvPr id="5" name="Rectangle 4"/>
          <p:cNvSpPr/>
          <p:nvPr/>
        </p:nvSpPr>
        <p:spPr>
          <a:xfrm>
            <a:off x="76200" y="76200"/>
            <a:ext cx="8991600" cy="6705600"/>
          </a:xfrm>
          <a:prstGeom prst="rec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lnSpc>
                <a:spcPct val="150000"/>
              </a:lnSpc>
            </a:pPr>
            <a:endParaRPr lang="en-US" sz="2400" dirty="0" smtClean="0">
              <a:solidFill>
                <a:srgbClr val="7030A0"/>
              </a:solidFill>
            </a:endParaRPr>
          </a:p>
          <a:p>
            <a:pPr algn="just">
              <a:lnSpc>
                <a:spcPct val="150000"/>
              </a:lnSpc>
            </a:pPr>
            <a:r>
              <a:rPr lang="en-US" sz="2400" dirty="0">
                <a:solidFill>
                  <a:srgbClr val="7030A0"/>
                </a:solidFill>
              </a:rPr>
              <a:t>I wish to take admission to the certificate course in Spoken English. </a:t>
            </a:r>
            <a:r>
              <a:rPr lang="en-US" sz="2400" dirty="0" smtClean="0">
                <a:solidFill>
                  <a:srgbClr val="7030A0"/>
                </a:solidFill>
              </a:rPr>
              <a:t>Could </a:t>
            </a:r>
            <a:r>
              <a:rPr lang="en-US" sz="2400" dirty="0">
                <a:solidFill>
                  <a:srgbClr val="7030A0"/>
                </a:solidFill>
              </a:rPr>
              <a:t>you please send me the details of the course regarding fee, duration, syllabus, etc. on my email? I would be thankful if you provide the information immediately. </a:t>
            </a:r>
            <a:r>
              <a:rPr lang="en-US" sz="2400" dirty="0" smtClean="0">
                <a:solidFill>
                  <a:srgbClr val="7030A0"/>
                </a:solidFill>
              </a:rPr>
              <a:t> My </a:t>
            </a:r>
            <a:r>
              <a:rPr lang="en-US" sz="2400" dirty="0">
                <a:solidFill>
                  <a:srgbClr val="7030A0"/>
                </a:solidFill>
              </a:rPr>
              <a:t>email Id is shyammane@gmail.com.</a:t>
            </a:r>
          </a:p>
          <a:p>
            <a:pPr>
              <a:lnSpc>
                <a:spcPct val="150000"/>
              </a:lnSpc>
            </a:pPr>
            <a:r>
              <a:rPr lang="en-US" sz="2400" dirty="0" smtClean="0">
                <a:solidFill>
                  <a:srgbClr val="7030A0"/>
                </a:solidFill>
              </a:rPr>
              <a:t>	Kindly </a:t>
            </a:r>
            <a:r>
              <a:rPr lang="en-US" sz="2400" dirty="0">
                <a:solidFill>
                  <a:srgbClr val="7030A0"/>
                </a:solidFill>
              </a:rPr>
              <a:t>do the needful and oblige.</a:t>
            </a:r>
          </a:p>
          <a:p>
            <a:pPr>
              <a:lnSpc>
                <a:spcPct val="150000"/>
              </a:lnSpc>
            </a:pPr>
            <a:r>
              <a:rPr lang="en-US" sz="2400" dirty="0">
                <a:solidFill>
                  <a:srgbClr val="7030A0"/>
                </a:solidFill>
              </a:rPr>
              <a:t> </a:t>
            </a:r>
            <a:r>
              <a:rPr lang="en-US" sz="2400" dirty="0" smtClean="0">
                <a:solidFill>
                  <a:srgbClr val="7030A0"/>
                </a:solidFill>
              </a:rPr>
              <a:t>	With </a:t>
            </a:r>
            <a:r>
              <a:rPr lang="en-US" sz="2400" dirty="0">
                <a:solidFill>
                  <a:srgbClr val="7030A0"/>
                </a:solidFill>
              </a:rPr>
              <a:t>thanks,</a:t>
            </a:r>
          </a:p>
          <a:p>
            <a:pPr>
              <a:lnSpc>
                <a:spcPct val="150000"/>
              </a:lnSpc>
            </a:pPr>
            <a:r>
              <a:rPr lang="en-US" sz="2400" dirty="0">
                <a:solidFill>
                  <a:srgbClr val="7030A0"/>
                </a:solidFill>
              </a:rPr>
              <a:t> </a:t>
            </a:r>
            <a:r>
              <a:rPr lang="en-US" sz="2400" dirty="0" smtClean="0">
                <a:solidFill>
                  <a:srgbClr val="7030A0"/>
                </a:solidFill>
              </a:rPr>
              <a:t>							Yours </a:t>
            </a:r>
            <a:r>
              <a:rPr lang="en-US" sz="2400" dirty="0">
                <a:solidFill>
                  <a:srgbClr val="7030A0"/>
                </a:solidFill>
              </a:rPr>
              <a:t>faithfully,</a:t>
            </a:r>
          </a:p>
          <a:p>
            <a:pPr>
              <a:lnSpc>
                <a:spcPct val="150000"/>
              </a:lnSpc>
            </a:pPr>
            <a:r>
              <a:rPr lang="en-US" sz="2400" dirty="0">
                <a:solidFill>
                  <a:srgbClr val="7030A0"/>
                </a:solidFill>
              </a:rPr>
              <a:t> </a:t>
            </a:r>
            <a:r>
              <a:rPr lang="en-US" sz="2400" dirty="0" smtClean="0">
                <a:solidFill>
                  <a:srgbClr val="7030A0"/>
                </a:solidFill>
              </a:rPr>
              <a:t>							    Signature</a:t>
            </a:r>
            <a:endParaRPr lang="en-US" sz="2400" dirty="0">
              <a:solidFill>
                <a:srgbClr val="7030A0"/>
              </a:solidFill>
            </a:endParaRPr>
          </a:p>
          <a:p>
            <a:pPr>
              <a:lnSpc>
                <a:spcPct val="150000"/>
              </a:lnSpc>
            </a:pPr>
            <a:r>
              <a:rPr lang="en-US" sz="2400" dirty="0" smtClean="0">
                <a:solidFill>
                  <a:srgbClr val="7030A0"/>
                </a:solidFill>
              </a:rPr>
              <a:t>							</a:t>
            </a:r>
            <a:r>
              <a:rPr lang="en-US" sz="2400" dirty="0">
                <a:solidFill>
                  <a:srgbClr val="7030A0"/>
                </a:solidFill>
              </a:rPr>
              <a:t> </a:t>
            </a:r>
            <a:r>
              <a:rPr lang="en-US" sz="2400" dirty="0" smtClean="0">
                <a:solidFill>
                  <a:srgbClr val="7030A0"/>
                </a:solidFill>
              </a:rPr>
              <a:t>Shyam Mane</a:t>
            </a:r>
          </a:p>
          <a:p>
            <a:pPr>
              <a:lnSpc>
                <a:spcPct val="150000"/>
              </a:lnSpc>
            </a:pPr>
            <a:endParaRPr lang="en-US" sz="2400" dirty="0">
              <a:solidFill>
                <a:srgbClr val="7030A0"/>
              </a:solidFill>
            </a:endParaRPr>
          </a:p>
          <a:p>
            <a:pPr>
              <a:lnSpc>
                <a:spcPct val="150000"/>
              </a:lnSpc>
            </a:pPr>
            <a:endParaRPr lang="en-US" sz="2400" dirty="0" smtClean="0">
              <a:solidFill>
                <a:srgbClr val="7030A0"/>
              </a:solidFill>
            </a:endParaRPr>
          </a:p>
          <a:p>
            <a:pPr>
              <a:lnSpc>
                <a:spcPct val="150000"/>
              </a:lnSpc>
            </a:pPr>
            <a:endParaRPr lang="en-US" sz="2400" dirty="0">
              <a:solidFill>
                <a:srgbClr val="7030A0"/>
              </a:solidFill>
            </a:endParaRPr>
          </a:p>
          <a:p>
            <a:pPr>
              <a:lnSpc>
                <a:spcPct val="150000"/>
              </a:lnSpc>
            </a:pPr>
            <a:endParaRPr lang="en-US" sz="2400" dirty="0">
              <a:solidFill>
                <a:srgbClr val="7030A0"/>
              </a:solidFill>
            </a:endParaRPr>
          </a:p>
          <a:p>
            <a:pPr marL="91440" algn="r">
              <a:lnSpc>
                <a:spcPct val="150000"/>
              </a:lnSpc>
            </a:pPr>
            <a:endParaRPr lang="en-US" sz="1600" dirty="0">
              <a:solidFill>
                <a:srgbClr val="C00000"/>
              </a:solidFill>
            </a:endParaRPr>
          </a:p>
        </p:txBody>
      </p:sp>
    </p:spTree>
    <p:extLst>
      <p:ext uri="{BB962C8B-B14F-4D97-AF65-F5344CB8AC3E}">
        <p14:creationId xmlns:p14="http://schemas.microsoft.com/office/powerpoint/2010/main" val="2352117761"/>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76200" y="76200"/>
            <a:ext cx="8991600" cy="6705600"/>
          </a:xfrm>
        </p:spPr>
        <p:txBody>
          <a:bodyPr>
            <a:normAutofit lnSpcReduction="10000"/>
          </a:bodyPr>
          <a:lstStyle/>
          <a:p>
            <a:pPr lvl="0" algn="just">
              <a:lnSpc>
                <a:spcPct val="150000"/>
              </a:lnSpc>
            </a:pPr>
            <a:r>
              <a:rPr lang="en-US" sz="2400" b="1" dirty="0">
                <a:solidFill>
                  <a:schemeClr val="accent6">
                    <a:lumMod val="75000"/>
                  </a:schemeClr>
                </a:solidFill>
              </a:rPr>
              <a:t>Informal or Personal </a:t>
            </a:r>
            <a:r>
              <a:rPr lang="en-US" sz="2400" b="1" dirty="0" smtClean="0">
                <a:solidFill>
                  <a:schemeClr val="accent6">
                    <a:lumMod val="75000"/>
                  </a:schemeClr>
                </a:solidFill>
              </a:rPr>
              <a:t>Letters - </a:t>
            </a:r>
            <a:r>
              <a:rPr lang="en-US" sz="2400" dirty="0" smtClean="0">
                <a:solidFill>
                  <a:srgbClr val="7030A0"/>
                </a:solidFill>
              </a:rPr>
              <a:t>Informal </a:t>
            </a:r>
            <a:r>
              <a:rPr lang="en-US" sz="2400" dirty="0">
                <a:solidFill>
                  <a:srgbClr val="7030A0"/>
                </a:solidFill>
              </a:rPr>
              <a:t>letters which are also known as </a:t>
            </a:r>
            <a:r>
              <a:rPr lang="en-US" sz="2400" dirty="0" smtClean="0">
                <a:solidFill>
                  <a:srgbClr val="7030A0"/>
                </a:solidFill>
              </a:rPr>
              <a:t>Friendly/Personal </a:t>
            </a:r>
            <a:r>
              <a:rPr lang="en-US" sz="2400" dirty="0">
                <a:solidFill>
                  <a:srgbClr val="7030A0"/>
                </a:solidFill>
              </a:rPr>
              <a:t>letters are the letters written for individual purposes. </a:t>
            </a:r>
            <a:endParaRPr lang="en-US" sz="2400" dirty="0" smtClean="0">
              <a:solidFill>
                <a:srgbClr val="7030A0"/>
              </a:solidFill>
            </a:endParaRPr>
          </a:p>
          <a:p>
            <a:pPr marL="457200" indent="-457200" algn="just">
              <a:lnSpc>
                <a:spcPct val="150000"/>
              </a:lnSpc>
              <a:buFont typeface="Wingdings" pitchFamily="2" charset="2"/>
              <a:buChar char="§"/>
            </a:pPr>
            <a:r>
              <a:rPr lang="en-US" sz="2400" dirty="0" smtClean="0">
                <a:solidFill>
                  <a:srgbClr val="7030A0"/>
                </a:solidFill>
              </a:rPr>
              <a:t>This </a:t>
            </a:r>
            <a:r>
              <a:rPr lang="en-US" sz="2400" dirty="0">
                <a:solidFill>
                  <a:srgbClr val="7030A0"/>
                </a:solidFill>
              </a:rPr>
              <a:t>type of letter can be written to friends, family members, relatives, acquaintances, etc. </a:t>
            </a:r>
            <a:endParaRPr lang="en-US" sz="2400" dirty="0" smtClean="0">
              <a:solidFill>
                <a:srgbClr val="7030A0"/>
              </a:solidFill>
            </a:endParaRPr>
          </a:p>
          <a:p>
            <a:pPr marL="457200" indent="-457200" algn="just">
              <a:lnSpc>
                <a:spcPct val="150000"/>
              </a:lnSpc>
              <a:buFont typeface="Wingdings" pitchFamily="2" charset="2"/>
              <a:buChar char="§"/>
            </a:pPr>
            <a:r>
              <a:rPr lang="en-US" sz="2400" dirty="0" smtClean="0">
                <a:solidFill>
                  <a:srgbClr val="7030A0"/>
                </a:solidFill>
              </a:rPr>
              <a:t>Its </a:t>
            </a:r>
            <a:r>
              <a:rPr lang="en-US" sz="2400" dirty="0">
                <a:solidFill>
                  <a:srgbClr val="7030A0"/>
                </a:solidFill>
              </a:rPr>
              <a:t>main purpose is </a:t>
            </a:r>
            <a:r>
              <a:rPr lang="en-US" sz="2400" dirty="0" smtClean="0">
                <a:solidFill>
                  <a:srgbClr val="7030A0"/>
                </a:solidFill>
              </a:rPr>
              <a:t>personal </a:t>
            </a:r>
            <a:r>
              <a:rPr lang="en-US" sz="2400" dirty="0">
                <a:solidFill>
                  <a:srgbClr val="7030A0"/>
                </a:solidFill>
              </a:rPr>
              <a:t>communication. </a:t>
            </a:r>
            <a:r>
              <a:rPr lang="en-US" sz="2400" dirty="0" smtClean="0">
                <a:solidFill>
                  <a:srgbClr val="7030A0"/>
                </a:solidFill>
              </a:rPr>
              <a:t>To </a:t>
            </a:r>
            <a:r>
              <a:rPr lang="en-US" sz="2400" dirty="0">
                <a:solidFill>
                  <a:srgbClr val="7030A0"/>
                </a:solidFill>
              </a:rPr>
              <a:t>some extent, the basic structure of informal letters follows the </a:t>
            </a:r>
            <a:r>
              <a:rPr lang="en-US" sz="2400" dirty="0" smtClean="0">
                <a:solidFill>
                  <a:srgbClr val="7030A0"/>
                </a:solidFill>
              </a:rPr>
              <a:t>format </a:t>
            </a:r>
            <a:r>
              <a:rPr lang="en-US" sz="2400" dirty="0">
                <a:solidFill>
                  <a:srgbClr val="7030A0"/>
                </a:solidFill>
              </a:rPr>
              <a:t>of </a:t>
            </a:r>
            <a:r>
              <a:rPr lang="en-US" sz="2400" dirty="0" smtClean="0">
                <a:solidFill>
                  <a:srgbClr val="7030A0"/>
                </a:solidFill>
              </a:rPr>
              <a:t>formal/official </a:t>
            </a:r>
            <a:r>
              <a:rPr lang="en-US" sz="2400" dirty="0">
                <a:solidFill>
                  <a:srgbClr val="7030A0"/>
                </a:solidFill>
              </a:rPr>
              <a:t>letters except </a:t>
            </a:r>
            <a:r>
              <a:rPr lang="en-US" sz="2400" dirty="0" smtClean="0">
                <a:solidFill>
                  <a:srgbClr val="7030A0"/>
                </a:solidFill>
              </a:rPr>
              <a:t>the </a:t>
            </a:r>
            <a:r>
              <a:rPr lang="en-US" sz="2400" dirty="0">
                <a:solidFill>
                  <a:srgbClr val="7030A0"/>
                </a:solidFill>
              </a:rPr>
              <a:t>inclusion of addressee’s name </a:t>
            </a:r>
            <a:r>
              <a:rPr lang="en-US" sz="2400" dirty="0" smtClean="0">
                <a:solidFill>
                  <a:srgbClr val="7030A0"/>
                </a:solidFill>
              </a:rPr>
              <a:t>&amp; 			</a:t>
            </a:r>
            <a:r>
              <a:rPr lang="en-US" sz="2400" dirty="0" smtClean="0">
                <a:solidFill>
                  <a:srgbClr val="7030A0"/>
                </a:solidFill>
              </a:rPr>
              <a:t>address</a:t>
            </a:r>
            <a:r>
              <a:rPr lang="en-US" sz="2400" dirty="0">
                <a:solidFill>
                  <a:srgbClr val="7030A0"/>
                </a:solidFill>
              </a:rPr>
              <a:t>. </a:t>
            </a:r>
            <a:r>
              <a:rPr lang="en-US" sz="2400" dirty="0">
                <a:solidFill>
                  <a:srgbClr val="7030A0"/>
                </a:solidFill>
              </a:rPr>
              <a:t>However, there is difference between </a:t>
            </a:r>
            <a:r>
              <a:rPr lang="en-US" sz="2400" dirty="0" smtClean="0">
                <a:solidFill>
                  <a:srgbClr val="7030A0"/>
                </a:solidFill>
              </a:rPr>
              <a:t>			official </a:t>
            </a:r>
            <a:r>
              <a:rPr lang="en-US" sz="2400" dirty="0">
                <a:solidFill>
                  <a:srgbClr val="7030A0"/>
                </a:solidFill>
              </a:rPr>
              <a:t>letter &amp; informal letter in terms of </a:t>
            </a:r>
            <a:r>
              <a:rPr lang="en-US" sz="2400" dirty="0" smtClean="0">
                <a:solidFill>
                  <a:srgbClr val="7030A0"/>
                </a:solidFill>
              </a:rPr>
              <a:t>				salutation</a:t>
            </a:r>
            <a:r>
              <a:rPr lang="en-US" sz="2400" dirty="0">
                <a:solidFill>
                  <a:srgbClr val="7030A0"/>
                </a:solidFill>
              </a:rPr>
              <a:t>, language used in the body of the letter &amp; complimentary close as it varies according to the relationship between the sender &amp; the receiver, its purpose, etc. </a:t>
            </a:r>
          </a:p>
        </p:txBody>
      </p:sp>
      <p:sp>
        <p:nvSpPr>
          <p:cNvPr id="4" name="Slide Number Placeholder 3"/>
          <p:cNvSpPr>
            <a:spLocks noGrp="1"/>
          </p:cNvSpPr>
          <p:nvPr>
            <p:ph type="sldNum" sz="quarter" idx="12"/>
          </p:nvPr>
        </p:nvSpPr>
        <p:spPr/>
        <p:txBody>
          <a:bodyPr/>
          <a:lstStyle/>
          <a:p>
            <a:fld id="{B6F15528-21DE-4FAA-801E-634DDDAF4B2B}" type="slidenum">
              <a:rPr lang="en-US" smtClean="0"/>
              <a:pPr/>
              <a:t>17</a:t>
            </a:fld>
            <a:endParaRPr lang="en-US" dirty="0"/>
          </a:p>
        </p:txBody>
      </p:sp>
    </p:spTree>
    <p:extLst>
      <p:ext uri="{BB962C8B-B14F-4D97-AF65-F5344CB8AC3E}">
        <p14:creationId xmlns:p14="http://schemas.microsoft.com/office/powerpoint/2010/main" val="3978077587"/>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76200" y="76200"/>
            <a:ext cx="8991600" cy="6705600"/>
          </a:xfrm>
        </p:spPr>
        <p:txBody>
          <a:bodyPr>
            <a:normAutofit/>
          </a:bodyPr>
          <a:lstStyle/>
          <a:p>
            <a:pPr marL="457200" indent="-457200" algn="just">
              <a:lnSpc>
                <a:spcPct val="150000"/>
              </a:lnSpc>
              <a:buFont typeface="Wingdings" pitchFamily="2" charset="2"/>
              <a:buChar char="§"/>
            </a:pPr>
            <a:r>
              <a:rPr lang="en-US" sz="2400" dirty="0" smtClean="0">
                <a:solidFill>
                  <a:srgbClr val="7030A0"/>
                </a:solidFill>
              </a:rPr>
              <a:t>There </a:t>
            </a:r>
            <a:r>
              <a:rPr lang="en-US" sz="2400" dirty="0">
                <a:solidFill>
                  <a:srgbClr val="7030A0"/>
                </a:solidFill>
              </a:rPr>
              <a:t>is inclusion of this type of letter in the syllabi of competitive </a:t>
            </a:r>
            <a:r>
              <a:rPr lang="en-US" sz="2400" dirty="0" smtClean="0">
                <a:solidFill>
                  <a:srgbClr val="7030A0"/>
                </a:solidFill>
              </a:rPr>
              <a:t>examinations.</a:t>
            </a:r>
          </a:p>
          <a:p>
            <a:pPr marL="457200" indent="-457200" algn="just">
              <a:lnSpc>
                <a:spcPct val="150000"/>
              </a:lnSpc>
              <a:buFont typeface="Wingdings" pitchFamily="2" charset="2"/>
              <a:buChar char="§"/>
            </a:pPr>
            <a:r>
              <a:rPr lang="en-US" sz="2400" dirty="0" smtClean="0">
                <a:solidFill>
                  <a:srgbClr val="7030A0"/>
                </a:solidFill>
              </a:rPr>
              <a:t>Informal </a:t>
            </a:r>
            <a:r>
              <a:rPr lang="en-US" sz="2400" dirty="0">
                <a:solidFill>
                  <a:srgbClr val="7030A0"/>
                </a:solidFill>
              </a:rPr>
              <a:t>letters should be written in an intimate, conversational </a:t>
            </a:r>
            <a:r>
              <a:rPr lang="en-US" sz="2400" dirty="0" smtClean="0">
                <a:solidFill>
                  <a:srgbClr val="7030A0"/>
                </a:solidFill>
              </a:rPr>
              <a:t>				style </a:t>
            </a:r>
            <a:r>
              <a:rPr lang="en-US" sz="2400" dirty="0">
                <a:solidFill>
                  <a:srgbClr val="7030A0"/>
                </a:solidFill>
              </a:rPr>
              <a:t>using spontaneous </a:t>
            </a:r>
            <a:r>
              <a:rPr lang="en-US" sz="2400" dirty="0" smtClean="0">
                <a:solidFill>
                  <a:srgbClr val="7030A0"/>
                </a:solidFill>
              </a:rPr>
              <a:t>&amp; </a:t>
            </a:r>
            <a:r>
              <a:rPr lang="en-US" sz="2400" dirty="0">
                <a:solidFill>
                  <a:srgbClr val="7030A0"/>
                </a:solidFill>
              </a:rPr>
              <a:t>colloquial </a:t>
            </a:r>
            <a:r>
              <a:rPr lang="en-US" sz="2400" dirty="0" smtClean="0">
                <a:solidFill>
                  <a:srgbClr val="7030A0"/>
                </a:solidFill>
              </a:rPr>
              <a:t>					expressions of </a:t>
            </a:r>
            <a:r>
              <a:rPr lang="en-US" sz="2400" dirty="0">
                <a:solidFill>
                  <a:srgbClr val="7030A0"/>
                </a:solidFill>
              </a:rPr>
              <a:t>everyday language. </a:t>
            </a:r>
            <a:endParaRPr lang="en-US" sz="2400" dirty="0" smtClean="0">
              <a:solidFill>
                <a:srgbClr val="7030A0"/>
              </a:solidFill>
            </a:endParaRPr>
          </a:p>
          <a:p>
            <a:pPr marL="457200" indent="-457200" algn="just">
              <a:lnSpc>
                <a:spcPct val="150000"/>
              </a:lnSpc>
              <a:buFont typeface="Wingdings" pitchFamily="2" charset="2"/>
              <a:buChar char="§"/>
            </a:pPr>
            <a:r>
              <a:rPr lang="en-US" sz="2400" dirty="0">
                <a:solidFill>
                  <a:srgbClr val="7030A0"/>
                </a:solidFill>
              </a:rPr>
              <a:t>But this does not mean that we can be careless. </a:t>
            </a:r>
            <a:endParaRPr lang="en-US" sz="2400" dirty="0" smtClean="0">
              <a:solidFill>
                <a:srgbClr val="7030A0"/>
              </a:solidFill>
            </a:endParaRPr>
          </a:p>
          <a:p>
            <a:pPr marL="457200" indent="-457200" algn="just">
              <a:lnSpc>
                <a:spcPct val="150000"/>
              </a:lnSpc>
              <a:buFont typeface="Wingdings" pitchFamily="2" charset="2"/>
              <a:buChar char="§"/>
            </a:pPr>
            <a:r>
              <a:rPr lang="en-US" sz="2400" dirty="0" smtClean="0">
                <a:solidFill>
                  <a:srgbClr val="7030A0"/>
                </a:solidFill>
              </a:rPr>
              <a:t>Wrongly </a:t>
            </a:r>
            <a:r>
              <a:rPr lang="en-US" sz="2400" dirty="0">
                <a:solidFill>
                  <a:srgbClr val="7030A0"/>
                </a:solidFill>
              </a:rPr>
              <a:t>written, ill-composed and letters written in confusing way may create chaos. </a:t>
            </a:r>
            <a:r>
              <a:rPr lang="en-US" sz="2400" dirty="0" smtClean="0">
                <a:solidFill>
                  <a:srgbClr val="7030A0"/>
                </a:solidFill>
              </a:rPr>
              <a:t>Care </a:t>
            </a:r>
            <a:r>
              <a:rPr lang="en-US" sz="2400" dirty="0">
                <a:solidFill>
                  <a:srgbClr val="7030A0"/>
                </a:solidFill>
              </a:rPr>
              <a:t>must be taken to express our thoughts in a proper, logical order. </a:t>
            </a:r>
          </a:p>
          <a:p>
            <a:pPr marL="457200" indent="-457200" algn="just">
              <a:lnSpc>
                <a:spcPct val="150000"/>
              </a:lnSpc>
              <a:buFont typeface="Wingdings" pitchFamily="2" charset="2"/>
              <a:buChar char="§"/>
            </a:pPr>
            <a:r>
              <a:rPr lang="en-US" sz="2400" dirty="0">
                <a:solidFill>
                  <a:srgbClr val="7030A0"/>
                </a:solidFill>
              </a:rPr>
              <a:t>These letters should be written with correct spelling, paying attention to punctuation &amp; grammatical rules</a:t>
            </a:r>
            <a:r>
              <a:rPr lang="en-US" sz="2400" dirty="0" smtClean="0">
                <a:solidFill>
                  <a:srgbClr val="7030A0"/>
                </a:solidFill>
              </a:rPr>
              <a:t>.</a:t>
            </a:r>
            <a:endParaRPr lang="en-US" sz="2400" dirty="0" smtClean="0">
              <a:solidFill>
                <a:srgbClr val="7030A0"/>
              </a:solidFill>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pPr/>
              <a:t>18</a:t>
            </a:fld>
            <a:endParaRPr lang="en-US" dirty="0"/>
          </a:p>
        </p:txBody>
      </p:sp>
    </p:spTree>
    <p:extLst>
      <p:ext uri="{BB962C8B-B14F-4D97-AF65-F5344CB8AC3E}">
        <p14:creationId xmlns:p14="http://schemas.microsoft.com/office/powerpoint/2010/main" val="2356760801"/>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76200" y="76200"/>
            <a:ext cx="8991600" cy="6705600"/>
          </a:xfrm>
        </p:spPr>
        <p:txBody>
          <a:bodyPr>
            <a:noAutofit/>
          </a:bodyPr>
          <a:lstStyle/>
          <a:p>
            <a:pPr algn="just">
              <a:lnSpc>
                <a:spcPct val="170000"/>
              </a:lnSpc>
            </a:pPr>
            <a:r>
              <a:rPr lang="en-US" sz="2400" b="1" dirty="0">
                <a:solidFill>
                  <a:srgbClr val="FF0000"/>
                </a:solidFill>
              </a:rPr>
              <a:t>Structure of Informal </a:t>
            </a:r>
            <a:r>
              <a:rPr lang="en-US" sz="2400" b="1" dirty="0" smtClean="0">
                <a:solidFill>
                  <a:srgbClr val="FF0000"/>
                </a:solidFill>
              </a:rPr>
              <a:t>Letters - </a:t>
            </a:r>
            <a:r>
              <a:rPr lang="en-US" sz="2400" dirty="0" smtClean="0">
                <a:solidFill>
                  <a:srgbClr val="7030A0"/>
                </a:solidFill>
              </a:rPr>
              <a:t>Basic </a:t>
            </a:r>
            <a:r>
              <a:rPr lang="en-US" sz="2400" dirty="0">
                <a:solidFill>
                  <a:srgbClr val="7030A0"/>
                </a:solidFill>
              </a:rPr>
              <a:t>structure of the personal letter is </a:t>
            </a:r>
            <a:r>
              <a:rPr lang="en-US" sz="2400" dirty="0" smtClean="0">
                <a:solidFill>
                  <a:srgbClr val="7030A0"/>
                </a:solidFill>
              </a:rPr>
              <a:t>same </a:t>
            </a:r>
            <a:r>
              <a:rPr lang="en-US" sz="2400" dirty="0">
                <a:solidFill>
                  <a:srgbClr val="7030A0"/>
                </a:solidFill>
              </a:rPr>
              <a:t>as that of formal letters, but with a difference. </a:t>
            </a:r>
            <a:r>
              <a:rPr lang="en-US" sz="2400" dirty="0" smtClean="0">
                <a:solidFill>
                  <a:srgbClr val="7030A0"/>
                </a:solidFill>
              </a:rPr>
              <a:t>Difference </a:t>
            </a:r>
            <a:r>
              <a:rPr lang="en-US" sz="2400" dirty="0">
                <a:solidFill>
                  <a:srgbClr val="7030A0"/>
                </a:solidFill>
              </a:rPr>
              <a:t>is in terms of </a:t>
            </a:r>
            <a:r>
              <a:rPr lang="en-US" sz="2400" dirty="0" smtClean="0">
                <a:solidFill>
                  <a:srgbClr val="7030A0"/>
                </a:solidFill>
              </a:rPr>
              <a:t>following : </a:t>
            </a:r>
            <a:endParaRPr lang="en-US" sz="2400" dirty="0">
              <a:solidFill>
                <a:srgbClr val="7030A0"/>
              </a:solidFill>
            </a:endParaRPr>
          </a:p>
          <a:p>
            <a:pPr lvl="0" algn="just">
              <a:lnSpc>
                <a:spcPct val="170000"/>
              </a:lnSpc>
            </a:pPr>
            <a:r>
              <a:rPr lang="en-US" sz="2400" b="1" dirty="0" smtClean="0">
                <a:solidFill>
                  <a:srgbClr val="00B050"/>
                </a:solidFill>
              </a:rPr>
              <a:t>Heading : </a:t>
            </a:r>
            <a:r>
              <a:rPr lang="en-US" sz="2400" dirty="0">
                <a:solidFill>
                  <a:srgbClr val="7030A0"/>
                </a:solidFill>
              </a:rPr>
              <a:t>It includes address of the sender </a:t>
            </a:r>
            <a:r>
              <a:rPr lang="en-US" sz="2400" dirty="0" smtClean="0">
                <a:solidFill>
                  <a:srgbClr val="7030A0"/>
                </a:solidFill>
              </a:rPr>
              <a:t>&amp; </a:t>
            </a:r>
            <a:r>
              <a:rPr lang="en-US" sz="2400" dirty="0">
                <a:solidFill>
                  <a:srgbClr val="7030A0"/>
                </a:solidFill>
              </a:rPr>
              <a:t>date.</a:t>
            </a:r>
          </a:p>
          <a:p>
            <a:pPr lvl="0" algn="just">
              <a:lnSpc>
                <a:spcPct val="170000"/>
              </a:lnSpc>
            </a:pPr>
            <a:r>
              <a:rPr lang="en-US" sz="2400" b="1" dirty="0" smtClean="0">
                <a:solidFill>
                  <a:srgbClr val="00B050"/>
                </a:solidFill>
              </a:rPr>
              <a:t>Salutation </a:t>
            </a:r>
            <a:r>
              <a:rPr lang="en-US" sz="2400" b="1" dirty="0">
                <a:solidFill>
                  <a:srgbClr val="00B050"/>
                </a:solidFill>
              </a:rPr>
              <a:t>or </a:t>
            </a:r>
            <a:r>
              <a:rPr lang="en-US" sz="2400" b="1" dirty="0" smtClean="0">
                <a:solidFill>
                  <a:srgbClr val="00B050"/>
                </a:solidFill>
              </a:rPr>
              <a:t>Greetings : </a:t>
            </a:r>
            <a:r>
              <a:rPr lang="en-US" sz="2400" dirty="0">
                <a:solidFill>
                  <a:srgbClr val="7030A0"/>
                </a:solidFill>
              </a:rPr>
              <a:t>Letters written to </a:t>
            </a:r>
            <a:r>
              <a:rPr lang="en-US" sz="2400" dirty="0" smtClean="0">
                <a:solidFill>
                  <a:srgbClr val="7030A0"/>
                </a:solidFill>
              </a:rPr>
              <a:t>your friends/intimate </a:t>
            </a:r>
            <a:r>
              <a:rPr lang="en-US" sz="2400" dirty="0">
                <a:solidFill>
                  <a:srgbClr val="7030A0"/>
                </a:solidFill>
              </a:rPr>
              <a:t>relatives include name of </a:t>
            </a:r>
            <a:r>
              <a:rPr lang="en-US" sz="2400" dirty="0" smtClean="0">
                <a:solidFill>
                  <a:srgbClr val="7030A0"/>
                </a:solidFill>
              </a:rPr>
              <a:t>person </a:t>
            </a:r>
            <a:r>
              <a:rPr lang="en-US" sz="2400" dirty="0">
                <a:solidFill>
                  <a:srgbClr val="7030A0"/>
                </a:solidFill>
              </a:rPr>
              <a:t>to whom you are writing prefixed by terms like </a:t>
            </a:r>
            <a:r>
              <a:rPr lang="en-US" sz="2400" i="1" dirty="0">
                <a:solidFill>
                  <a:srgbClr val="7030A0"/>
                </a:solidFill>
              </a:rPr>
              <a:t>Dear,</a:t>
            </a:r>
            <a:r>
              <a:rPr lang="en-US" sz="2400" dirty="0">
                <a:solidFill>
                  <a:srgbClr val="7030A0"/>
                </a:solidFill>
              </a:rPr>
              <a:t> </a:t>
            </a:r>
            <a:r>
              <a:rPr lang="en-US" sz="2400" i="1" dirty="0">
                <a:solidFill>
                  <a:srgbClr val="7030A0"/>
                </a:solidFill>
              </a:rPr>
              <a:t>Dearest, </a:t>
            </a:r>
            <a:r>
              <a:rPr lang="en-US" sz="2400" dirty="0">
                <a:solidFill>
                  <a:srgbClr val="7030A0"/>
                </a:solidFill>
              </a:rPr>
              <a:t>etc</a:t>
            </a:r>
            <a:r>
              <a:rPr lang="en-US" sz="2400" dirty="0" smtClean="0">
                <a:solidFill>
                  <a:srgbClr val="7030A0"/>
                </a:solidFill>
              </a:rPr>
              <a:t>. Ex - </a:t>
            </a:r>
            <a:r>
              <a:rPr lang="en-US" sz="2400" i="1" dirty="0">
                <a:solidFill>
                  <a:srgbClr val="7030A0"/>
                </a:solidFill>
              </a:rPr>
              <a:t>Dear Mother, Dear Akshay</a:t>
            </a:r>
            <a:endParaRPr lang="en-US" sz="2400" dirty="0">
              <a:solidFill>
                <a:srgbClr val="7030A0"/>
              </a:solidFill>
            </a:endParaRPr>
          </a:p>
          <a:p>
            <a:pPr marL="3200400" lvl="6" indent="-457200" algn="just">
              <a:lnSpc>
                <a:spcPct val="170000"/>
              </a:lnSpc>
              <a:buFont typeface="Arial" pitchFamily="34" charset="0"/>
              <a:buChar char="•"/>
            </a:pPr>
            <a:r>
              <a:rPr lang="en-US" sz="2400" dirty="0" smtClean="0">
                <a:solidFill>
                  <a:srgbClr val="7030A0"/>
                </a:solidFill>
              </a:rPr>
              <a:t>Letters </a:t>
            </a:r>
            <a:r>
              <a:rPr lang="en-US" sz="2400" dirty="0">
                <a:solidFill>
                  <a:srgbClr val="7030A0"/>
                </a:solidFill>
              </a:rPr>
              <a:t>written to </a:t>
            </a:r>
            <a:r>
              <a:rPr lang="en-US" sz="2400" dirty="0" smtClean="0">
                <a:solidFill>
                  <a:srgbClr val="7030A0"/>
                </a:solidFill>
              </a:rPr>
              <a:t>friends/relatives </a:t>
            </a:r>
            <a:r>
              <a:rPr lang="en-US" sz="2400" dirty="0">
                <a:solidFill>
                  <a:srgbClr val="7030A0"/>
                </a:solidFill>
              </a:rPr>
              <a:t>older than </a:t>
            </a:r>
            <a:r>
              <a:rPr lang="en-US" sz="2400" dirty="0" smtClean="0">
                <a:solidFill>
                  <a:srgbClr val="7030A0"/>
                </a:solidFill>
              </a:rPr>
              <a:t>you/superior </a:t>
            </a:r>
            <a:r>
              <a:rPr lang="en-US" sz="2400" dirty="0">
                <a:solidFill>
                  <a:srgbClr val="7030A0"/>
                </a:solidFill>
              </a:rPr>
              <a:t>to you use respectful expressions like </a:t>
            </a:r>
            <a:r>
              <a:rPr lang="en-US" i="1" dirty="0">
                <a:solidFill>
                  <a:srgbClr val="7030A0"/>
                </a:solidFill>
              </a:rPr>
              <a:t>Mr., Mrs., Shri</a:t>
            </a:r>
            <a:r>
              <a:rPr lang="en-US" dirty="0">
                <a:solidFill>
                  <a:srgbClr val="7030A0"/>
                </a:solidFill>
              </a:rPr>
              <a:t>, etc. </a:t>
            </a:r>
            <a:r>
              <a:rPr lang="en-US" dirty="0" smtClean="0">
                <a:solidFill>
                  <a:srgbClr val="7030A0"/>
                </a:solidFill>
              </a:rPr>
              <a:t>Ex - </a:t>
            </a:r>
            <a:r>
              <a:rPr lang="en-US" i="1" dirty="0">
                <a:solidFill>
                  <a:srgbClr val="7030A0"/>
                </a:solidFill>
              </a:rPr>
              <a:t>Mr. Raman</a:t>
            </a:r>
            <a:endParaRPr lang="en-US" dirty="0">
              <a:solidFill>
                <a:srgbClr val="7030A0"/>
              </a:solidFill>
            </a:endParaRPr>
          </a:p>
          <a:p>
            <a:pPr algn="just">
              <a:lnSpc>
                <a:spcPct val="150000"/>
              </a:lnSpc>
            </a:pPr>
            <a:endParaRPr lang="en-US" sz="2000" dirty="0">
              <a:solidFill>
                <a:srgbClr val="7030A0"/>
              </a:solidFill>
            </a:endParaRPr>
          </a:p>
          <a:p>
            <a:pPr algn="just">
              <a:lnSpc>
                <a:spcPct val="150000"/>
              </a:lnSpc>
            </a:pPr>
            <a:endParaRPr lang="en-US" sz="2000" dirty="0" smtClean="0">
              <a:solidFill>
                <a:srgbClr val="7030A0"/>
              </a:solidFill>
            </a:endParaRPr>
          </a:p>
          <a:p>
            <a:pPr algn="just">
              <a:lnSpc>
                <a:spcPct val="150000"/>
              </a:lnSpc>
            </a:pPr>
            <a:endParaRPr lang="en-US" sz="2000" dirty="0">
              <a:solidFill>
                <a:srgbClr val="7030A0"/>
              </a:solidFill>
            </a:endParaRPr>
          </a:p>
          <a:p>
            <a:pPr algn="just">
              <a:lnSpc>
                <a:spcPct val="150000"/>
              </a:lnSpc>
            </a:pPr>
            <a:endParaRPr lang="en-US" sz="2500" dirty="0">
              <a:solidFill>
                <a:schemeClr val="accent3">
                  <a:lumMod val="75000"/>
                </a:schemeClr>
              </a:solidFill>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pPr/>
              <a:t>19</a:t>
            </a:fld>
            <a:endParaRPr lang="en-US" dirty="0"/>
          </a:p>
        </p:txBody>
      </p:sp>
    </p:spTree>
    <p:extLst>
      <p:ext uri="{BB962C8B-B14F-4D97-AF65-F5344CB8AC3E}">
        <p14:creationId xmlns:p14="http://schemas.microsoft.com/office/powerpoint/2010/main" val="2202992174"/>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76200" y="76200"/>
            <a:ext cx="8991600" cy="6705600"/>
          </a:xfrm>
        </p:spPr>
        <p:txBody>
          <a:bodyPr>
            <a:noAutofit/>
          </a:bodyPr>
          <a:lstStyle/>
          <a:p>
            <a:pPr marL="342900" lvl="0" indent="-342900" algn="just">
              <a:lnSpc>
                <a:spcPct val="150000"/>
              </a:lnSpc>
              <a:buFont typeface="Arial" pitchFamily="34" charset="0"/>
              <a:buChar char="•"/>
            </a:pPr>
            <a:r>
              <a:rPr lang="en-US" sz="2400" dirty="0" smtClean="0">
                <a:solidFill>
                  <a:srgbClr val="7030A0"/>
                </a:solidFill>
              </a:rPr>
              <a:t>Writing </a:t>
            </a:r>
            <a:r>
              <a:rPr lang="en-US" sz="2400" dirty="0">
                <a:solidFill>
                  <a:srgbClr val="7030A0"/>
                </a:solidFill>
              </a:rPr>
              <a:t>skills are the need of today’s competitive world. </a:t>
            </a:r>
            <a:endParaRPr lang="en-US" sz="2400" dirty="0">
              <a:solidFill>
                <a:srgbClr val="7030A0"/>
              </a:solidFill>
            </a:endParaRPr>
          </a:p>
          <a:p>
            <a:pPr marL="342900" lvl="0" indent="-342900" algn="just">
              <a:lnSpc>
                <a:spcPct val="150000"/>
              </a:lnSpc>
              <a:buFont typeface="Arial" pitchFamily="34" charset="0"/>
              <a:buChar char="•"/>
            </a:pPr>
            <a:r>
              <a:rPr lang="en-US" sz="2400" dirty="0" smtClean="0">
                <a:solidFill>
                  <a:srgbClr val="7030A0"/>
                </a:solidFill>
              </a:rPr>
              <a:t>There </a:t>
            </a:r>
            <a:r>
              <a:rPr lang="en-US" sz="2400" dirty="0">
                <a:solidFill>
                  <a:srgbClr val="7030A0"/>
                </a:solidFill>
              </a:rPr>
              <a:t>are many </a:t>
            </a:r>
            <a:r>
              <a:rPr lang="en-US" sz="2400" dirty="0" smtClean="0">
                <a:solidFill>
                  <a:srgbClr val="7030A0"/>
                </a:solidFill>
              </a:rPr>
              <a:t>examinations like </a:t>
            </a:r>
            <a:r>
              <a:rPr lang="en-US" sz="2400" dirty="0">
                <a:solidFill>
                  <a:srgbClr val="7030A0"/>
                </a:solidFill>
              </a:rPr>
              <a:t>civil services like </a:t>
            </a:r>
            <a:r>
              <a:rPr lang="en-US" sz="2400" b="1" dirty="0" smtClean="0">
                <a:solidFill>
                  <a:srgbClr val="7030A0"/>
                </a:solidFill>
              </a:rPr>
              <a:t>UPSC</a:t>
            </a:r>
            <a:r>
              <a:rPr lang="en-US" sz="2400" dirty="0" smtClean="0">
                <a:solidFill>
                  <a:srgbClr val="7030A0"/>
                </a:solidFill>
              </a:rPr>
              <a:t> </a:t>
            </a:r>
            <a:r>
              <a:rPr lang="en-US" sz="2200" dirty="0" smtClean="0">
                <a:solidFill>
                  <a:schemeClr val="accent2"/>
                </a:solidFill>
              </a:rPr>
              <a:t>(Union Public Service Commission)</a:t>
            </a:r>
            <a:r>
              <a:rPr lang="en-US" sz="2400" dirty="0" smtClean="0">
                <a:solidFill>
                  <a:schemeClr val="accent2"/>
                </a:solidFill>
              </a:rPr>
              <a:t>, </a:t>
            </a:r>
            <a:r>
              <a:rPr lang="en-US" sz="2400" b="1" dirty="0" smtClean="0">
                <a:solidFill>
                  <a:srgbClr val="7030A0"/>
                </a:solidFill>
              </a:rPr>
              <a:t>MPSC</a:t>
            </a:r>
            <a:r>
              <a:rPr lang="en-US" sz="2400" dirty="0" smtClean="0">
                <a:solidFill>
                  <a:srgbClr val="7030A0"/>
                </a:solidFill>
              </a:rPr>
              <a:t> </a:t>
            </a:r>
            <a:r>
              <a:rPr lang="en-US" sz="2200" dirty="0" smtClean="0">
                <a:solidFill>
                  <a:srgbClr val="00B050"/>
                </a:solidFill>
              </a:rPr>
              <a:t>(Maharashtra Public Service Commission)</a:t>
            </a:r>
            <a:r>
              <a:rPr lang="en-US" sz="2400" dirty="0" smtClean="0">
                <a:solidFill>
                  <a:srgbClr val="7030A0"/>
                </a:solidFill>
              </a:rPr>
              <a:t> &amp; </a:t>
            </a:r>
            <a:r>
              <a:rPr lang="en-US" sz="2400" b="1" dirty="0" smtClean="0">
                <a:solidFill>
                  <a:srgbClr val="7030A0"/>
                </a:solidFill>
              </a:rPr>
              <a:t>SSB</a:t>
            </a:r>
            <a:r>
              <a:rPr lang="en-US" sz="2400" dirty="0" smtClean="0">
                <a:solidFill>
                  <a:srgbClr val="7030A0"/>
                </a:solidFill>
              </a:rPr>
              <a:t> </a:t>
            </a:r>
            <a:r>
              <a:rPr lang="en-US" sz="2200" dirty="0" smtClean="0">
                <a:solidFill>
                  <a:schemeClr val="accent6">
                    <a:lumMod val="75000"/>
                  </a:schemeClr>
                </a:solidFill>
              </a:rPr>
              <a:t>(Service Selection Board)</a:t>
            </a:r>
            <a:r>
              <a:rPr lang="en-US" sz="2200" dirty="0" smtClean="0">
                <a:solidFill>
                  <a:srgbClr val="7030A0"/>
                </a:solidFill>
              </a:rPr>
              <a:t>,</a:t>
            </a:r>
            <a:r>
              <a:rPr lang="en-US" sz="2400" dirty="0" smtClean="0">
                <a:solidFill>
                  <a:srgbClr val="7030A0"/>
                </a:solidFill>
              </a:rPr>
              <a:t> where </a:t>
            </a:r>
            <a:r>
              <a:rPr lang="en-US" sz="2400" dirty="0">
                <a:solidFill>
                  <a:srgbClr val="7030A0"/>
                </a:solidFill>
              </a:rPr>
              <a:t>good knowledge of writing skills </a:t>
            </a:r>
            <a:r>
              <a:rPr lang="en-US" sz="2400" dirty="0" smtClean="0">
                <a:solidFill>
                  <a:srgbClr val="7030A0"/>
                </a:solidFill>
              </a:rPr>
              <a:t>&amp; </a:t>
            </a:r>
            <a:r>
              <a:rPr lang="en-US" sz="2400" dirty="0">
                <a:solidFill>
                  <a:srgbClr val="7030A0"/>
                </a:solidFill>
              </a:rPr>
              <a:t>mastery over </a:t>
            </a:r>
            <a:r>
              <a:rPr lang="en-US" sz="2400" dirty="0" smtClean="0">
                <a:solidFill>
                  <a:srgbClr val="7030A0"/>
                </a:solidFill>
              </a:rPr>
              <a:t>them are </a:t>
            </a:r>
            <a:r>
              <a:rPr lang="en-US" sz="2400" dirty="0">
                <a:solidFill>
                  <a:srgbClr val="7030A0"/>
                </a:solidFill>
              </a:rPr>
              <a:t>necessary. </a:t>
            </a:r>
            <a:endParaRPr lang="en-US" sz="2400" dirty="0">
              <a:solidFill>
                <a:srgbClr val="7030A0"/>
              </a:solidFill>
            </a:endParaRPr>
          </a:p>
          <a:p>
            <a:pPr marL="342900" lvl="0" indent="-342900" algn="just">
              <a:lnSpc>
                <a:spcPct val="150000"/>
              </a:lnSpc>
              <a:buFont typeface="Arial" pitchFamily="34" charset="0"/>
              <a:buChar char="•"/>
            </a:pPr>
            <a:r>
              <a:rPr lang="en-US" sz="2400" dirty="0" smtClean="0">
                <a:solidFill>
                  <a:srgbClr val="7030A0"/>
                </a:solidFill>
              </a:rPr>
              <a:t>In </a:t>
            </a:r>
            <a:r>
              <a:rPr lang="en-US" sz="2400" dirty="0" smtClean="0">
                <a:solidFill>
                  <a:srgbClr val="7030A0"/>
                </a:solidFill>
              </a:rPr>
              <a:t>B.A.II, </a:t>
            </a:r>
            <a:r>
              <a:rPr lang="en-US" sz="2400" dirty="0">
                <a:solidFill>
                  <a:srgbClr val="7030A0"/>
                </a:solidFill>
              </a:rPr>
              <a:t>you studied </a:t>
            </a:r>
            <a:r>
              <a:rPr lang="en-US" sz="2400" dirty="0" smtClean="0">
                <a:solidFill>
                  <a:srgbClr val="7030A0"/>
                </a:solidFill>
              </a:rPr>
              <a:t>writing </a:t>
            </a:r>
            <a:r>
              <a:rPr lang="en-US" sz="2400" dirty="0">
                <a:solidFill>
                  <a:srgbClr val="7030A0"/>
                </a:solidFill>
              </a:rPr>
              <a:t>skills </a:t>
            </a:r>
            <a:r>
              <a:rPr lang="en-US" sz="2400" dirty="0" smtClean="0">
                <a:solidFill>
                  <a:srgbClr val="7030A0"/>
                </a:solidFill>
              </a:rPr>
              <a:t>like report, </a:t>
            </a:r>
            <a:r>
              <a:rPr lang="en-US" sz="2400" dirty="0">
                <a:solidFill>
                  <a:srgbClr val="7030A0"/>
                </a:solidFill>
              </a:rPr>
              <a:t>paragraph &amp; review writing. In this unit, you are going to learn </a:t>
            </a:r>
            <a:r>
              <a:rPr lang="en-US" sz="2400" dirty="0" smtClean="0">
                <a:solidFill>
                  <a:srgbClr val="7030A0"/>
                </a:solidFill>
              </a:rPr>
              <a:t>letter, </a:t>
            </a:r>
            <a:r>
              <a:rPr lang="en-US" sz="2400" dirty="0">
                <a:solidFill>
                  <a:srgbClr val="7030A0"/>
                </a:solidFill>
              </a:rPr>
              <a:t>essay </a:t>
            </a:r>
            <a:r>
              <a:rPr lang="en-US" sz="2400" dirty="0" smtClean="0">
                <a:solidFill>
                  <a:srgbClr val="7030A0"/>
                </a:solidFill>
              </a:rPr>
              <a:t>&amp; </a:t>
            </a:r>
            <a:r>
              <a:rPr lang="en-US" sz="2400" dirty="0">
                <a:solidFill>
                  <a:srgbClr val="7030A0"/>
                </a:solidFill>
              </a:rPr>
              <a:t>précis writing. </a:t>
            </a:r>
            <a:r>
              <a:rPr lang="en-US" sz="2400" dirty="0" smtClean="0">
                <a:solidFill>
                  <a:srgbClr val="7030A0"/>
                </a:solidFill>
              </a:rPr>
              <a:t>This unit </a:t>
            </a:r>
            <a:r>
              <a:rPr lang="en-US" sz="2400" dirty="0">
                <a:solidFill>
                  <a:srgbClr val="7030A0"/>
                </a:solidFill>
              </a:rPr>
              <a:t>will help you to use these writing skills effectively in your real life</a:t>
            </a:r>
            <a:r>
              <a:rPr lang="en-US" sz="2400" dirty="0" smtClean="0">
                <a:solidFill>
                  <a:srgbClr val="7030A0"/>
                </a:solidFill>
              </a:rPr>
              <a:t>.</a:t>
            </a:r>
          </a:p>
          <a:p>
            <a:pPr lvl="0" algn="just">
              <a:lnSpc>
                <a:spcPct val="150000"/>
              </a:lnSpc>
            </a:pPr>
            <a:r>
              <a:rPr lang="en-US" sz="2400" b="1" dirty="0">
                <a:solidFill>
                  <a:srgbClr val="00B050"/>
                </a:solidFill>
              </a:rPr>
              <a:t>I) Letter </a:t>
            </a:r>
            <a:r>
              <a:rPr lang="en-US" sz="2400" b="1" dirty="0" smtClean="0">
                <a:solidFill>
                  <a:srgbClr val="00B050"/>
                </a:solidFill>
              </a:rPr>
              <a:t>Writing - </a:t>
            </a:r>
            <a:r>
              <a:rPr lang="en-US" sz="2400" dirty="0" smtClean="0">
                <a:solidFill>
                  <a:srgbClr val="FF0000"/>
                </a:solidFill>
              </a:rPr>
              <a:t>Letter </a:t>
            </a:r>
            <a:r>
              <a:rPr lang="en-US" sz="2400" dirty="0">
                <a:solidFill>
                  <a:srgbClr val="FF0000"/>
                </a:solidFill>
              </a:rPr>
              <a:t>is a written message sent by one person/institution to other person/institutions via email/post. </a:t>
            </a:r>
          </a:p>
          <a:p>
            <a:pPr marL="342900" lvl="0" indent="-342900" algn="just">
              <a:lnSpc>
                <a:spcPct val="150000"/>
              </a:lnSpc>
              <a:buFont typeface="Arial" pitchFamily="34" charset="0"/>
              <a:buChar char="•"/>
            </a:pPr>
            <a:endParaRPr lang="en-US" sz="2400" dirty="0">
              <a:solidFill>
                <a:srgbClr val="7030A0"/>
              </a:solidFill>
            </a:endParaRPr>
          </a:p>
          <a:p>
            <a:pPr lvl="0" algn="just">
              <a:lnSpc>
                <a:spcPct val="150000"/>
              </a:lnSpc>
            </a:pPr>
            <a:endParaRPr lang="en-US" sz="2400" dirty="0" smtClean="0">
              <a:solidFill>
                <a:srgbClr val="7030A0"/>
              </a:solidFill>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pPr/>
              <a:t>2</a:t>
            </a:fld>
            <a:endParaRPr lang="en-US"/>
          </a:p>
        </p:txBody>
      </p:sp>
    </p:spTree>
    <p:extLst>
      <p:ext uri="{BB962C8B-B14F-4D97-AF65-F5344CB8AC3E}">
        <p14:creationId xmlns:p14="http://schemas.microsoft.com/office/powerpoint/2010/main" val="4224057647"/>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76200" y="76200"/>
            <a:ext cx="8991600" cy="6705600"/>
          </a:xfrm>
        </p:spPr>
        <p:txBody>
          <a:bodyPr>
            <a:normAutofit/>
          </a:bodyPr>
          <a:lstStyle/>
          <a:p>
            <a:pPr lvl="0" algn="just">
              <a:lnSpc>
                <a:spcPct val="150000"/>
              </a:lnSpc>
            </a:pPr>
            <a:r>
              <a:rPr lang="en-US" sz="2600" b="1" dirty="0">
                <a:solidFill>
                  <a:srgbClr val="00B050"/>
                </a:solidFill>
              </a:rPr>
              <a:t>Body of the </a:t>
            </a:r>
            <a:r>
              <a:rPr lang="en-US" sz="2600" b="1" dirty="0" smtClean="0">
                <a:solidFill>
                  <a:srgbClr val="00B050"/>
                </a:solidFill>
              </a:rPr>
              <a:t>Letter : </a:t>
            </a:r>
            <a:r>
              <a:rPr lang="en-US" sz="2600" dirty="0" smtClean="0">
                <a:solidFill>
                  <a:srgbClr val="7030A0"/>
                </a:solidFill>
              </a:rPr>
              <a:t>Language </a:t>
            </a:r>
            <a:r>
              <a:rPr lang="en-US" sz="2600" dirty="0">
                <a:solidFill>
                  <a:srgbClr val="7030A0"/>
                </a:solidFill>
              </a:rPr>
              <a:t>of personal letters</a:t>
            </a:r>
            <a:r>
              <a:rPr lang="en-US" sz="2600" b="1" dirty="0">
                <a:solidFill>
                  <a:srgbClr val="7030A0"/>
                </a:solidFill>
              </a:rPr>
              <a:t> </a:t>
            </a:r>
            <a:r>
              <a:rPr lang="en-US" sz="2600" dirty="0">
                <a:solidFill>
                  <a:srgbClr val="7030A0"/>
                </a:solidFill>
              </a:rPr>
              <a:t>should be easy </a:t>
            </a:r>
            <a:r>
              <a:rPr lang="en-US" sz="2600" dirty="0" smtClean="0">
                <a:solidFill>
                  <a:srgbClr val="7030A0"/>
                </a:solidFill>
              </a:rPr>
              <a:t>&amp; </a:t>
            </a:r>
            <a:r>
              <a:rPr lang="en-US" sz="2600" dirty="0">
                <a:solidFill>
                  <a:srgbClr val="7030A0"/>
                </a:solidFill>
              </a:rPr>
              <a:t>simple with conversational style, colloquial expressions </a:t>
            </a:r>
            <a:r>
              <a:rPr lang="en-US" sz="2600" dirty="0" smtClean="0">
                <a:solidFill>
                  <a:srgbClr val="7030A0"/>
                </a:solidFill>
              </a:rPr>
              <a:t>&amp; </a:t>
            </a:r>
            <a:r>
              <a:rPr lang="en-US" sz="2600" dirty="0">
                <a:solidFill>
                  <a:srgbClr val="7030A0"/>
                </a:solidFill>
              </a:rPr>
              <a:t>may touch various subjects.</a:t>
            </a:r>
          </a:p>
          <a:p>
            <a:pPr algn="just">
              <a:lnSpc>
                <a:spcPct val="150000"/>
              </a:lnSpc>
            </a:pPr>
            <a:r>
              <a:rPr lang="en-US" sz="2600" b="1" dirty="0" smtClean="0">
                <a:solidFill>
                  <a:srgbClr val="00B050"/>
                </a:solidFill>
              </a:rPr>
              <a:t>Complimentary Close : </a:t>
            </a:r>
            <a:r>
              <a:rPr lang="en-US" sz="2600" dirty="0">
                <a:solidFill>
                  <a:srgbClr val="7030A0"/>
                </a:solidFill>
              </a:rPr>
              <a:t>While concluding, for</a:t>
            </a:r>
            <a:r>
              <a:rPr lang="en-US" sz="2600" b="1" dirty="0">
                <a:solidFill>
                  <a:srgbClr val="7030A0"/>
                </a:solidFill>
              </a:rPr>
              <a:t> </a:t>
            </a:r>
            <a:r>
              <a:rPr lang="en-US" sz="2600" dirty="0">
                <a:solidFill>
                  <a:srgbClr val="7030A0"/>
                </a:solidFill>
              </a:rPr>
              <a:t>respectful persons you can use the word “</a:t>
            </a:r>
            <a:r>
              <a:rPr lang="en-US" sz="2600" dirty="0" smtClean="0">
                <a:solidFill>
                  <a:srgbClr val="7030A0"/>
                </a:solidFill>
              </a:rPr>
              <a:t>Yours Sincerely</a:t>
            </a:r>
            <a:r>
              <a:rPr lang="en-US" sz="2600" dirty="0">
                <a:solidFill>
                  <a:srgbClr val="7030A0"/>
                </a:solidFill>
              </a:rPr>
              <a:t>”. For close relatives or family members you can use “Yours lovingly</a:t>
            </a:r>
            <a:r>
              <a:rPr lang="en-US" sz="2600" dirty="0" smtClean="0">
                <a:solidFill>
                  <a:srgbClr val="7030A0"/>
                </a:solidFill>
              </a:rPr>
              <a:t>”. Here </a:t>
            </a:r>
            <a:r>
              <a:rPr lang="en-US" sz="2600" dirty="0">
                <a:solidFill>
                  <a:srgbClr val="7030A0"/>
                </a:solidFill>
              </a:rPr>
              <a:t>are some examples </a:t>
            </a:r>
            <a:r>
              <a:rPr lang="en-US" sz="2600" dirty="0" smtClean="0">
                <a:solidFill>
                  <a:srgbClr val="7030A0"/>
                </a:solidFill>
              </a:rPr>
              <a:t>:</a:t>
            </a:r>
          </a:p>
          <a:p>
            <a:pPr algn="just"/>
            <a:r>
              <a:rPr lang="en-US" sz="2400" b="1" dirty="0">
                <a:solidFill>
                  <a:schemeClr val="accent6">
                    <a:lumMod val="75000"/>
                  </a:schemeClr>
                </a:solidFill>
              </a:rPr>
              <a:t>1. Letter to a friend about arranging a trip together.</a:t>
            </a:r>
            <a:endParaRPr lang="en-US" sz="2400" dirty="0">
              <a:solidFill>
                <a:schemeClr val="accent6">
                  <a:lumMod val="75000"/>
                </a:schemeClr>
              </a:solidFill>
            </a:endParaRPr>
          </a:p>
          <a:p>
            <a:pPr algn="r"/>
            <a:r>
              <a:rPr lang="en-US" sz="2400" b="1" dirty="0">
                <a:solidFill>
                  <a:srgbClr val="0070C0"/>
                </a:solidFill>
              </a:rPr>
              <a:t>Rajesh Kadam</a:t>
            </a:r>
            <a:endParaRPr lang="en-US" sz="2400" dirty="0">
              <a:solidFill>
                <a:srgbClr val="0070C0"/>
              </a:solidFill>
            </a:endParaRPr>
          </a:p>
          <a:p>
            <a:pPr algn="r"/>
            <a:r>
              <a:rPr lang="en-US" sz="2400" dirty="0">
                <a:solidFill>
                  <a:srgbClr val="0070C0"/>
                </a:solidFill>
              </a:rPr>
              <a:t>119 </a:t>
            </a:r>
            <a:r>
              <a:rPr lang="en-US" sz="2400" dirty="0" err="1">
                <a:solidFill>
                  <a:srgbClr val="0070C0"/>
                </a:solidFill>
              </a:rPr>
              <a:t>Ruchira</a:t>
            </a:r>
            <a:r>
              <a:rPr lang="en-US" sz="2400" dirty="0">
                <a:solidFill>
                  <a:srgbClr val="0070C0"/>
                </a:solidFill>
              </a:rPr>
              <a:t> Colony,</a:t>
            </a:r>
          </a:p>
          <a:p>
            <a:pPr algn="r"/>
            <a:r>
              <a:rPr lang="en-US" sz="2400" dirty="0">
                <a:solidFill>
                  <a:srgbClr val="0070C0"/>
                </a:solidFill>
              </a:rPr>
              <a:t> Kolhapur Road, Sangli.</a:t>
            </a:r>
          </a:p>
          <a:p>
            <a:pPr algn="r"/>
            <a:r>
              <a:rPr lang="en-US" sz="2400" dirty="0">
                <a:solidFill>
                  <a:srgbClr val="0070C0"/>
                </a:solidFill>
              </a:rPr>
              <a:t>28th November 2019</a:t>
            </a:r>
            <a:endParaRPr lang="en-US" sz="2600" dirty="0">
              <a:solidFill>
                <a:srgbClr val="7030A0"/>
              </a:solidFill>
            </a:endParaRPr>
          </a:p>
          <a:p>
            <a:pPr algn="just">
              <a:lnSpc>
                <a:spcPct val="150000"/>
              </a:lnSpc>
            </a:pPr>
            <a:endParaRPr lang="en-US" sz="2600" dirty="0">
              <a:solidFill>
                <a:srgbClr val="7030A0"/>
              </a:solidFill>
            </a:endParaRPr>
          </a:p>
          <a:p>
            <a:pPr algn="just">
              <a:lnSpc>
                <a:spcPct val="150000"/>
              </a:lnSpc>
            </a:pPr>
            <a:endParaRPr lang="en-US" sz="2600" dirty="0" smtClean="0">
              <a:solidFill>
                <a:srgbClr val="7030A0"/>
              </a:solidFill>
            </a:endParaRPr>
          </a:p>
          <a:p>
            <a:pPr algn="just">
              <a:lnSpc>
                <a:spcPct val="150000"/>
              </a:lnSpc>
            </a:pPr>
            <a:endParaRPr lang="en-US" sz="2600" dirty="0">
              <a:solidFill>
                <a:srgbClr val="7030A0"/>
              </a:solidFill>
            </a:endParaRPr>
          </a:p>
          <a:p>
            <a:pPr algn="just">
              <a:lnSpc>
                <a:spcPct val="150000"/>
              </a:lnSpc>
            </a:pPr>
            <a:endParaRPr lang="en-US" sz="2600" dirty="0">
              <a:solidFill>
                <a:schemeClr val="accent3">
                  <a:lumMod val="75000"/>
                </a:schemeClr>
              </a:solidFill>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pPr/>
              <a:t>20</a:t>
            </a:fld>
            <a:endParaRPr lang="en-US" dirty="0"/>
          </a:p>
        </p:txBody>
      </p:sp>
    </p:spTree>
    <p:extLst>
      <p:ext uri="{BB962C8B-B14F-4D97-AF65-F5344CB8AC3E}">
        <p14:creationId xmlns:p14="http://schemas.microsoft.com/office/powerpoint/2010/main" val="1851367464"/>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76200" y="76200"/>
            <a:ext cx="8991600" cy="6705600"/>
          </a:xfrm>
        </p:spPr>
        <p:txBody>
          <a:bodyPr>
            <a:normAutofit fontScale="85000" lnSpcReduction="20000"/>
          </a:bodyPr>
          <a:lstStyle/>
          <a:p>
            <a:pPr algn="just">
              <a:lnSpc>
                <a:spcPct val="170000"/>
              </a:lnSpc>
            </a:pPr>
            <a:r>
              <a:rPr lang="en-US" sz="2400" dirty="0" smtClean="0">
                <a:solidFill>
                  <a:srgbClr val="0070C0"/>
                </a:solidFill>
              </a:rPr>
              <a:t>Dear </a:t>
            </a:r>
            <a:r>
              <a:rPr lang="en-US" sz="2400" dirty="0">
                <a:solidFill>
                  <a:srgbClr val="0070C0"/>
                </a:solidFill>
              </a:rPr>
              <a:t>Sangram,</a:t>
            </a:r>
          </a:p>
          <a:p>
            <a:pPr algn="just">
              <a:lnSpc>
                <a:spcPct val="170000"/>
              </a:lnSpc>
            </a:pPr>
            <a:r>
              <a:rPr lang="en-US" sz="2400" dirty="0" smtClean="0">
                <a:solidFill>
                  <a:srgbClr val="0070C0"/>
                </a:solidFill>
              </a:rPr>
              <a:t>	Yesterday </a:t>
            </a:r>
            <a:r>
              <a:rPr lang="en-US" sz="2400" dirty="0">
                <a:solidFill>
                  <a:srgbClr val="0070C0"/>
                </a:solidFill>
              </a:rPr>
              <a:t>I received your letter. I am very happy to read that your exam is over </a:t>
            </a:r>
            <a:r>
              <a:rPr lang="en-US" sz="2400" dirty="0" smtClean="0">
                <a:solidFill>
                  <a:srgbClr val="0070C0"/>
                </a:solidFill>
              </a:rPr>
              <a:t>&amp; </a:t>
            </a:r>
            <a:r>
              <a:rPr lang="en-US" sz="2400" dirty="0">
                <a:solidFill>
                  <a:srgbClr val="0070C0"/>
                </a:solidFill>
              </a:rPr>
              <a:t>you have a holiday for four days from Monday, 2nd of next month. What do you think about a trip to Mahabaleshwar </a:t>
            </a:r>
            <a:r>
              <a:rPr lang="en-US" sz="2400" dirty="0" smtClean="0">
                <a:solidFill>
                  <a:srgbClr val="0070C0"/>
                </a:solidFill>
              </a:rPr>
              <a:t>&amp; </a:t>
            </a:r>
            <a:r>
              <a:rPr lang="en-US" sz="2400" dirty="0">
                <a:solidFill>
                  <a:srgbClr val="0070C0"/>
                </a:solidFill>
              </a:rPr>
              <a:t>a ramble in the valleys of Pachgani? I have a plan in my mind. See. … We could start early on Monday at 5 a.m. in a private vehicle. </a:t>
            </a:r>
            <a:r>
              <a:rPr lang="en-US" sz="2400" dirty="0" smtClean="0">
                <a:solidFill>
                  <a:srgbClr val="0070C0"/>
                </a:solidFill>
              </a:rPr>
              <a:t> </a:t>
            </a:r>
            <a:endParaRPr lang="en-US" sz="2400" dirty="0" smtClean="0">
              <a:solidFill>
                <a:srgbClr val="0070C0"/>
              </a:solidFill>
            </a:endParaRPr>
          </a:p>
          <a:p>
            <a:pPr algn="just">
              <a:lnSpc>
                <a:spcPct val="170000"/>
              </a:lnSpc>
            </a:pPr>
            <a:r>
              <a:rPr lang="en-US" sz="2400" dirty="0">
                <a:solidFill>
                  <a:srgbClr val="0070C0"/>
                </a:solidFill>
              </a:rPr>
              <a:t>We shall reach Mahabaleshwar around 11.00 a.m. We shall stay there for three days &amp; enjoy sightseeing. It would be a change from our busy schedule &amp; tension of examination days.</a:t>
            </a:r>
          </a:p>
          <a:p>
            <a:pPr algn="just">
              <a:lnSpc>
                <a:spcPct val="170000"/>
              </a:lnSpc>
            </a:pPr>
            <a:r>
              <a:rPr lang="en-US" sz="2400" dirty="0">
                <a:solidFill>
                  <a:srgbClr val="0070C0"/>
                </a:solidFill>
              </a:rPr>
              <a:t> 	If you agree, I will arrange for the picnic. Convey your response immediately.</a:t>
            </a:r>
          </a:p>
          <a:p>
            <a:pPr algn="r">
              <a:lnSpc>
                <a:spcPct val="170000"/>
              </a:lnSpc>
            </a:pPr>
            <a:r>
              <a:rPr lang="en-US" sz="2400" dirty="0">
                <a:solidFill>
                  <a:srgbClr val="0070C0"/>
                </a:solidFill>
              </a:rPr>
              <a:t>Yours lovingly,</a:t>
            </a:r>
          </a:p>
          <a:p>
            <a:pPr algn="r">
              <a:lnSpc>
                <a:spcPct val="170000"/>
              </a:lnSpc>
            </a:pPr>
            <a:r>
              <a:rPr lang="en-US" sz="2400" dirty="0">
                <a:solidFill>
                  <a:srgbClr val="0070C0"/>
                </a:solidFill>
              </a:rPr>
              <a:t> Signature</a:t>
            </a:r>
          </a:p>
          <a:p>
            <a:pPr algn="r">
              <a:lnSpc>
                <a:spcPct val="170000"/>
              </a:lnSpc>
            </a:pPr>
            <a:r>
              <a:rPr lang="en-US" sz="2400" dirty="0">
                <a:solidFill>
                  <a:srgbClr val="0070C0"/>
                </a:solidFill>
              </a:rPr>
              <a:t> Rajesh Kadam</a:t>
            </a:r>
          </a:p>
          <a:p>
            <a:pPr algn="just">
              <a:lnSpc>
                <a:spcPct val="150000"/>
              </a:lnSpc>
            </a:pPr>
            <a:endParaRPr lang="en-US" sz="2600" dirty="0">
              <a:solidFill>
                <a:schemeClr val="accent3">
                  <a:lumMod val="75000"/>
                </a:schemeClr>
              </a:solidFill>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pPr/>
              <a:t>21</a:t>
            </a:fld>
            <a:endParaRPr lang="en-US" dirty="0"/>
          </a:p>
        </p:txBody>
      </p:sp>
    </p:spTree>
    <p:extLst>
      <p:ext uri="{BB962C8B-B14F-4D97-AF65-F5344CB8AC3E}">
        <p14:creationId xmlns:p14="http://schemas.microsoft.com/office/powerpoint/2010/main" val="3015680415"/>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76200" y="76200"/>
            <a:ext cx="8991600" cy="6705600"/>
          </a:xfrm>
        </p:spPr>
        <p:txBody>
          <a:bodyPr>
            <a:normAutofit fontScale="92500" lnSpcReduction="20000"/>
          </a:bodyPr>
          <a:lstStyle/>
          <a:p>
            <a:pPr algn="just">
              <a:lnSpc>
                <a:spcPct val="150000"/>
              </a:lnSpc>
            </a:pPr>
            <a:r>
              <a:rPr lang="en-US" sz="2600" dirty="0">
                <a:solidFill>
                  <a:srgbClr val="7030A0"/>
                </a:solidFill>
              </a:rPr>
              <a:t>You can also write a letter to your friend greeting on his </a:t>
            </a:r>
            <a:r>
              <a:rPr lang="en-US" sz="2600" dirty="0" smtClean="0">
                <a:solidFill>
                  <a:srgbClr val="7030A0"/>
                </a:solidFill>
              </a:rPr>
              <a:t>birthday/inviting </a:t>
            </a:r>
            <a:r>
              <a:rPr lang="en-US" sz="2600" dirty="0">
                <a:solidFill>
                  <a:srgbClr val="7030A0"/>
                </a:solidFill>
              </a:rPr>
              <a:t>him to your native place during Diwali </a:t>
            </a:r>
            <a:r>
              <a:rPr lang="en-US" sz="2600" dirty="0" smtClean="0">
                <a:solidFill>
                  <a:srgbClr val="7030A0"/>
                </a:solidFill>
              </a:rPr>
              <a:t>vacation/enquiring </a:t>
            </a:r>
            <a:r>
              <a:rPr lang="en-US" sz="2600" dirty="0">
                <a:solidFill>
                  <a:srgbClr val="7030A0"/>
                </a:solidFill>
              </a:rPr>
              <a:t>him about his health or congratulating him/her for his/her achievement, etc.</a:t>
            </a:r>
          </a:p>
          <a:p>
            <a:pPr algn="just">
              <a:lnSpc>
                <a:spcPct val="150000"/>
              </a:lnSpc>
            </a:pPr>
            <a:r>
              <a:rPr lang="en-US" sz="2600" b="1" dirty="0" smtClean="0">
                <a:solidFill>
                  <a:schemeClr val="accent6">
                    <a:lumMod val="75000"/>
                  </a:schemeClr>
                </a:solidFill>
              </a:rPr>
              <a:t>2) Letter </a:t>
            </a:r>
            <a:r>
              <a:rPr lang="en-US" sz="2600" b="1" dirty="0">
                <a:solidFill>
                  <a:schemeClr val="accent6">
                    <a:lumMod val="75000"/>
                  </a:schemeClr>
                </a:solidFill>
              </a:rPr>
              <a:t>to family </a:t>
            </a:r>
            <a:r>
              <a:rPr lang="en-US" sz="2600" b="1" dirty="0" smtClean="0">
                <a:solidFill>
                  <a:schemeClr val="accent6">
                    <a:lumMod val="75000"/>
                  </a:schemeClr>
                </a:solidFill>
              </a:rPr>
              <a:t>members - </a:t>
            </a:r>
            <a:r>
              <a:rPr lang="en-US" sz="2600" dirty="0" smtClean="0">
                <a:solidFill>
                  <a:srgbClr val="7030A0"/>
                </a:solidFill>
              </a:rPr>
              <a:t>Here </a:t>
            </a:r>
            <a:r>
              <a:rPr lang="en-US" sz="2600" dirty="0">
                <a:solidFill>
                  <a:srgbClr val="7030A0"/>
                </a:solidFill>
              </a:rPr>
              <a:t>is an example of a personal letter by a son to his mother telling her about his new job </a:t>
            </a:r>
            <a:r>
              <a:rPr lang="en-US" sz="2600" dirty="0" smtClean="0">
                <a:solidFill>
                  <a:srgbClr val="7030A0"/>
                </a:solidFill>
              </a:rPr>
              <a:t>&amp; </a:t>
            </a:r>
            <a:r>
              <a:rPr lang="en-US" sz="2600" dirty="0">
                <a:solidFill>
                  <a:srgbClr val="7030A0"/>
                </a:solidFill>
              </a:rPr>
              <a:t>his stay in the new city</a:t>
            </a:r>
            <a:r>
              <a:rPr lang="en-US" sz="2600" dirty="0" smtClean="0">
                <a:solidFill>
                  <a:srgbClr val="7030A0"/>
                </a:solidFill>
              </a:rPr>
              <a:t>.</a:t>
            </a:r>
          </a:p>
          <a:p>
            <a:pPr algn="r"/>
            <a:r>
              <a:rPr lang="en-US" sz="2600" b="1" dirty="0">
                <a:solidFill>
                  <a:schemeClr val="accent2"/>
                </a:solidFill>
              </a:rPr>
              <a:t>Kiran Desai</a:t>
            </a:r>
            <a:endParaRPr lang="en-US" sz="2600" dirty="0">
              <a:solidFill>
                <a:schemeClr val="accent2"/>
              </a:solidFill>
            </a:endParaRPr>
          </a:p>
          <a:p>
            <a:pPr algn="r"/>
            <a:r>
              <a:rPr lang="en-US" sz="2600" dirty="0">
                <a:solidFill>
                  <a:schemeClr val="accent2"/>
                </a:solidFill>
              </a:rPr>
              <a:t> 15/974 IT Park, Hyderabad</a:t>
            </a:r>
          </a:p>
          <a:p>
            <a:pPr algn="r"/>
            <a:r>
              <a:rPr lang="en-US" sz="2600" dirty="0">
                <a:solidFill>
                  <a:schemeClr val="accent2"/>
                </a:solidFill>
              </a:rPr>
              <a:t> 24th May 2019</a:t>
            </a:r>
          </a:p>
          <a:p>
            <a:pPr algn="just">
              <a:lnSpc>
                <a:spcPct val="170000"/>
              </a:lnSpc>
            </a:pPr>
            <a:r>
              <a:rPr lang="en-US" sz="2600" dirty="0">
                <a:solidFill>
                  <a:schemeClr val="accent2"/>
                </a:solidFill>
              </a:rPr>
              <a:t>Dear Aai</a:t>
            </a:r>
            <a:r>
              <a:rPr lang="en-US" sz="2600" dirty="0" smtClean="0">
                <a:solidFill>
                  <a:schemeClr val="accent2"/>
                </a:solidFill>
              </a:rPr>
              <a:t>,</a:t>
            </a:r>
          </a:p>
          <a:p>
            <a:pPr algn="just">
              <a:lnSpc>
                <a:spcPct val="170000"/>
              </a:lnSpc>
            </a:pPr>
            <a:r>
              <a:rPr lang="en-US" sz="2600" dirty="0" smtClean="0">
                <a:solidFill>
                  <a:schemeClr val="accent2"/>
                </a:solidFill>
              </a:rPr>
              <a:t>	I </a:t>
            </a:r>
            <a:r>
              <a:rPr lang="en-US" sz="2600" dirty="0">
                <a:solidFill>
                  <a:schemeClr val="accent2"/>
                </a:solidFill>
              </a:rPr>
              <a:t>am fine here &amp; hope you all are also fine. I know you worry about my stay in the new city, about meal &amp; other facilities</a:t>
            </a:r>
            <a:r>
              <a:rPr lang="en-US" sz="2600" dirty="0" smtClean="0">
                <a:solidFill>
                  <a:schemeClr val="accent2"/>
                </a:solidFill>
              </a:rPr>
              <a:t>.</a:t>
            </a:r>
            <a:endParaRPr lang="en-US" sz="3000" dirty="0">
              <a:solidFill>
                <a:srgbClr val="7030A0"/>
              </a:solidFill>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pPr/>
              <a:t>22</a:t>
            </a:fld>
            <a:endParaRPr lang="en-US" dirty="0"/>
          </a:p>
        </p:txBody>
      </p:sp>
    </p:spTree>
    <p:extLst>
      <p:ext uri="{BB962C8B-B14F-4D97-AF65-F5344CB8AC3E}">
        <p14:creationId xmlns:p14="http://schemas.microsoft.com/office/powerpoint/2010/main" val="1750806446"/>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76200" y="76200"/>
            <a:ext cx="8991600" cy="6705600"/>
          </a:xfrm>
        </p:spPr>
        <p:txBody>
          <a:bodyPr>
            <a:normAutofit fontScale="47500" lnSpcReduction="20000"/>
          </a:bodyPr>
          <a:lstStyle/>
          <a:p>
            <a:pPr algn="just">
              <a:lnSpc>
                <a:spcPct val="170000"/>
              </a:lnSpc>
            </a:pPr>
            <a:r>
              <a:rPr lang="en-US" sz="3000" dirty="0" smtClean="0">
                <a:solidFill>
                  <a:schemeClr val="accent2"/>
                </a:solidFill>
              </a:rPr>
              <a:t>	</a:t>
            </a:r>
            <a:r>
              <a:rPr lang="en-US" sz="4200" dirty="0" smtClean="0">
                <a:solidFill>
                  <a:schemeClr val="accent2"/>
                </a:solidFill>
              </a:rPr>
              <a:t>But </a:t>
            </a:r>
            <a:r>
              <a:rPr lang="en-US" sz="4200" dirty="0">
                <a:solidFill>
                  <a:schemeClr val="accent2"/>
                </a:solidFill>
              </a:rPr>
              <a:t>let me tell you that I am fine </a:t>
            </a:r>
            <a:r>
              <a:rPr lang="en-US" sz="4200" dirty="0" smtClean="0">
                <a:solidFill>
                  <a:schemeClr val="accent2"/>
                </a:solidFill>
              </a:rPr>
              <a:t> &amp; </a:t>
            </a:r>
            <a:r>
              <a:rPr lang="en-US" sz="4200" dirty="0">
                <a:solidFill>
                  <a:schemeClr val="accent2"/>
                </a:solidFill>
              </a:rPr>
              <a:t>enjoying my new life </a:t>
            </a:r>
            <a:r>
              <a:rPr lang="en-US" sz="4200" dirty="0" smtClean="0">
                <a:solidFill>
                  <a:schemeClr val="accent2"/>
                </a:solidFill>
              </a:rPr>
              <a:t>&amp; new </a:t>
            </a:r>
            <a:r>
              <a:rPr lang="en-US" sz="4200" dirty="0">
                <a:solidFill>
                  <a:schemeClr val="accent2"/>
                </a:solidFill>
              </a:rPr>
              <a:t>job. Sometimes I feel homesick but when I remember your warm words of advice </a:t>
            </a:r>
            <a:r>
              <a:rPr lang="en-US" sz="4200" dirty="0" smtClean="0">
                <a:solidFill>
                  <a:schemeClr val="accent2"/>
                </a:solidFill>
              </a:rPr>
              <a:t>&amp; love</a:t>
            </a:r>
            <a:r>
              <a:rPr lang="en-US" sz="4200" dirty="0">
                <a:solidFill>
                  <a:schemeClr val="accent2"/>
                </a:solidFill>
              </a:rPr>
              <a:t>, it encourages me to overcome homesickness</a:t>
            </a:r>
            <a:r>
              <a:rPr lang="en-US" sz="4200" dirty="0" smtClean="0">
                <a:solidFill>
                  <a:schemeClr val="accent2"/>
                </a:solidFill>
              </a:rPr>
              <a:t>.</a:t>
            </a:r>
          </a:p>
          <a:p>
            <a:pPr algn="just">
              <a:lnSpc>
                <a:spcPct val="150000"/>
              </a:lnSpc>
            </a:pPr>
            <a:r>
              <a:rPr lang="en-US" sz="4200" dirty="0" smtClean="0">
                <a:solidFill>
                  <a:schemeClr val="accent2"/>
                </a:solidFill>
              </a:rPr>
              <a:t>	This </a:t>
            </a:r>
            <a:r>
              <a:rPr lang="en-US" sz="4200" dirty="0">
                <a:solidFill>
                  <a:schemeClr val="accent2"/>
                </a:solidFill>
              </a:rPr>
              <a:t>job is one of the best opportunities that I have got at the very beginning of my career. All the staff &amp; elder officials are very cooperative to me. Besides, Hyderabad is a very beautiful city. Last Sunday, I visited Ramoji film city with my friends. I have made a few friends here.</a:t>
            </a:r>
          </a:p>
          <a:p>
            <a:pPr algn="just">
              <a:lnSpc>
                <a:spcPct val="150000"/>
              </a:lnSpc>
            </a:pPr>
            <a:r>
              <a:rPr lang="en-US" sz="4200" dirty="0">
                <a:solidFill>
                  <a:schemeClr val="accent2"/>
                </a:solidFill>
              </a:rPr>
              <a:t>	However, let me tell you one thing frankly that I miss you all. I miss the delicious food made by you, fun fighting with my little naughty sis Meenu &amp; many other things.</a:t>
            </a:r>
          </a:p>
          <a:p>
            <a:pPr algn="just">
              <a:lnSpc>
                <a:spcPct val="150000"/>
              </a:lnSpc>
            </a:pPr>
            <a:r>
              <a:rPr lang="en-US" sz="4200" dirty="0">
                <a:solidFill>
                  <a:schemeClr val="accent2"/>
                </a:solidFill>
              </a:rPr>
              <a:t>	</a:t>
            </a:r>
            <a:r>
              <a:rPr lang="en-US" sz="4200" dirty="0" smtClean="0">
                <a:solidFill>
                  <a:schemeClr val="accent2"/>
                </a:solidFill>
              </a:rPr>
              <a:t>Convey </a:t>
            </a:r>
            <a:r>
              <a:rPr lang="en-US" sz="4200" dirty="0">
                <a:solidFill>
                  <a:schemeClr val="accent2"/>
                </a:solidFill>
              </a:rPr>
              <a:t>my regards to grandma &amp; Baba. </a:t>
            </a:r>
            <a:r>
              <a:rPr lang="en-US" sz="4200" dirty="0" smtClean="0">
                <a:solidFill>
                  <a:schemeClr val="accent2"/>
                </a:solidFill>
              </a:rPr>
              <a:t>Give </a:t>
            </a:r>
            <a:r>
              <a:rPr lang="en-US" sz="4200" dirty="0">
                <a:solidFill>
                  <a:schemeClr val="accent2"/>
                </a:solidFill>
              </a:rPr>
              <a:t>my love to my sweet sis. Write to </a:t>
            </a:r>
            <a:r>
              <a:rPr lang="en-US" sz="4200" dirty="0" smtClean="0">
                <a:solidFill>
                  <a:schemeClr val="accent2"/>
                </a:solidFill>
              </a:rPr>
              <a:t>me </a:t>
            </a:r>
            <a:r>
              <a:rPr lang="en-US" sz="4200" dirty="0">
                <a:solidFill>
                  <a:schemeClr val="accent2"/>
                </a:solidFill>
              </a:rPr>
              <a:t>soon.</a:t>
            </a:r>
          </a:p>
          <a:p>
            <a:pPr algn="r">
              <a:lnSpc>
                <a:spcPct val="150000"/>
              </a:lnSpc>
            </a:pPr>
            <a:r>
              <a:rPr lang="en-US" sz="4200" dirty="0">
                <a:solidFill>
                  <a:schemeClr val="accent2"/>
                </a:solidFill>
              </a:rPr>
              <a:t>Your loving son,</a:t>
            </a:r>
          </a:p>
          <a:p>
            <a:pPr algn="r">
              <a:lnSpc>
                <a:spcPct val="150000"/>
              </a:lnSpc>
            </a:pPr>
            <a:r>
              <a:rPr lang="en-US" sz="4200" dirty="0">
                <a:solidFill>
                  <a:schemeClr val="accent2"/>
                </a:solidFill>
              </a:rPr>
              <a:t>Kiran</a:t>
            </a:r>
          </a:p>
          <a:p>
            <a:pPr algn="just">
              <a:lnSpc>
                <a:spcPct val="170000"/>
              </a:lnSpc>
            </a:pPr>
            <a:endParaRPr lang="en-US" sz="2400" dirty="0">
              <a:solidFill>
                <a:schemeClr val="accent2"/>
              </a:solidFill>
            </a:endParaRPr>
          </a:p>
          <a:p>
            <a:pPr algn="just">
              <a:lnSpc>
                <a:spcPct val="170000"/>
              </a:lnSpc>
            </a:pPr>
            <a:r>
              <a:rPr lang="en-US" sz="2400" dirty="0">
                <a:solidFill>
                  <a:schemeClr val="accent2"/>
                </a:solidFill>
              </a:rPr>
              <a:t> </a:t>
            </a:r>
            <a:r>
              <a:rPr lang="en-US" sz="2400" dirty="0" smtClean="0">
                <a:solidFill>
                  <a:schemeClr val="accent2"/>
                </a:solidFill>
              </a:rPr>
              <a:t>	</a:t>
            </a:r>
            <a:endParaRPr lang="en-US" sz="2400" dirty="0">
              <a:solidFill>
                <a:srgbClr val="7030A0"/>
              </a:solidFill>
            </a:endParaRPr>
          </a:p>
          <a:p>
            <a:pPr algn="just">
              <a:lnSpc>
                <a:spcPct val="150000"/>
              </a:lnSpc>
            </a:pPr>
            <a:endParaRPr lang="en-US" sz="2600" dirty="0">
              <a:solidFill>
                <a:schemeClr val="accent3">
                  <a:lumMod val="75000"/>
                </a:schemeClr>
              </a:solidFill>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pPr/>
              <a:t>23</a:t>
            </a:fld>
            <a:endParaRPr lang="en-US" dirty="0"/>
          </a:p>
        </p:txBody>
      </p:sp>
    </p:spTree>
    <p:extLst>
      <p:ext uri="{BB962C8B-B14F-4D97-AF65-F5344CB8AC3E}">
        <p14:creationId xmlns:p14="http://schemas.microsoft.com/office/powerpoint/2010/main" val="1114598606"/>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76200" y="76200"/>
            <a:ext cx="8991600" cy="6705600"/>
          </a:xfrm>
        </p:spPr>
        <p:txBody>
          <a:bodyPr>
            <a:noAutofit/>
          </a:bodyPr>
          <a:lstStyle/>
          <a:p>
            <a:pPr marL="457200" indent="-457200" algn="just">
              <a:lnSpc>
                <a:spcPct val="150000"/>
              </a:lnSpc>
              <a:buFont typeface="Courier New" pitchFamily="49" charset="0"/>
              <a:buChar char="o"/>
            </a:pPr>
            <a:r>
              <a:rPr lang="en-US" sz="2400" dirty="0" smtClean="0">
                <a:solidFill>
                  <a:srgbClr val="7030A0"/>
                </a:solidFill>
              </a:rPr>
              <a:t>You </a:t>
            </a:r>
            <a:r>
              <a:rPr lang="en-US" sz="2400" dirty="0">
                <a:solidFill>
                  <a:srgbClr val="7030A0"/>
                </a:solidFill>
              </a:rPr>
              <a:t>can also write informal letters to your parents, sister, brother, </a:t>
            </a:r>
            <a:r>
              <a:rPr lang="en-US" sz="2400" dirty="0" smtClean="0">
                <a:solidFill>
                  <a:srgbClr val="7030A0"/>
                </a:solidFill>
              </a:rPr>
              <a:t>cousin/uncle/any </a:t>
            </a:r>
            <a:r>
              <a:rPr lang="en-US" sz="2400" dirty="0">
                <a:solidFill>
                  <a:srgbClr val="7030A0"/>
                </a:solidFill>
              </a:rPr>
              <a:t>other </a:t>
            </a:r>
            <a:r>
              <a:rPr lang="en-US" sz="2400" dirty="0" smtClean="0">
                <a:solidFill>
                  <a:srgbClr val="7030A0"/>
                </a:solidFill>
              </a:rPr>
              <a:t>relatives/acquaintances. Such </a:t>
            </a:r>
            <a:r>
              <a:rPr lang="en-US" sz="2400" dirty="0">
                <a:solidFill>
                  <a:srgbClr val="7030A0"/>
                </a:solidFill>
              </a:rPr>
              <a:t>letters are written for a variety of purposes such as informing about something, sharing memorable experiences, future planning, greetings, etc</a:t>
            </a:r>
            <a:r>
              <a:rPr lang="en-US" sz="2400" dirty="0" smtClean="0">
                <a:solidFill>
                  <a:srgbClr val="7030A0"/>
                </a:solidFill>
              </a:rPr>
              <a:t>.</a:t>
            </a:r>
          </a:p>
          <a:p>
            <a:pPr lvl="0" algn="just">
              <a:lnSpc>
                <a:spcPct val="150000"/>
              </a:lnSpc>
            </a:pPr>
            <a:r>
              <a:rPr lang="en-US" sz="2400" b="1" dirty="0" smtClean="0">
                <a:solidFill>
                  <a:schemeClr val="accent6">
                    <a:lumMod val="75000"/>
                  </a:schemeClr>
                </a:solidFill>
              </a:rPr>
              <a:t>3) Condolence </a:t>
            </a:r>
            <a:r>
              <a:rPr lang="en-US" sz="2400" b="1" dirty="0" smtClean="0">
                <a:solidFill>
                  <a:schemeClr val="accent6">
                    <a:lumMod val="75000"/>
                  </a:schemeClr>
                </a:solidFill>
              </a:rPr>
              <a:t>Letter - </a:t>
            </a:r>
            <a:r>
              <a:rPr lang="en-US" sz="2400" dirty="0" smtClean="0">
                <a:solidFill>
                  <a:srgbClr val="7030A0"/>
                </a:solidFill>
              </a:rPr>
              <a:t>It </a:t>
            </a:r>
            <a:r>
              <a:rPr lang="en-US" sz="2400" dirty="0">
                <a:solidFill>
                  <a:srgbClr val="7030A0"/>
                </a:solidFill>
              </a:rPr>
              <a:t>is a type of letter written to a person who has lost </a:t>
            </a:r>
            <a:r>
              <a:rPr lang="en-US" sz="2400" dirty="0" smtClean="0">
                <a:solidFill>
                  <a:srgbClr val="7030A0"/>
                </a:solidFill>
              </a:rPr>
              <a:t>his/her </a:t>
            </a:r>
            <a:r>
              <a:rPr lang="en-US" sz="2400" dirty="0">
                <a:solidFill>
                  <a:srgbClr val="7030A0"/>
                </a:solidFill>
              </a:rPr>
              <a:t>close </a:t>
            </a:r>
            <a:r>
              <a:rPr lang="en-US" sz="2400" dirty="0" smtClean="0">
                <a:solidFill>
                  <a:srgbClr val="7030A0"/>
                </a:solidFill>
              </a:rPr>
              <a:t>relative/a </a:t>
            </a:r>
            <a:r>
              <a:rPr lang="en-US" sz="2400" dirty="0">
                <a:solidFill>
                  <a:srgbClr val="7030A0"/>
                </a:solidFill>
              </a:rPr>
              <a:t>loved one. </a:t>
            </a:r>
            <a:r>
              <a:rPr lang="en-US" sz="2400" dirty="0" smtClean="0">
                <a:solidFill>
                  <a:srgbClr val="7030A0"/>
                </a:solidFill>
              </a:rPr>
              <a:t>A </a:t>
            </a:r>
            <a:r>
              <a:rPr lang="en-US" sz="2400" dirty="0">
                <a:solidFill>
                  <a:srgbClr val="7030A0"/>
                </a:solidFill>
              </a:rPr>
              <a:t>condolence letter can give a little comfort </a:t>
            </a:r>
            <a:r>
              <a:rPr lang="en-US" sz="2400" dirty="0" smtClean="0">
                <a:solidFill>
                  <a:srgbClr val="7030A0"/>
                </a:solidFill>
              </a:rPr>
              <a:t>&amp; </a:t>
            </a:r>
            <a:r>
              <a:rPr lang="en-US" sz="2400" dirty="0" smtClean="0">
                <a:solidFill>
                  <a:srgbClr val="7030A0"/>
                </a:solidFill>
              </a:rPr>
              <a:t>support </a:t>
            </a:r>
            <a:r>
              <a:rPr lang="en-US" sz="2400" dirty="0">
                <a:solidFill>
                  <a:srgbClr val="7030A0"/>
                </a:solidFill>
              </a:rPr>
              <a:t>to the suffering person. </a:t>
            </a:r>
            <a:r>
              <a:rPr lang="en-US" sz="2400" dirty="0" smtClean="0">
                <a:solidFill>
                  <a:srgbClr val="7030A0"/>
                </a:solidFill>
              </a:rPr>
              <a:t>It </a:t>
            </a:r>
            <a:r>
              <a:rPr lang="en-US" sz="2400" dirty="0">
                <a:solidFill>
                  <a:srgbClr val="7030A0"/>
                </a:solidFill>
              </a:rPr>
              <a:t>is a </a:t>
            </a:r>
            <a:r>
              <a:rPr lang="en-US" sz="2400" dirty="0" smtClean="0">
                <a:solidFill>
                  <a:srgbClr val="7030A0"/>
                </a:solidFill>
              </a:rPr>
              <a:t>kind </a:t>
            </a:r>
            <a:r>
              <a:rPr lang="en-US" sz="2400" dirty="0">
                <a:solidFill>
                  <a:srgbClr val="7030A0"/>
                </a:solidFill>
              </a:rPr>
              <a:t>of </a:t>
            </a:r>
            <a:r>
              <a:rPr lang="en-US" sz="2400" dirty="0" smtClean="0">
                <a:solidFill>
                  <a:srgbClr val="7030A0"/>
                </a:solidFill>
              </a:rPr>
              <a:t>				sympathy </a:t>
            </a:r>
            <a:r>
              <a:rPr lang="en-US" sz="2400" dirty="0" smtClean="0">
                <a:solidFill>
                  <a:srgbClr val="7030A0"/>
                </a:solidFill>
              </a:rPr>
              <a:t>shown </a:t>
            </a:r>
            <a:r>
              <a:rPr lang="en-US" sz="2400" dirty="0">
                <a:solidFill>
                  <a:srgbClr val="7030A0"/>
                </a:solidFill>
              </a:rPr>
              <a:t>to </a:t>
            </a:r>
            <a:r>
              <a:rPr lang="en-US" sz="2400" dirty="0" smtClean="0">
                <a:solidFill>
                  <a:srgbClr val="7030A0"/>
                </a:solidFill>
              </a:rPr>
              <a:t>person who </a:t>
            </a:r>
            <a:r>
              <a:rPr lang="en-US" sz="2400" dirty="0">
                <a:solidFill>
                  <a:srgbClr val="7030A0"/>
                </a:solidFill>
              </a:rPr>
              <a:t>has lost his </a:t>
            </a:r>
            <a:r>
              <a:rPr lang="en-US" sz="2400" dirty="0" smtClean="0">
                <a:solidFill>
                  <a:srgbClr val="7030A0"/>
                </a:solidFill>
              </a:rPr>
              <a:t>				loved </a:t>
            </a:r>
            <a:r>
              <a:rPr lang="en-US" sz="2400" dirty="0">
                <a:solidFill>
                  <a:srgbClr val="7030A0"/>
                </a:solidFill>
              </a:rPr>
              <a:t>one </a:t>
            </a:r>
            <a:r>
              <a:rPr lang="en-US" sz="2400" dirty="0" smtClean="0">
                <a:solidFill>
                  <a:srgbClr val="7030A0"/>
                </a:solidFill>
              </a:rPr>
              <a:t>&amp; </a:t>
            </a:r>
            <a:r>
              <a:rPr lang="en-US" sz="2400" dirty="0">
                <a:solidFill>
                  <a:srgbClr val="7030A0"/>
                </a:solidFill>
              </a:rPr>
              <a:t>to </a:t>
            </a:r>
            <a:r>
              <a:rPr lang="en-US" sz="2400" dirty="0" smtClean="0">
                <a:solidFill>
                  <a:srgbClr val="7030A0"/>
                </a:solidFill>
              </a:rPr>
              <a:t>encourage </a:t>
            </a:r>
            <a:r>
              <a:rPr lang="en-US" sz="2400" dirty="0">
                <a:solidFill>
                  <a:srgbClr val="7030A0"/>
                </a:solidFill>
              </a:rPr>
              <a:t>him/her to recover </a:t>
            </a:r>
            <a:r>
              <a:rPr lang="en-US" sz="2400" dirty="0" smtClean="0">
                <a:solidFill>
                  <a:srgbClr val="7030A0"/>
                </a:solidFill>
              </a:rPr>
              <a:t>			from </a:t>
            </a:r>
            <a:r>
              <a:rPr lang="en-US" sz="2400" dirty="0" smtClean="0">
                <a:solidFill>
                  <a:srgbClr val="7030A0"/>
                </a:solidFill>
              </a:rPr>
              <a:t>loss</a:t>
            </a:r>
            <a:r>
              <a:rPr lang="en-US" sz="2400" dirty="0">
                <a:solidFill>
                  <a:srgbClr val="7030A0"/>
                </a:solidFill>
              </a:rPr>
              <a:t>. </a:t>
            </a:r>
            <a:endParaRPr lang="en-US" sz="2400" dirty="0" smtClean="0">
              <a:solidFill>
                <a:srgbClr val="7030A0"/>
              </a:solidFill>
            </a:endParaRPr>
          </a:p>
          <a:p>
            <a:pPr marL="457200" indent="-457200" algn="just">
              <a:lnSpc>
                <a:spcPct val="160000"/>
              </a:lnSpc>
              <a:buFont typeface="Courier New" pitchFamily="49" charset="0"/>
              <a:buChar char="o"/>
            </a:pPr>
            <a:endParaRPr lang="en-US" sz="2400" dirty="0">
              <a:solidFill>
                <a:srgbClr val="7030A0"/>
              </a:solidFill>
            </a:endParaRPr>
          </a:p>
          <a:p>
            <a:pPr algn="just">
              <a:lnSpc>
                <a:spcPct val="150000"/>
              </a:lnSpc>
            </a:pPr>
            <a:endParaRPr lang="en-US" sz="2400" dirty="0">
              <a:solidFill>
                <a:srgbClr val="7030A0"/>
              </a:solidFill>
            </a:endParaRPr>
          </a:p>
          <a:p>
            <a:pPr algn="just">
              <a:lnSpc>
                <a:spcPct val="150000"/>
              </a:lnSpc>
            </a:pPr>
            <a:endParaRPr lang="en-US" sz="2400" dirty="0">
              <a:solidFill>
                <a:schemeClr val="accent3">
                  <a:lumMod val="75000"/>
                </a:schemeClr>
              </a:solidFill>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pPr/>
              <a:t>24</a:t>
            </a:fld>
            <a:endParaRPr lang="en-US" dirty="0"/>
          </a:p>
        </p:txBody>
      </p:sp>
    </p:spTree>
    <p:extLst>
      <p:ext uri="{BB962C8B-B14F-4D97-AF65-F5344CB8AC3E}">
        <p14:creationId xmlns:p14="http://schemas.microsoft.com/office/powerpoint/2010/main" val="1934200683"/>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76200" y="76200"/>
            <a:ext cx="8991600" cy="6705600"/>
          </a:xfrm>
        </p:spPr>
        <p:txBody>
          <a:bodyPr>
            <a:normAutofit fontScale="85000" lnSpcReduction="10000"/>
          </a:bodyPr>
          <a:lstStyle/>
          <a:p>
            <a:pPr marL="457200" indent="-457200" algn="just">
              <a:lnSpc>
                <a:spcPct val="160000"/>
              </a:lnSpc>
              <a:buFont typeface="Courier New" pitchFamily="49" charset="0"/>
              <a:buChar char="o"/>
            </a:pPr>
            <a:r>
              <a:rPr lang="en-US" sz="2800" dirty="0" smtClean="0">
                <a:solidFill>
                  <a:srgbClr val="7030A0"/>
                </a:solidFill>
              </a:rPr>
              <a:t>Here </a:t>
            </a:r>
            <a:r>
              <a:rPr lang="en-US" sz="2800" dirty="0">
                <a:solidFill>
                  <a:srgbClr val="7030A0"/>
                </a:solidFill>
              </a:rPr>
              <a:t>is an example of a personal letter written to a friend who has recently lost his father</a:t>
            </a:r>
            <a:r>
              <a:rPr lang="en-US" sz="2800" dirty="0" smtClean="0">
                <a:solidFill>
                  <a:srgbClr val="7030A0"/>
                </a:solidFill>
              </a:rPr>
              <a:t>.</a:t>
            </a:r>
          </a:p>
          <a:p>
            <a:pPr algn="r"/>
            <a:r>
              <a:rPr lang="en-US" sz="2800" b="1" dirty="0">
                <a:solidFill>
                  <a:schemeClr val="accent2"/>
                </a:solidFill>
              </a:rPr>
              <a:t>Amol </a:t>
            </a:r>
            <a:r>
              <a:rPr lang="en-US" sz="2800" b="1" dirty="0" err="1">
                <a:solidFill>
                  <a:schemeClr val="accent2"/>
                </a:solidFill>
              </a:rPr>
              <a:t>Kalmadi</a:t>
            </a:r>
            <a:endParaRPr lang="en-US" sz="2800" dirty="0">
              <a:solidFill>
                <a:schemeClr val="accent2"/>
              </a:solidFill>
            </a:endParaRPr>
          </a:p>
          <a:p>
            <a:pPr algn="r"/>
            <a:r>
              <a:rPr lang="en-US" sz="2800" dirty="0">
                <a:solidFill>
                  <a:schemeClr val="accent2"/>
                </a:solidFill>
              </a:rPr>
              <a:t> </a:t>
            </a:r>
            <a:r>
              <a:rPr lang="en-US" sz="2800" dirty="0" smtClean="0">
                <a:solidFill>
                  <a:schemeClr val="accent2"/>
                </a:solidFill>
              </a:rPr>
              <a:t>“</a:t>
            </a:r>
            <a:r>
              <a:rPr lang="en-US" sz="2800" dirty="0">
                <a:solidFill>
                  <a:schemeClr val="accent2"/>
                </a:solidFill>
              </a:rPr>
              <a:t>Royal Villa”</a:t>
            </a:r>
          </a:p>
          <a:p>
            <a:pPr algn="r"/>
            <a:r>
              <a:rPr lang="en-US" sz="2800" dirty="0">
                <a:solidFill>
                  <a:schemeClr val="accent2"/>
                </a:solidFill>
              </a:rPr>
              <a:t> </a:t>
            </a:r>
            <a:r>
              <a:rPr lang="en-US" sz="2800" dirty="0" smtClean="0">
                <a:solidFill>
                  <a:schemeClr val="accent2"/>
                </a:solidFill>
              </a:rPr>
              <a:t>12/42</a:t>
            </a:r>
            <a:r>
              <a:rPr lang="en-US" sz="2800" dirty="0">
                <a:solidFill>
                  <a:schemeClr val="accent2"/>
                </a:solidFill>
              </a:rPr>
              <a:t>, </a:t>
            </a:r>
            <a:r>
              <a:rPr lang="en-US" sz="2800" dirty="0" err="1">
                <a:solidFill>
                  <a:schemeClr val="accent2"/>
                </a:solidFill>
              </a:rPr>
              <a:t>Parel</a:t>
            </a:r>
            <a:r>
              <a:rPr lang="en-US" sz="2800" dirty="0">
                <a:solidFill>
                  <a:schemeClr val="accent2"/>
                </a:solidFill>
              </a:rPr>
              <a:t> Street, Mumbai</a:t>
            </a:r>
          </a:p>
          <a:p>
            <a:pPr algn="r"/>
            <a:r>
              <a:rPr lang="en-US" sz="2800" dirty="0">
                <a:solidFill>
                  <a:schemeClr val="accent2"/>
                </a:solidFill>
              </a:rPr>
              <a:t> </a:t>
            </a:r>
            <a:r>
              <a:rPr lang="en-US" sz="2800" dirty="0" smtClean="0">
                <a:solidFill>
                  <a:schemeClr val="accent2"/>
                </a:solidFill>
              </a:rPr>
              <a:t>21st </a:t>
            </a:r>
            <a:r>
              <a:rPr lang="en-US" sz="2800" dirty="0">
                <a:solidFill>
                  <a:schemeClr val="accent2"/>
                </a:solidFill>
              </a:rPr>
              <a:t>July 2020</a:t>
            </a:r>
          </a:p>
          <a:p>
            <a:pPr algn="just">
              <a:lnSpc>
                <a:spcPct val="160000"/>
              </a:lnSpc>
            </a:pPr>
            <a:r>
              <a:rPr lang="en-US" sz="2800" dirty="0">
                <a:solidFill>
                  <a:schemeClr val="accent2"/>
                </a:solidFill>
              </a:rPr>
              <a:t> </a:t>
            </a:r>
            <a:r>
              <a:rPr lang="en-US" sz="2800" dirty="0" smtClean="0">
                <a:solidFill>
                  <a:schemeClr val="accent2"/>
                </a:solidFill>
              </a:rPr>
              <a:t>Dear </a:t>
            </a:r>
            <a:r>
              <a:rPr lang="en-US" sz="2800" dirty="0">
                <a:solidFill>
                  <a:schemeClr val="accent2"/>
                </a:solidFill>
              </a:rPr>
              <a:t>Friend,</a:t>
            </a:r>
          </a:p>
          <a:p>
            <a:pPr algn="just">
              <a:lnSpc>
                <a:spcPct val="160000"/>
              </a:lnSpc>
            </a:pPr>
            <a:r>
              <a:rPr lang="en-US" sz="2800" dirty="0">
                <a:solidFill>
                  <a:schemeClr val="accent2"/>
                </a:solidFill>
              </a:rPr>
              <a:t>	</a:t>
            </a:r>
            <a:r>
              <a:rPr lang="en-US" sz="2800" dirty="0" smtClean="0">
                <a:solidFill>
                  <a:schemeClr val="accent2"/>
                </a:solidFill>
              </a:rPr>
              <a:t>I </a:t>
            </a:r>
            <a:r>
              <a:rPr lang="en-US" sz="2800" dirty="0">
                <a:solidFill>
                  <a:schemeClr val="accent2"/>
                </a:solidFill>
              </a:rPr>
              <a:t>was shocked when I heard this morning about the sad demise of your father in an accident. It was so sudden. It is really unbelievable to think about his death. I know what might have fallen on you. Your father was your idol as you used to tell me. I know how he used to take care of you. Truly, this is a great loss for you.</a:t>
            </a:r>
          </a:p>
          <a:p>
            <a:pPr algn="just"/>
            <a:r>
              <a:rPr lang="en-US" sz="2800" dirty="0">
                <a:solidFill>
                  <a:schemeClr val="accent2"/>
                </a:solidFill>
              </a:rPr>
              <a:t>	</a:t>
            </a:r>
            <a:endParaRPr lang="en-US" sz="2600" dirty="0">
              <a:solidFill>
                <a:schemeClr val="accent3">
                  <a:lumMod val="75000"/>
                </a:schemeClr>
              </a:solidFill>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pPr/>
              <a:t>25</a:t>
            </a:fld>
            <a:endParaRPr lang="en-US" dirty="0"/>
          </a:p>
        </p:txBody>
      </p:sp>
    </p:spTree>
    <p:extLst>
      <p:ext uri="{BB962C8B-B14F-4D97-AF65-F5344CB8AC3E}">
        <p14:creationId xmlns:p14="http://schemas.microsoft.com/office/powerpoint/2010/main" val="1571522348"/>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76200" y="76200"/>
            <a:ext cx="8991600" cy="6705600"/>
          </a:xfrm>
        </p:spPr>
        <p:txBody>
          <a:bodyPr>
            <a:normAutofit/>
          </a:bodyPr>
          <a:lstStyle/>
          <a:p>
            <a:pPr algn="just">
              <a:lnSpc>
                <a:spcPct val="150000"/>
              </a:lnSpc>
            </a:pPr>
            <a:r>
              <a:rPr lang="en-US" sz="2800" dirty="0" smtClean="0">
                <a:solidFill>
                  <a:schemeClr val="accent2"/>
                </a:solidFill>
              </a:rPr>
              <a:t>	</a:t>
            </a:r>
            <a:r>
              <a:rPr lang="en-US" sz="2400" dirty="0" smtClean="0">
                <a:solidFill>
                  <a:schemeClr val="accent2"/>
                </a:solidFill>
              </a:rPr>
              <a:t>My </a:t>
            </a:r>
            <a:r>
              <a:rPr lang="en-US" sz="2400" dirty="0">
                <a:solidFill>
                  <a:schemeClr val="accent2"/>
                </a:solidFill>
              </a:rPr>
              <a:t>sincere </a:t>
            </a:r>
            <a:r>
              <a:rPr lang="en-US" sz="2400" dirty="0" smtClean="0">
                <a:solidFill>
                  <a:schemeClr val="accent2"/>
                </a:solidFill>
              </a:rPr>
              <a:t>&amp; </a:t>
            </a:r>
            <a:r>
              <a:rPr lang="en-US" sz="2400" dirty="0">
                <a:solidFill>
                  <a:schemeClr val="accent2"/>
                </a:solidFill>
              </a:rPr>
              <a:t>heart-felt sympathy for you. I am with you always in your sorrow. It was a personal loss to me also as I knew your father </a:t>
            </a:r>
            <a:r>
              <a:rPr lang="en-US" sz="2400" dirty="0" smtClean="0">
                <a:solidFill>
                  <a:schemeClr val="accent2"/>
                </a:solidFill>
              </a:rPr>
              <a:t>&amp; </a:t>
            </a:r>
            <a:r>
              <a:rPr lang="en-US" sz="2400" dirty="0">
                <a:solidFill>
                  <a:schemeClr val="accent2"/>
                </a:solidFill>
              </a:rPr>
              <a:t>his kindness towards me. For me, he was a noble man. But what could we do? It is </a:t>
            </a:r>
            <a:r>
              <a:rPr lang="en-US" sz="2400" dirty="0" smtClean="0">
                <a:solidFill>
                  <a:schemeClr val="accent2"/>
                </a:solidFill>
              </a:rPr>
              <a:t>our fate</a:t>
            </a:r>
            <a:r>
              <a:rPr lang="en-US" sz="2400" dirty="0">
                <a:solidFill>
                  <a:schemeClr val="accent2"/>
                </a:solidFill>
              </a:rPr>
              <a:t>. His death must be a terrible blow to your mother </a:t>
            </a:r>
            <a:r>
              <a:rPr lang="en-US" sz="2400" dirty="0" smtClean="0">
                <a:solidFill>
                  <a:schemeClr val="accent2"/>
                </a:solidFill>
              </a:rPr>
              <a:t>&amp; </a:t>
            </a:r>
            <a:r>
              <a:rPr lang="en-US" sz="2400" dirty="0">
                <a:solidFill>
                  <a:schemeClr val="accent2"/>
                </a:solidFill>
              </a:rPr>
              <a:t>younger brother too. Words, I know, are poor comforters-“The heart knows its own sorrow”. I sincerely feel sorry for your grief </a:t>
            </a:r>
            <a:r>
              <a:rPr lang="en-US" sz="2400" dirty="0" smtClean="0">
                <a:solidFill>
                  <a:schemeClr val="accent2"/>
                </a:solidFill>
              </a:rPr>
              <a:t>&amp; </a:t>
            </a:r>
            <a:r>
              <a:rPr lang="en-US" sz="2400" dirty="0">
                <a:solidFill>
                  <a:schemeClr val="accent2"/>
                </a:solidFill>
              </a:rPr>
              <a:t>great loss.</a:t>
            </a:r>
          </a:p>
          <a:p>
            <a:pPr algn="r">
              <a:lnSpc>
                <a:spcPct val="150000"/>
              </a:lnSpc>
            </a:pPr>
            <a:r>
              <a:rPr lang="en-US" sz="2400" dirty="0">
                <a:solidFill>
                  <a:schemeClr val="accent2"/>
                </a:solidFill>
              </a:rPr>
              <a:t> </a:t>
            </a:r>
            <a:r>
              <a:rPr lang="en-US" sz="2400" dirty="0" smtClean="0">
                <a:solidFill>
                  <a:schemeClr val="accent2"/>
                </a:solidFill>
              </a:rPr>
              <a:t>Your </a:t>
            </a:r>
            <a:r>
              <a:rPr lang="en-US" sz="2400" dirty="0">
                <a:solidFill>
                  <a:schemeClr val="accent2"/>
                </a:solidFill>
              </a:rPr>
              <a:t>sincere friend,</a:t>
            </a:r>
          </a:p>
          <a:p>
            <a:pPr algn="r">
              <a:lnSpc>
                <a:spcPct val="150000"/>
              </a:lnSpc>
            </a:pPr>
            <a:r>
              <a:rPr lang="en-US" sz="2400" dirty="0">
                <a:solidFill>
                  <a:schemeClr val="accent2"/>
                </a:solidFill>
              </a:rPr>
              <a:t> </a:t>
            </a:r>
            <a:r>
              <a:rPr lang="en-US" sz="2400" dirty="0" smtClean="0">
                <a:solidFill>
                  <a:schemeClr val="accent2"/>
                </a:solidFill>
              </a:rPr>
              <a:t>Amol</a:t>
            </a:r>
            <a:endParaRPr lang="en-US" sz="2400" dirty="0">
              <a:solidFill>
                <a:schemeClr val="accent2"/>
              </a:solidFill>
            </a:endParaRPr>
          </a:p>
          <a:p>
            <a:pPr marL="457200" indent="-457200" algn="just">
              <a:lnSpc>
                <a:spcPct val="160000"/>
              </a:lnSpc>
              <a:buFont typeface="Courier New" pitchFamily="49" charset="0"/>
              <a:buChar char="o"/>
            </a:pPr>
            <a:endParaRPr lang="en-US" sz="2400" dirty="0">
              <a:solidFill>
                <a:srgbClr val="7030A0"/>
              </a:solidFill>
            </a:endParaRPr>
          </a:p>
          <a:p>
            <a:pPr marL="457200" indent="-457200" algn="just">
              <a:lnSpc>
                <a:spcPct val="160000"/>
              </a:lnSpc>
              <a:buFont typeface="Courier New" pitchFamily="49" charset="0"/>
              <a:buChar char="o"/>
            </a:pPr>
            <a:endParaRPr lang="en-US" sz="2800" dirty="0">
              <a:solidFill>
                <a:srgbClr val="7030A0"/>
              </a:solidFill>
            </a:endParaRPr>
          </a:p>
          <a:p>
            <a:pPr algn="just">
              <a:lnSpc>
                <a:spcPct val="150000"/>
              </a:lnSpc>
            </a:pPr>
            <a:endParaRPr lang="en-US" sz="2600" dirty="0">
              <a:solidFill>
                <a:srgbClr val="7030A0"/>
              </a:solidFill>
            </a:endParaRPr>
          </a:p>
          <a:p>
            <a:pPr algn="just">
              <a:lnSpc>
                <a:spcPct val="150000"/>
              </a:lnSpc>
            </a:pPr>
            <a:endParaRPr lang="en-US" sz="2600" dirty="0">
              <a:solidFill>
                <a:schemeClr val="accent3">
                  <a:lumMod val="75000"/>
                </a:schemeClr>
              </a:solidFill>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pPr/>
              <a:t>26</a:t>
            </a:fld>
            <a:endParaRPr lang="en-US" dirty="0"/>
          </a:p>
        </p:txBody>
      </p:sp>
    </p:spTree>
    <p:extLst>
      <p:ext uri="{BB962C8B-B14F-4D97-AF65-F5344CB8AC3E}">
        <p14:creationId xmlns:p14="http://schemas.microsoft.com/office/powerpoint/2010/main" val="161592541"/>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76200" y="76200"/>
            <a:ext cx="8991600" cy="6705600"/>
          </a:xfrm>
        </p:spPr>
        <p:txBody>
          <a:bodyPr>
            <a:noAutofit/>
          </a:bodyPr>
          <a:lstStyle/>
          <a:p>
            <a:pPr algn="just">
              <a:lnSpc>
                <a:spcPct val="150000"/>
              </a:lnSpc>
            </a:pPr>
            <a:r>
              <a:rPr lang="en-US" sz="2400" b="1" dirty="0" smtClean="0">
                <a:solidFill>
                  <a:srgbClr val="C00000"/>
                </a:solidFill>
              </a:rPr>
              <a:t>II. Essay Writing - </a:t>
            </a:r>
            <a:r>
              <a:rPr lang="en-US" sz="2400" dirty="0">
                <a:solidFill>
                  <a:srgbClr val="7030A0"/>
                </a:solidFill>
              </a:rPr>
              <a:t>W</a:t>
            </a:r>
            <a:r>
              <a:rPr lang="en-US" sz="2400" dirty="0" smtClean="0">
                <a:solidFill>
                  <a:srgbClr val="7030A0"/>
                </a:solidFill>
              </a:rPr>
              <a:t>ord </a:t>
            </a:r>
            <a:r>
              <a:rPr lang="en-US" sz="2400" dirty="0">
                <a:solidFill>
                  <a:srgbClr val="7030A0"/>
                </a:solidFill>
              </a:rPr>
              <a:t>‘essay’ is defined in </a:t>
            </a:r>
            <a:r>
              <a:rPr lang="en-US" sz="2400" i="1" dirty="0">
                <a:solidFill>
                  <a:srgbClr val="7030A0"/>
                </a:solidFill>
              </a:rPr>
              <a:t>Oxford Dictionary </a:t>
            </a:r>
            <a:r>
              <a:rPr lang="en-US" sz="2400" dirty="0">
                <a:solidFill>
                  <a:srgbClr val="7030A0"/>
                </a:solidFill>
              </a:rPr>
              <a:t>as ‘a </a:t>
            </a:r>
            <a:endParaRPr lang="en-US" sz="2400" dirty="0" smtClean="0">
              <a:solidFill>
                <a:srgbClr val="7030A0"/>
              </a:solidFill>
            </a:endParaRPr>
          </a:p>
          <a:p>
            <a:pPr algn="just">
              <a:lnSpc>
                <a:spcPct val="150000"/>
              </a:lnSpc>
            </a:pPr>
            <a:r>
              <a:rPr lang="en-US" sz="2400" dirty="0" smtClean="0">
                <a:solidFill>
                  <a:srgbClr val="7030A0"/>
                </a:solidFill>
              </a:rPr>
              <a:t>short </a:t>
            </a:r>
            <a:r>
              <a:rPr lang="en-US" sz="2400" dirty="0">
                <a:solidFill>
                  <a:srgbClr val="7030A0"/>
                </a:solidFill>
              </a:rPr>
              <a:t>piece of writing on a particular subject</a:t>
            </a:r>
            <a:r>
              <a:rPr lang="en-US" sz="2400" dirty="0" smtClean="0">
                <a:solidFill>
                  <a:srgbClr val="7030A0"/>
                </a:solidFill>
              </a:rPr>
              <a:t>’. Wren </a:t>
            </a:r>
            <a:r>
              <a:rPr lang="en-US" sz="2400" dirty="0" smtClean="0">
                <a:solidFill>
                  <a:srgbClr val="7030A0"/>
                </a:solidFill>
              </a:rPr>
              <a:t>&amp; </a:t>
            </a:r>
            <a:r>
              <a:rPr lang="en-US" sz="2400" dirty="0">
                <a:solidFill>
                  <a:srgbClr val="7030A0"/>
                </a:solidFill>
              </a:rPr>
              <a:t>Martin </a:t>
            </a:r>
            <a:r>
              <a:rPr lang="en-US" sz="2400" dirty="0" smtClean="0">
                <a:solidFill>
                  <a:srgbClr val="7030A0"/>
                </a:solidFill>
              </a:rPr>
              <a:t>in </a:t>
            </a:r>
            <a:r>
              <a:rPr lang="en-US" sz="2400" i="1" dirty="0">
                <a:solidFill>
                  <a:srgbClr val="7030A0"/>
                </a:solidFill>
              </a:rPr>
              <a:t>High school English Grammar </a:t>
            </a:r>
            <a:r>
              <a:rPr lang="en-US" sz="2400" i="1" dirty="0" smtClean="0">
                <a:solidFill>
                  <a:srgbClr val="7030A0"/>
                </a:solidFill>
              </a:rPr>
              <a:t>&amp;</a:t>
            </a:r>
            <a:r>
              <a:rPr lang="en-US" sz="2400" dirty="0" smtClean="0">
                <a:solidFill>
                  <a:srgbClr val="7030A0"/>
                </a:solidFill>
              </a:rPr>
              <a:t> </a:t>
            </a:r>
            <a:r>
              <a:rPr lang="en-US" sz="2400" i="1" dirty="0">
                <a:solidFill>
                  <a:srgbClr val="7030A0"/>
                </a:solidFill>
              </a:rPr>
              <a:t>Composition </a:t>
            </a:r>
            <a:r>
              <a:rPr lang="en-US" sz="2400" i="1" dirty="0" smtClean="0">
                <a:solidFill>
                  <a:srgbClr val="7030A0"/>
                </a:solidFill>
              </a:rPr>
              <a:t>defines it </a:t>
            </a:r>
            <a:r>
              <a:rPr lang="en-US" sz="2400" dirty="0" smtClean="0">
                <a:solidFill>
                  <a:srgbClr val="7030A0"/>
                </a:solidFill>
              </a:rPr>
              <a:t>as </a:t>
            </a:r>
            <a:r>
              <a:rPr lang="en-US" sz="2400" dirty="0">
                <a:solidFill>
                  <a:srgbClr val="7030A0"/>
                </a:solidFill>
              </a:rPr>
              <a:t>‘a written composition giving expression to</a:t>
            </a:r>
            <a:r>
              <a:rPr lang="en-US" sz="2400" i="1" dirty="0">
                <a:solidFill>
                  <a:srgbClr val="7030A0"/>
                </a:solidFill>
              </a:rPr>
              <a:t> </a:t>
            </a:r>
            <a:r>
              <a:rPr lang="en-US" sz="2400" dirty="0">
                <a:solidFill>
                  <a:srgbClr val="7030A0"/>
                </a:solidFill>
              </a:rPr>
              <a:t>one’s own personal </a:t>
            </a:r>
            <a:r>
              <a:rPr lang="en-US" sz="2400" dirty="0" smtClean="0">
                <a:solidFill>
                  <a:srgbClr val="7030A0"/>
                </a:solidFill>
              </a:rPr>
              <a:t>ideas/opinions </a:t>
            </a:r>
            <a:r>
              <a:rPr lang="en-US" sz="2400" dirty="0">
                <a:solidFill>
                  <a:srgbClr val="7030A0"/>
                </a:solidFill>
              </a:rPr>
              <a:t>on some topic’. </a:t>
            </a:r>
            <a:r>
              <a:rPr lang="en-US" sz="2400" dirty="0" smtClean="0">
                <a:solidFill>
                  <a:srgbClr val="7030A0"/>
                </a:solidFill>
              </a:rPr>
              <a:t>Thus</a:t>
            </a:r>
            <a:r>
              <a:rPr lang="en-US" sz="2400" dirty="0">
                <a:solidFill>
                  <a:srgbClr val="7030A0"/>
                </a:solidFill>
              </a:rPr>
              <a:t>, essay is a written composition </a:t>
            </a:r>
            <a:r>
              <a:rPr lang="en-US" sz="2400" dirty="0" smtClean="0">
                <a:solidFill>
                  <a:srgbClr val="7030A0"/>
                </a:solidFill>
              </a:rPr>
              <a:t>where writer expresses </a:t>
            </a:r>
            <a:r>
              <a:rPr lang="en-US" sz="2400" dirty="0">
                <a:solidFill>
                  <a:srgbClr val="7030A0"/>
                </a:solidFill>
              </a:rPr>
              <a:t>his/her opinion on a topic, provides information on </a:t>
            </a:r>
            <a:r>
              <a:rPr lang="en-US" sz="2400" dirty="0" smtClean="0">
                <a:solidFill>
                  <a:srgbClr val="7030A0"/>
                </a:solidFill>
              </a:rPr>
              <a:t>various </a:t>
            </a:r>
            <a:r>
              <a:rPr lang="en-US" sz="2400" dirty="0">
                <a:solidFill>
                  <a:srgbClr val="7030A0"/>
                </a:solidFill>
              </a:rPr>
              <a:t>subjects, narrates his/her </a:t>
            </a:r>
            <a:r>
              <a:rPr lang="en-US" sz="2400" dirty="0" smtClean="0">
                <a:solidFill>
                  <a:srgbClr val="7030A0"/>
                </a:solidFill>
              </a:rPr>
              <a:t>experiences/gives </a:t>
            </a:r>
            <a:r>
              <a:rPr lang="en-US" sz="2400" dirty="0">
                <a:solidFill>
                  <a:srgbClr val="7030A0"/>
                </a:solidFill>
              </a:rPr>
              <a:t>his/her imaginary </a:t>
            </a:r>
            <a:r>
              <a:rPr lang="en-US" sz="2400" dirty="0">
                <a:solidFill>
                  <a:srgbClr val="7030A0"/>
                </a:solidFill>
              </a:rPr>
              <a:t>views </a:t>
            </a:r>
            <a:r>
              <a:rPr lang="en-US" sz="2400" dirty="0" smtClean="0">
                <a:solidFill>
                  <a:srgbClr val="7030A0"/>
                </a:solidFill>
              </a:rPr>
              <a:t>			about something. </a:t>
            </a:r>
            <a:r>
              <a:rPr lang="en-US" sz="2400" dirty="0">
                <a:solidFill>
                  <a:srgbClr val="7030A0"/>
                </a:solidFill>
              </a:rPr>
              <a:t>Essays have certain </a:t>
            </a:r>
            <a:r>
              <a:rPr lang="en-US" sz="2400" dirty="0" smtClean="0">
                <a:solidFill>
                  <a:srgbClr val="7030A0"/>
                </a:solidFill>
              </a:rPr>
              <a:t>				</a:t>
            </a:r>
            <a:r>
              <a:rPr lang="en-US" sz="2200" dirty="0" smtClean="0">
                <a:solidFill>
                  <a:srgbClr val="7030A0"/>
                </a:solidFill>
              </a:rPr>
              <a:t>characteristic </a:t>
            </a:r>
            <a:r>
              <a:rPr lang="en-US" sz="2200" dirty="0">
                <a:solidFill>
                  <a:srgbClr val="7030A0"/>
                </a:solidFill>
              </a:rPr>
              <a:t>features. Any essay should have </a:t>
            </a:r>
            <a:r>
              <a:rPr lang="en-US" sz="2200" dirty="0" smtClean="0">
                <a:solidFill>
                  <a:srgbClr val="7030A0"/>
                </a:solidFill>
              </a:rPr>
              <a:t>				unity </a:t>
            </a:r>
            <a:r>
              <a:rPr lang="en-US" sz="2200" dirty="0">
                <a:solidFill>
                  <a:srgbClr val="7030A0"/>
                </a:solidFill>
              </a:rPr>
              <a:t>to develop a single theme. There should be a certain logical order from  beginning </a:t>
            </a:r>
            <a:r>
              <a:rPr lang="en-US" sz="2200" dirty="0" smtClean="0">
                <a:solidFill>
                  <a:srgbClr val="7030A0"/>
                </a:solidFill>
              </a:rPr>
              <a:t>to </a:t>
            </a:r>
            <a:r>
              <a:rPr lang="en-US" sz="2200" dirty="0">
                <a:solidFill>
                  <a:srgbClr val="7030A0"/>
                </a:solidFill>
              </a:rPr>
              <a:t>end. At </a:t>
            </a:r>
            <a:r>
              <a:rPr lang="en-US" sz="2200" dirty="0" smtClean="0">
                <a:solidFill>
                  <a:srgbClr val="7030A0"/>
                </a:solidFill>
              </a:rPr>
              <a:t>same </a:t>
            </a:r>
            <a:r>
              <a:rPr lang="en-US" sz="2200" dirty="0">
                <a:solidFill>
                  <a:srgbClr val="7030A0"/>
                </a:solidFill>
              </a:rPr>
              <a:t>time, it should be short. Conversational style &amp; personal touch in </a:t>
            </a:r>
            <a:r>
              <a:rPr lang="en-US" sz="2200" dirty="0" smtClean="0">
                <a:solidFill>
                  <a:srgbClr val="7030A0"/>
                </a:solidFill>
              </a:rPr>
              <a:t>essays </a:t>
            </a:r>
            <a:r>
              <a:rPr lang="en-US" sz="2200" dirty="0">
                <a:solidFill>
                  <a:srgbClr val="7030A0"/>
                </a:solidFill>
              </a:rPr>
              <a:t>makes them impressive.</a:t>
            </a:r>
          </a:p>
          <a:p>
            <a:pPr algn="just">
              <a:lnSpc>
                <a:spcPct val="150000"/>
              </a:lnSpc>
            </a:pPr>
            <a:endParaRPr lang="en-US" sz="2400" dirty="0" smtClean="0">
              <a:solidFill>
                <a:srgbClr val="7030A0"/>
              </a:solidFill>
            </a:endParaRPr>
          </a:p>
          <a:p>
            <a:pPr algn="just">
              <a:lnSpc>
                <a:spcPct val="150000"/>
              </a:lnSpc>
            </a:pPr>
            <a:endParaRPr lang="en-US" sz="2400" dirty="0">
              <a:solidFill>
                <a:schemeClr val="accent3">
                  <a:lumMod val="75000"/>
                </a:schemeClr>
              </a:solidFill>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pPr/>
              <a:t>27</a:t>
            </a:fld>
            <a:endParaRPr lang="en-US" dirty="0"/>
          </a:p>
        </p:txBody>
      </p:sp>
    </p:spTree>
    <p:extLst>
      <p:ext uri="{BB962C8B-B14F-4D97-AF65-F5344CB8AC3E}">
        <p14:creationId xmlns:p14="http://schemas.microsoft.com/office/powerpoint/2010/main" val="3762369477"/>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76200" y="76200"/>
            <a:ext cx="8991600" cy="6705600"/>
          </a:xfrm>
        </p:spPr>
        <p:txBody>
          <a:bodyPr>
            <a:normAutofit fontScale="92500" lnSpcReduction="20000"/>
          </a:bodyPr>
          <a:lstStyle/>
          <a:p>
            <a:pPr algn="just">
              <a:lnSpc>
                <a:spcPct val="150000"/>
              </a:lnSpc>
            </a:pPr>
            <a:r>
              <a:rPr lang="en-US" sz="2600" b="1" dirty="0" smtClean="0">
                <a:solidFill>
                  <a:srgbClr val="00B050"/>
                </a:solidFill>
              </a:rPr>
              <a:t>How </a:t>
            </a:r>
            <a:r>
              <a:rPr lang="en-US" sz="2600" b="1" dirty="0">
                <a:solidFill>
                  <a:srgbClr val="00B050"/>
                </a:solidFill>
              </a:rPr>
              <a:t>to develop the skill of Essay Writing </a:t>
            </a:r>
            <a:r>
              <a:rPr lang="en-US" sz="2600" b="1" dirty="0" smtClean="0">
                <a:solidFill>
                  <a:srgbClr val="00B050"/>
                </a:solidFill>
              </a:rPr>
              <a:t>? </a:t>
            </a:r>
            <a:r>
              <a:rPr lang="en-US" sz="2600" dirty="0" smtClean="0">
                <a:solidFill>
                  <a:schemeClr val="accent2"/>
                </a:solidFill>
              </a:rPr>
              <a:t>The </a:t>
            </a:r>
            <a:r>
              <a:rPr lang="en-US" sz="2600" dirty="0">
                <a:solidFill>
                  <a:schemeClr val="accent2"/>
                </a:solidFill>
              </a:rPr>
              <a:t>skill of writing essays impressively needs some basic preparations like extensive reading, minute observation, discussion on various topics with people or groups, information about current affairs, basic knowledge about language &amp; social sciences &amp; sciences, etc. </a:t>
            </a:r>
          </a:p>
          <a:p>
            <a:pPr marL="457200" indent="-457200" algn="just">
              <a:lnSpc>
                <a:spcPct val="150000"/>
              </a:lnSpc>
              <a:buFont typeface="Arial" pitchFamily="34" charset="0"/>
              <a:buChar char="•"/>
            </a:pPr>
            <a:r>
              <a:rPr lang="en-US" sz="2600" dirty="0" smtClean="0">
                <a:solidFill>
                  <a:schemeClr val="accent2"/>
                </a:solidFill>
              </a:rPr>
              <a:t>It </a:t>
            </a:r>
            <a:r>
              <a:rPr lang="en-US" sz="2600" dirty="0">
                <a:solidFill>
                  <a:schemeClr val="accent2"/>
                </a:solidFill>
              </a:rPr>
              <a:t>is your rough material with which you can develop your idea in a </a:t>
            </a:r>
            <a:r>
              <a:rPr lang="en-US" sz="2600" dirty="0" smtClean="0">
                <a:solidFill>
                  <a:schemeClr val="accent2"/>
                </a:solidFill>
              </a:rPr>
              <a:t>				proper </a:t>
            </a:r>
            <a:r>
              <a:rPr lang="en-US" sz="2600" dirty="0">
                <a:solidFill>
                  <a:schemeClr val="accent2"/>
                </a:solidFill>
              </a:rPr>
              <a:t>way. </a:t>
            </a:r>
            <a:r>
              <a:rPr lang="en-US" sz="2600" dirty="0" smtClean="0">
                <a:solidFill>
                  <a:schemeClr val="accent2"/>
                </a:solidFill>
              </a:rPr>
              <a:t>The </a:t>
            </a:r>
            <a:r>
              <a:rPr lang="en-US" sz="2600" dirty="0">
                <a:solidFill>
                  <a:schemeClr val="accent2"/>
                </a:solidFill>
              </a:rPr>
              <a:t>language of your essay </a:t>
            </a:r>
            <a:r>
              <a:rPr lang="en-US" sz="2600" dirty="0" smtClean="0">
                <a:solidFill>
                  <a:schemeClr val="accent2"/>
                </a:solidFill>
              </a:rPr>
              <a:t>				</a:t>
            </a:r>
            <a:r>
              <a:rPr lang="en-US" sz="2600" dirty="0" smtClean="0">
                <a:solidFill>
                  <a:schemeClr val="accent2"/>
                </a:solidFill>
              </a:rPr>
              <a:t>must </a:t>
            </a:r>
            <a:r>
              <a:rPr lang="en-US" sz="2600" dirty="0">
                <a:solidFill>
                  <a:schemeClr val="accent2"/>
                </a:solidFill>
              </a:rPr>
              <a:t>be free </a:t>
            </a:r>
            <a:r>
              <a:rPr lang="en-US" sz="2600" dirty="0" smtClean="0">
                <a:solidFill>
                  <a:schemeClr val="accent2"/>
                </a:solidFill>
              </a:rPr>
              <a:t>from grammatical/spelling 				</a:t>
            </a:r>
            <a:r>
              <a:rPr lang="en-US" sz="2600" dirty="0" smtClean="0">
                <a:solidFill>
                  <a:schemeClr val="accent2"/>
                </a:solidFill>
              </a:rPr>
              <a:t>mistakes</a:t>
            </a:r>
            <a:r>
              <a:rPr lang="en-US" sz="2600" dirty="0" smtClean="0">
                <a:solidFill>
                  <a:schemeClr val="accent2"/>
                </a:solidFill>
              </a:rPr>
              <a:t>.</a:t>
            </a:r>
            <a:r>
              <a:rPr lang="en-US" sz="2600" dirty="0">
                <a:solidFill>
                  <a:schemeClr val="accent2"/>
                </a:solidFill>
              </a:rPr>
              <a:t> </a:t>
            </a:r>
            <a:endParaRPr lang="en-US" sz="2600" dirty="0" smtClean="0">
              <a:solidFill>
                <a:schemeClr val="accent2"/>
              </a:solidFill>
            </a:endParaRPr>
          </a:p>
          <a:p>
            <a:pPr marL="457200" indent="-457200" algn="just">
              <a:lnSpc>
                <a:spcPct val="150000"/>
              </a:lnSpc>
              <a:buFont typeface="Arial" pitchFamily="34" charset="0"/>
              <a:buChar char="•"/>
            </a:pPr>
            <a:r>
              <a:rPr lang="en-US" sz="2600" dirty="0" smtClean="0">
                <a:solidFill>
                  <a:schemeClr val="accent2"/>
                </a:solidFill>
              </a:rPr>
              <a:t>Though </a:t>
            </a:r>
            <a:r>
              <a:rPr lang="en-US" sz="2600" dirty="0">
                <a:solidFill>
                  <a:schemeClr val="accent2"/>
                </a:solidFill>
              </a:rPr>
              <a:t>there is not a specific structure/layout for writing essays, for effective essay writing, you can logically organize your topic into three parts : </a:t>
            </a:r>
            <a:r>
              <a:rPr lang="en-US" sz="2600" b="1" dirty="0">
                <a:solidFill>
                  <a:srgbClr val="00B050"/>
                </a:solidFill>
              </a:rPr>
              <a:t>Introduction, </a:t>
            </a:r>
            <a:r>
              <a:rPr lang="en-US" sz="2600" b="1" dirty="0">
                <a:solidFill>
                  <a:schemeClr val="accent6">
                    <a:lumMod val="75000"/>
                  </a:schemeClr>
                </a:solidFill>
              </a:rPr>
              <a:t>Middle (Body of the Essay) </a:t>
            </a:r>
            <a:r>
              <a:rPr lang="en-US" sz="2600" b="1" dirty="0">
                <a:solidFill>
                  <a:schemeClr val="accent2"/>
                </a:solidFill>
              </a:rPr>
              <a:t>&amp; </a:t>
            </a:r>
            <a:r>
              <a:rPr lang="en-US" sz="2600" b="1" dirty="0">
                <a:solidFill>
                  <a:srgbClr val="C00000"/>
                </a:solidFill>
              </a:rPr>
              <a:t>Conclusion.</a:t>
            </a:r>
          </a:p>
          <a:p>
            <a:pPr marL="457200" indent="-457200" algn="just">
              <a:lnSpc>
                <a:spcPct val="150000"/>
              </a:lnSpc>
              <a:buFont typeface="Arial" pitchFamily="34" charset="0"/>
              <a:buChar char="•"/>
            </a:pPr>
            <a:endParaRPr lang="en-US" sz="2600" dirty="0" smtClean="0">
              <a:solidFill>
                <a:schemeClr val="accent2"/>
              </a:solidFill>
            </a:endParaRPr>
          </a:p>
          <a:p>
            <a:pPr marL="457200" indent="-457200" algn="just">
              <a:lnSpc>
                <a:spcPct val="150000"/>
              </a:lnSpc>
              <a:buFont typeface="Courier New" pitchFamily="49" charset="0"/>
              <a:buChar char="o"/>
            </a:pPr>
            <a:endParaRPr lang="en-US" sz="2600" dirty="0">
              <a:solidFill>
                <a:srgbClr val="7030A0"/>
              </a:solidFill>
            </a:endParaRPr>
          </a:p>
          <a:p>
            <a:pPr marL="457200" indent="-457200" algn="just">
              <a:lnSpc>
                <a:spcPct val="150000"/>
              </a:lnSpc>
              <a:buFont typeface="Courier New" pitchFamily="49" charset="0"/>
              <a:buChar char="o"/>
            </a:pPr>
            <a:endParaRPr lang="en-US" sz="2600" dirty="0">
              <a:solidFill>
                <a:srgbClr val="7030A0"/>
              </a:solidFill>
            </a:endParaRPr>
          </a:p>
          <a:p>
            <a:pPr algn="just">
              <a:lnSpc>
                <a:spcPct val="150000"/>
              </a:lnSpc>
            </a:pPr>
            <a:endParaRPr lang="en-US" sz="2600" dirty="0">
              <a:solidFill>
                <a:srgbClr val="7030A0"/>
              </a:solidFill>
            </a:endParaRPr>
          </a:p>
          <a:p>
            <a:pPr algn="just">
              <a:lnSpc>
                <a:spcPct val="150000"/>
              </a:lnSpc>
            </a:pPr>
            <a:endParaRPr lang="en-US" sz="2600" dirty="0">
              <a:solidFill>
                <a:schemeClr val="accent3">
                  <a:lumMod val="75000"/>
                </a:schemeClr>
              </a:solidFill>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pPr/>
              <a:t>28</a:t>
            </a:fld>
            <a:endParaRPr lang="en-US" dirty="0"/>
          </a:p>
        </p:txBody>
      </p:sp>
    </p:spTree>
    <p:extLst>
      <p:ext uri="{BB962C8B-B14F-4D97-AF65-F5344CB8AC3E}">
        <p14:creationId xmlns:p14="http://schemas.microsoft.com/office/powerpoint/2010/main" val="12614641"/>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76200" y="76200"/>
            <a:ext cx="8991600" cy="6705600"/>
          </a:xfrm>
        </p:spPr>
        <p:txBody>
          <a:bodyPr>
            <a:normAutofit/>
          </a:bodyPr>
          <a:lstStyle/>
          <a:p>
            <a:pPr lvl="0" algn="just">
              <a:lnSpc>
                <a:spcPct val="150000"/>
              </a:lnSpc>
            </a:pPr>
            <a:r>
              <a:rPr lang="en-US" sz="2400" b="1" dirty="0" smtClean="0">
                <a:solidFill>
                  <a:srgbClr val="FF0000"/>
                </a:solidFill>
              </a:rPr>
              <a:t>Introduction - </a:t>
            </a:r>
            <a:r>
              <a:rPr lang="en-US" sz="2400" dirty="0" smtClean="0">
                <a:solidFill>
                  <a:schemeClr val="accent4">
                    <a:lumMod val="75000"/>
                  </a:schemeClr>
                </a:solidFill>
              </a:rPr>
              <a:t>It </a:t>
            </a:r>
            <a:r>
              <a:rPr lang="en-US" sz="2400" dirty="0">
                <a:solidFill>
                  <a:schemeClr val="accent4">
                    <a:lumMod val="75000"/>
                  </a:schemeClr>
                </a:solidFill>
              </a:rPr>
              <a:t>is important to state the topic you are going to </a:t>
            </a:r>
            <a:r>
              <a:rPr lang="en-US" sz="2400" dirty="0" smtClean="0">
                <a:solidFill>
                  <a:schemeClr val="accent4">
                    <a:lumMod val="75000"/>
                  </a:schemeClr>
                </a:solidFill>
              </a:rPr>
              <a:t>discuss/develop </a:t>
            </a:r>
            <a:r>
              <a:rPr lang="en-US" sz="2400" dirty="0">
                <a:solidFill>
                  <a:schemeClr val="accent4">
                    <a:lumMod val="75000"/>
                  </a:schemeClr>
                </a:solidFill>
              </a:rPr>
              <a:t>in the essay. </a:t>
            </a:r>
            <a:endParaRPr lang="en-US" sz="2400" dirty="0" smtClean="0">
              <a:solidFill>
                <a:schemeClr val="accent4">
                  <a:lumMod val="75000"/>
                </a:schemeClr>
              </a:solidFill>
            </a:endParaRPr>
          </a:p>
          <a:p>
            <a:pPr marL="457200" indent="-457200" algn="just">
              <a:lnSpc>
                <a:spcPct val="150000"/>
              </a:lnSpc>
              <a:buFont typeface="Wingdings" pitchFamily="2" charset="2"/>
              <a:buChar char="§"/>
            </a:pPr>
            <a:r>
              <a:rPr lang="en-US" sz="2400" dirty="0" smtClean="0">
                <a:solidFill>
                  <a:schemeClr val="accent4">
                    <a:lumMod val="75000"/>
                  </a:schemeClr>
                </a:solidFill>
              </a:rPr>
              <a:t>Introduction </a:t>
            </a:r>
            <a:r>
              <a:rPr lang="en-US" sz="2400" dirty="0">
                <a:solidFill>
                  <a:schemeClr val="accent4">
                    <a:lumMod val="75000"/>
                  </a:schemeClr>
                </a:solidFill>
              </a:rPr>
              <a:t>should contain </a:t>
            </a:r>
            <a:r>
              <a:rPr lang="en-US" sz="2400" dirty="0" smtClean="0">
                <a:solidFill>
                  <a:schemeClr val="accent4">
                    <a:lumMod val="75000"/>
                  </a:schemeClr>
                </a:solidFill>
              </a:rPr>
              <a:t>your </a:t>
            </a:r>
            <a:r>
              <a:rPr lang="en-US" sz="2400" dirty="0">
                <a:solidFill>
                  <a:schemeClr val="accent4">
                    <a:lumMod val="75000"/>
                  </a:schemeClr>
                </a:solidFill>
              </a:rPr>
              <a:t>main </a:t>
            </a:r>
            <a:r>
              <a:rPr lang="en-US" sz="2400" dirty="0" smtClean="0">
                <a:solidFill>
                  <a:schemeClr val="accent4">
                    <a:lumMod val="75000"/>
                  </a:schemeClr>
                </a:solidFill>
              </a:rPr>
              <a:t>idea/concept</a:t>
            </a:r>
            <a:r>
              <a:rPr lang="en-US" sz="2400" dirty="0">
                <a:solidFill>
                  <a:schemeClr val="accent4">
                    <a:lumMod val="75000"/>
                  </a:schemeClr>
                </a:solidFill>
              </a:rPr>
              <a:t>. </a:t>
            </a:r>
            <a:endParaRPr lang="en-US" sz="2400" dirty="0" smtClean="0">
              <a:solidFill>
                <a:schemeClr val="accent4">
                  <a:lumMod val="75000"/>
                </a:schemeClr>
              </a:solidFill>
            </a:endParaRPr>
          </a:p>
          <a:p>
            <a:pPr marL="457200" indent="-457200" algn="just">
              <a:lnSpc>
                <a:spcPct val="150000"/>
              </a:lnSpc>
              <a:buFont typeface="Wingdings" pitchFamily="2" charset="2"/>
              <a:buChar char="§"/>
            </a:pPr>
            <a:r>
              <a:rPr lang="en-US" sz="2400" dirty="0">
                <a:solidFill>
                  <a:schemeClr val="accent4">
                    <a:lumMod val="75000"/>
                  </a:schemeClr>
                </a:solidFill>
              </a:rPr>
              <a:t>You can introduce the topic of your essay by giving definitions, making a general statement, referring to a well-known quotation, a proverb, a brief story/incident, related news/a piece of information. Generally, first paragraph of essay is introductory.</a:t>
            </a:r>
          </a:p>
          <a:p>
            <a:pPr marL="457200" indent="-457200" algn="just">
              <a:lnSpc>
                <a:spcPct val="150000"/>
              </a:lnSpc>
              <a:buFont typeface="Wingdings" pitchFamily="2" charset="2"/>
              <a:buChar char="§"/>
            </a:pPr>
            <a:r>
              <a:rPr lang="en-US" sz="2400" dirty="0">
                <a:solidFill>
                  <a:schemeClr val="accent4">
                    <a:lumMod val="75000"/>
                  </a:schemeClr>
                </a:solidFill>
              </a:rPr>
              <a:t>Suppose you are to write an essay on ‘Global Warming &amp; its Impact </a:t>
            </a:r>
            <a:r>
              <a:rPr lang="en-US" sz="2400" dirty="0" smtClean="0">
                <a:solidFill>
                  <a:schemeClr val="accent4">
                    <a:lumMod val="75000"/>
                  </a:schemeClr>
                </a:solidFill>
              </a:rPr>
              <a:t>			on </a:t>
            </a:r>
            <a:r>
              <a:rPr lang="en-US" sz="2400" dirty="0">
                <a:solidFill>
                  <a:schemeClr val="accent4">
                    <a:lumMod val="75000"/>
                  </a:schemeClr>
                </a:solidFill>
              </a:rPr>
              <a:t>India’, you can introduce the topic by </a:t>
            </a:r>
            <a:r>
              <a:rPr lang="en-US" sz="2400" dirty="0" smtClean="0">
                <a:solidFill>
                  <a:schemeClr val="accent4">
                    <a:lumMod val="75000"/>
                  </a:schemeClr>
                </a:solidFill>
              </a:rPr>
              <a:t>				discussing </a:t>
            </a:r>
            <a:r>
              <a:rPr lang="en-US" sz="2400" dirty="0">
                <a:solidFill>
                  <a:schemeClr val="accent4">
                    <a:lumMod val="75000"/>
                  </a:schemeClr>
                </a:solidFill>
              </a:rPr>
              <a:t>the concept of global warming &amp; how </a:t>
            </a:r>
            <a:r>
              <a:rPr lang="en-US" sz="2400" dirty="0" smtClean="0">
                <a:solidFill>
                  <a:schemeClr val="accent4">
                    <a:lumMod val="75000"/>
                  </a:schemeClr>
                </a:solidFill>
              </a:rPr>
              <a:t>			it </a:t>
            </a:r>
            <a:r>
              <a:rPr lang="en-US" sz="2400" dirty="0">
                <a:solidFill>
                  <a:schemeClr val="accent4">
                    <a:lumMod val="75000"/>
                  </a:schemeClr>
                </a:solidFill>
              </a:rPr>
              <a:t>affects the world. </a:t>
            </a:r>
            <a:r>
              <a:rPr lang="en-US" sz="2400" dirty="0" smtClean="0">
                <a:solidFill>
                  <a:schemeClr val="accent4">
                    <a:lumMod val="75000"/>
                  </a:schemeClr>
                </a:solidFill>
              </a:rPr>
              <a:t>See </a:t>
            </a:r>
            <a:r>
              <a:rPr lang="en-US" sz="2400" dirty="0">
                <a:solidFill>
                  <a:schemeClr val="accent4">
                    <a:lumMod val="75000"/>
                  </a:schemeClr>
                </a:solidFill>
              </a:rPr>
              <a:t>the example </a:t>
            </a:r>
            <a:r>
              <a:rPr lang="en-US" sz="2400" dirty="0" smtClean="0">
                <a:solidFill>
                  <a:schemeClr val="accent4">
                    <a:lumMod val="75000"/>
                  </a:schemeClr>
                </a:solidFill>
              </a:rPr>
              <a:t>:</a:t>
            </a:r>
            <a:endParaRPr lang="en-US" sz="2400" dirty="0">
              <a:solidFill>
                <a:schemeClr val="accent4">
                  <a:lumMod val="75000"/>
                </a:schemeClr>
              </a:solidFill>
            </a:endParaRPr>
          </a:p>
          <a:p>
            <a:pPr algn="just">
              <a:lnSpc>
                <a:spcPct val="150000"/>
              </a:lnSpc>
            </a:pPr>
            <a:endParaRPr lang="en-US" sz="2800" dirty="0">
              <a:solidFill>
                <a:schemeClr val="accent2"/>
              </a:solidFill>
            </a:endParaRPr>
          </a:p>
          <a:p>
            <a:pPr marL="457200" indent="-457200" algn="just">
              <a:lnSpc>
                <a:spcPct val="150000"/>
              </a:lnSpc>
              <a:buFont typeface="Courier New" pitchFamily="49" charset="0"/>
              <a:buChar char="o"/>
            </a:pPr>
            <a:endParaRPr lang="en-US" sz="2800" dirty="0">
              <a:solidFill>
                <a:srgbClr val="7030A0"/>
              </a:solidFill>
            </a:endParaRPr>
          </a:p>
          <a:p>
            <a:pPr marL="457200" indent="-457200" algn="just">
              <a:lnSpc>
                <a:spcPct val="150000"/>
              </a:lnSpc>
              <a:buFont typeface="Courier New" pitchFamily="49" charset="0"/>
              <a:buChar char="o"/>
            </a:pPr>
            <a:endParaRPr lang="en-US" sz="2800" dirty="0">
              <a:solidFill>
                <a:srgbClr val="7030A0"/>
              </a:solidFill>
            </a:endParaRPr>
          </a:p>
          <a:p>
            <a:pPr algn="just">
              <a:lnSpc>
                <a:spcPct val="150000"/>
              </a:lnSpc>
            </a:pPr>
            <a:endParaRPr lang="en-US" sz="2600" dirty="0">
              <a:solidFill>
                <a:srgbClr val="7030A0"/>
              </a:solidFill>
            </a:endParaRPr>
          </a:p>
          <a:p>
            <a:pPr algn="just">
              <a:lnSpc>
                <a:spcPct val="150000"/>
              </a:lnSpc>
            </a:pPr>
            <a:endParaRPr lang="en-US" sz="2600" dirty="0">
              <a:solidFill>
                <a:schemeClr val="accent3">
                  <a:lumMod val="75000"/>
                </a:schemeClr>
              </a:solidFill>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pPr/>
              <a:t>29</a:t>
            </a:fld>
            <a:endParaRPr lang="en-US" dirty="0"/>
          </a:p>
        </p:txBody>
      </p:sp>
    </p:spTree>
    <p:extLst>
      <p:ext uri="{BB962C8B-B14F-4D97-AF65-F5344CB8AC3E}">
        <p14:creationId xmlns:p14="http://schemas.microsoft.com/office/powerpoint/2010/main" val="97029510"/>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76200" y="76200"/>
            <a:ext cx="8991600" cy="6705600"/>
          </a:xfrm>
        </p:spPr>
        <p:txBody>
          <a:bodyPr>
            <a:normAutofit lnSpcReduction="10000"/>
          </a:bodyPr>
          <a:lstStyle/>
          <a:p>
            <a:pPr marL="457200" indent="-457200" algn="just">
              <a:lnSpc>
                <a:spcPct val="150000"/>
              </a:lnSpc>
              <a:buFont typeface="Wingdings" pitchFamily="2" charset="2"/>
              <a:buChar char="§"/>
            </a:pPr>
            <a:r>
              <a:rPr lang="en-US" sz="2400" dirty="0" smtClean="0">
                <a:solidFill>
                  <a:srgbClr val="FF0000"/>
                </a:solidFill>
              </a:rPr>
              <a:t>To </a:t>
            </a:r>
            <a:r>
              <a:rPr lang="en-US" sz="2400" dirty="0">
                <a:solidFill>
                  <a:srgbClr val="FF0000"/>
                </a:solidFill>
              </a:rPr>
              <a:t>write an impressive letter, understanding of the purpose of writing is important. </a:t>
            </a:r>
            <a:r>
              <a:rPr lang="en-US" sz="2400" dirty="0" smtClean="0">
                <a:solidFill>
                  <a:srgbClr val="FF0000"/>
                </a:solidFill>
              </a:rPr>
              <a:t>It </a:t>
            </a:r>
            <a:r>
              <a:rPr lang="en-US" sz="2400" dirty="0">
                <a:solidFill>
                  <a:srgbClr val="FF0000"/>
                </a:solidFill>
              </a:rPr>
              <a:t>is necessary to draft the letter with focus on reader’s perspective. </a:t>
            </a:r>
          </a:p>
          <a:p>
            <a:pPr marL="457200" indent="-457200" algn="just">
              <a:lnSpc>
                <a:spcPct val="150000"/>
              </a:lnSpc>
              <a:buFont typeface="Wingdings" pitchFamily="2" charset="2"/>
              <a:buChar char="§"/>
            </a:pPr>
            <a:r>
              <a:rPr lang="en-US" sz="2400" dirty="0" smtClean="0">
                <a:solidFill>
                  <a:srgbClr val="FF0000"/>
                </a:solidFill>
              </a:rPr>
              <a:t>There </a:t>
            </a:r>
            <a:r>
              <a:rPr lang="en-US" sz="2400" dirty="0">
                <a:solidFill>
                  <a:srgbClr val="FF0000"/>
                </a:solidFill>
              </a:rPr>
              <a:t>are some principles of effective letter writing which will </a:t>
            </a:r>
            <a:r>
              <a:rPr lang="en-US" sz="2400" dirty="0" smtClean="0">
                <a:solidFill>
                  <a:srgbClr val="FF0000"/>
                </a:solidFill>
              </a:rPr>
              <a:t>					achieve </a:t>
            </a:r>
            <a:r>
              <a:rPr lang="en-US" sz="2400" dirty="0">
                <a:solidFill>
                  <a:srgbClr val="FF0000"/>
                </a:solidFill>
              </a:rPr>
              <a:t>your objectives. </a:t>
            </a:r>
            <a:r>
              <a:rPr lang="en-US" sz="2400" dirty="0" smtClean="0">
                <a:solidFill>
                  <a:srgbClr val="FF0000"/>
                </a:solidFill>
              </a:rPr>
              <a:t>These are : 					Clarity</a:t>
            </a:r>
            <a:r>
              <a:rPr lang="en-US" sz="2400" dirty="0">
                <a:solidFill>
                  <a:srgbClr val="FF0000"/>
                </a:solidFill>
              </a:rPr>
              <a:t>, Cordiality, </a:t>
            </a:r>
            <a:r>
              <a:rPr lang="en-US" sz="2400" dirty="0" smtClean="0">
                <a:solidFill>
                  <a:srgbClr val="FF0000"/>
                </a:solidFill>
              </a:rPr>
              <a:t>Conciseness,</a:t>
            </a:r>
          </a:p>
          <a:p>
            <a:pPr algn="just">
              <a:lnSpc>
                <a:spcPct val="150000"/>
              </a:lnSpc>
            </a:pPr>
            <a:r>
              <a:rPr lang="en-US" sz="2400" dirty="0" smtClean="0">
                <a:solidFill>
                  <a:srgbClr val="FF0000"/>
                </a:solidFill>
              </a:rPr>
              <a:t>Conviction</a:t>
            </a:r>
            <a:r>
              <a:rPr lang="en-US" sz="2400" dirty="0">
                <a:solidFill>
                  <a:srgbClr val="FF0000"/>
                </a:solidFill>
              </a:rPr>
              <a:t>, Correctness, Completeness, </a:t>
            </a:r>
            <a:r>
              <a:rPr lang="en-US" sz="2400" dirty="0" smtClean="0">
                <a:solidFill>
                  <a:srgbClr val="FF0000"/>
                </a:solidFill>
              </a:rPr>
              <a:t>Convincing </a:t>
            </a:r>
            <a:r>
              <a:rPr lang="en-US" sz="2400" dirty="0">
                <a:solidFill>
                  <a:srgbClr val="FF0000"/>
                </a:solidFill>
              </a:rPr>
              <a:t>tone </a:t>
            </a:r>
            <a:r>
              <a:rPr lang="en-US" sz="2400" dirty="0" smtClean="0">
                <a:solidFill>
                  <a:srgbClr val="FF0000"/>
                </a:solidFill>
              </a:rPr>
              <a:t>&amp; Courtesy</a:t>
            </a:r>
            <a:r>
              <a:rPr lang="en-US" sz="2400" dirty="0" smtClean="0">
                <a:solidFill>
                  <a:srgbClr val="FF0000"/>
                </a:solidFill>
              </a:rPr>
              <a:t>.</a:t>
            </a:r>
          </a:p>
          <a:p>
            <a:pPr algn="just">
              <a:lnSpc>
                <a:spcPct val="170000"/>
              </a:lnSpc>
            </a:pPr>
            <a:r>
              <a:rPr lang="en-US" sz="2400" dirty="0">
                <a:solidFill>
                  <a:srgbClr val="7030A0"/>
                </a:solidFill>
              </a:rPr>
              <a:t>Broadly, letters are divided into two main categories </a:t>
            </a:r>
            <a:r>
              <a:rPr lang="en-US" sz="2400" dirty="0" smtClean="0">
                <a:solidFill>
                  <a:srgbClr val="7030A0"/>
                </a:solidFill>
              </a:rPr>
              <a:t>: </a:t>
            </a:r>
            <a:endParaRPr lang="en-US" sz="2400" dirty="0">
              <a:solidFill>
                <a:srgbClr val="7030A0"/>
              </a:solidFill>
            </a:endParaRPr>
          </a:p>
          <a:p>
            <a:pPr algn="just">
              <a:lnSpc>
                <a:spcPct val="170000"/>
              </a:lnSpc>
            </a:pPr>
            <a:r>
              <a:rPr lang="en-US" sz="2400" dirty="0">
                <a:solidFill>
                  <a:srgbClr val="7030A0"/>
                </a:solidFill>
              </a:rPr>
              <a:t>	</a:t>
            </a:r>
            <a:r>
              <a:rPr lang="en-US" sz="2400" b="1" dirty="0">
                <a:solidFill>
                  <a:srgbClr val="00B050"/>
                </a:solidFill>
              </a:rPr>
              <a:t>Official/Formal letters &amp; </a:t>
            </a:r>
            <a:r>
              <a:rPr lang="en-US" sz="2400" b="1" dirty="0">
                <a:solidFill>
                  <a:schemeClr val="accent6">
                    <a:lumMod val="75000"/>
                  </a:schemeClr>
                </a:solidFill>
              </a:rPr>
              <a:t>Informal/Personal letters.</a:t>
            </a:r>
          </a:p>
          <a:p>
            <a:pPr algn="just">
              <a:lnSpc>
                <a:spcPct val="170000"/>
              </a:lnSpc>
            </a:pPr>
            <a:r>
              <a:rPr lang="en-US" sz="2400" b="1" dirty="0">
                <a:solidFill>
                  <a:srgbClr val="7030A0"/>
                </a:solidFill>
              </a:rPr>
              <a:t>i) Official / Formal Letters </a:t>
            </a:r>
            <a:r>
              <a:rPr lang="en-US" sz="2400" b="1" dirty="0" smtClean="0">
                <a:solidFill>
                  <a:srgbClr val="7030A0"/>
                </a:solidFill>
              </a:rPr>
              <a:t>: </a:t>
            </a:r>
            <a:r>
              <a:rPr lang="en-US" sz="2400" dirty="0" smtClean="0">
                <a:solidFill>
                  <a:schemeClr val="accent3">
                    <a:lumMod val="75000"/>
                  </a:schemeClr>
                </a:solidFill>
              </a:rPr>
              <a:t>A </a:t>
            </a:r>
            <a:r>
              <a:rPr lang="en-US" sz="2400" dirty="0">
                <a:solidFill>
                  <a:schemeClr val="accent3">
                    <a:lumMod val="75000"/>
                  </a:schemeClr>
                </a:solidFill>
              </a:rPr>
              <a:t>letter written for formal/official purpose is called Official Letter.  </a:t>
            </a:r>
            <a:endParaRPr lang="en-US" sz="2800" dirty="0">
              <a:solidFill>
                <a:srgbClr val="7030A0"/>
              </a:solidFill>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pPr/>
              <a:t>3</a:t>
            </a:fld>
            <a:endParaRPr lang="en-US"/>
          </a:p>
        </p:txBody>
      </p:sp>
    </p:spTree>
    <p:extLst>
      <p:ext uri="{BB962C8B-B14F-4D97-AF65-F5344CB8AC3E}">
        <p14:creationId xmlns:p14="http://schemas.microsoft.com/office/powerpoint/2010/main" val="3032860107"/>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 y="76200"/>
            <a:ext cx="8915400" cy="6705600"/>
          </a:xfrm>
        </p:spPr>
        <p:txBody>
          <a:bodyPr>
            <a:normAutofit lnSpcReduction="10000"/>
          </a:bodyPr>
          <a:lstStyle/>
          <a:p>
            <a:pPr marL="0" indent="0" algn="just">
              <a:lnSpc>
                <a:spcPct val="150000"/>
              </a:lnSpc>
              <a:buNone/>
            </a:pPr>
            <a:r>
              <a:rPr lang="en-US" sz="2400" i="1" dirty="0">
                <a:solidFill>
                  <a:schemeClr val="accent3">
                    <a:lumMod val="75000"/>
                  </a:schemeClr>
                </a:solidFill>
              </a:rPr>
              <a:t>Global Warming can be defined as a gradual increase in the temperature of the Earth’s atmosphere. It is a long term rise in the average temperature of the Earth since 1880, the year when record keeping of the same started. It is observed that the changes in temperature have been much greater than the previous years since mid-20th century. It is also observed that the level of carbon dioxide has been steadily increasing. Carbon dioxide absorbs </a:t>
            </a:r>
            <a:r>
              <a:rPr lang="en-US" sz="2400" i="1" dirty="0" smtClean="0">
                <a:solidFill>
                  <a:schemeClr val="accent3">
                    <a:lumMod val="75000"/>
                  </a:schemeClr>
                </a:solidFill>
              </a:rPr>
              <a:t>heat </a:t>
            </a:r>
            <a:r>
              <a:rPr lang="en-US" sz="2400" i="1" dirty="0">
                <a:solidFill>
                  <a:schemeClr val="accent3">
                    <a:lumMod val="75000"/>
                  </a:schemeClr>
                </a:solidFill>
              </a:rPr>
              <a:t>reflected from </a:t>
            </a:r>
            <a:r>
              <a:rPr lang="en-US" sz="2400" i="1" dirty="0" smtClean="0">
                <a:solidFill>
                  <a:schemeClr val="accent3">
                    <a:lumMod val="75000"/>
                  </a:schemeClr>
                </a:solidFill>
              </a:rPr>
              <a:t>Earth’s </a:t>
            </a:r>
            <a:r>
              <a:rPr lang="en-US" sz="2400" i="1" dirty="0">
                <a:solidFill>
                  <a:schemeClr val="accent3">
                    <a:lumMod val="75000"/>
                  </a:schemeClr>
                </a:solidFill>
              </a:rPr>
              <a:t>surface. It results into warming the Earth’s atmosphere</a:t>
            </a:r>
            <a:r>
              <a:rPr lang="en-US" sz="2400" i="1" dirty="0" smtClean="0">
                <a:solidFill>
                  <a:schemeClr val="accent3">
                    <a:lumMod val="75000"/>
                  </a:schemeClr>
                </a:solidFill>
              </a:rPr>
              <a:t>.</a:t>
            </a:r>
          </a:p>
          <a:p>
            <a:pPr marL="0" lvl="0" indent="0" algn="just">
              <a:lnSpc>
                <a:spcPct val="150000"/>
              </a:lnSpc>
              <a:buNone/>
            </a:pPr>
            <a:r>
              <a:rPr lang="en-US" sz="2400" b="1" dirty="0" smtClean="0">
                <a:solidFill>
                  <a:srgbClr val="00B050"/>
                </a:solidFill>
              </a:rPr>
              <a:t>			The </a:t>
            </a:r>
            <a:r>
              <a:rPr lang="en-US" sz="2400" b="1" dirty="0">
                <a:solidFill>
                  <a:srgbClr val="00B050"/>
                </a:solidFill>
              </a:rPr>
              <a:t>Middle/Body of the Essay - </a:t>
            </a:r>
            <a:r>
              <a:rPr lang="en-US" sz="2400" dirty="0">
                <a:solidFill>
                  <a:schemeClr val="tx2">
                    <a:lumMod val="60000"/>
                    <a:lumOff val="40000"/>
                  </a:schemeClr>
                </a:solidFill>
              </a:rPr>
              <a:t>It is the core </a:t>
            </a:r>
            <a:r>
              <a:rPr lang="en-US" sz="2400" dirty="0" smtClean="0">
                <a:solidFill>
                  <a:schemeClr val="tx2">
                    <a:lumMod val="60000"/>
                    <a:lumOff val="40000"/>
                  </a:schemeClr>
                </a:solidFill>
              </a:rPr>
              <a:t>			part </a:t>
            </a:r>
            <a:r>
              <a:rPr lang="en-US" sz="2400" dirty="0">
                <a:solidFill>
                  <a:schemeClr val="tx2">
                    <a:lumMod val="60000"/>
                    <a:lumOff val="40000"/>
                  </a:schemeClr>
                </a:solidFill>
              </a:rPr>
              <a:t>&amp; </a:t>
            </a:r>
            <a:r>
              <a:rPr lang="en-US" sz="2400" dirty="0" smtClean="0">
                <a:solidFill>
                  <a:schemeClr val="tx2">
                    <a:lumMod val="60000"/>
                    <a:lumOff val="40000"/>
                  </a:schemeClr>
                </a:solidFill>
              </a:rPr>
              <a:t>most </a:t>
            </a:r>
            <a:r>
              <a:rPr lang="en-US" sz="2400" dirty="0">
                <a:solidFill>
                  <a:schemeClr val="tx2">
                    <a:lumMod val="60000"/>
                    <a:lumOff val="40000"/>
                  </a:schemeClr>
                </a:solidFill>
              </a:rPr>
              <a:t>important one </a:t>
            </a:r>
            <a:r>
              <a:rPr lang="en-US" sz="2400" dirty="0" smtClean="0">
                <a:solidFill>
                  <a:schemeClr val="tx2">
                    <a:lumMod val="60000"/>
                    <a:lumOff val="40000"/>
                  </a:schemeClr>
                </a:solidFill>
              </a:rPr>
              <a:t>where </a:t>
            </a:r>
            <a:r>
              <a:rPr lang="en-US" sz="2400" dirty="0">
                <a:solidFill>
                  <a:schemeClr val="tx2">
                    <a:lumMod val="60000"/>
                    <a:lumOff val="40000"/>
                  </a:schemeClr>
                </a:solidFill>
              </a:rPr>
              <a:t>you can </a:t>
            </a:r>
            <a:r>
              <a:rPr lang="en-US" sz="2400" dirty="0" smtClean="0">
                <a:solidFill>
                  <a:schemeClr val="tx2">
                    <a:lumMod val="60000"/>
                    <a:lumOff val="40000"/>
                  </a:schemeClr>
                </a:solidFill>
              </a:rPr>
              <a:t>				develop </a:t>
            </a:r>
            <a:r>
              <a:rPr lang="en-US" sz="2400" dirty="0">
                <a:solidFill>
                  <a:schemeClr val="tx2">
                    <a:lumMod val="60000"/>
                    <a:lumOff val="40000"/>
                  </a:schemeClr>
                </a:solidFill>
              </a:rPr>
              <a:t>your idea </a:t>
            </a:r>
            <a:r>
              <a:rPr lang="en-US" sz="2400" dirty="0" smtClean="0">
                <a:solidFill>
                  <a:schemeClr val="tx2">
                    <a:lumMod val="60000"/>
                    <a:lumOff val="40000"/>
                  </a:schemeClr>
                </a:solidFill>
              </a:rPr>
              <a:t>logically</a:t>
            </a:r>
            <a:r>
              <a:rPr lang="en-US" sz="2400" dirty="0">
                <a:solidFill>
                  <a:schemeClr val="tx2">
                    <a:lumMod val="60000"/>
                    <a:lumOff val="40000"/>
                  </a:schemeClr>
                </a:solidFill>
              </a:rPr>
              <a:t>. You can develop </a:t>
            </a:r>
            <a:r>
              <a:rPr lang="en-US" sz="2400" dirty="0" smtClean="0">
                <a:solidFill>
                  <a:schemeClr val="tx2">
                    <a:lumMod val="60000"/>
                    <a:lumOff val="40000"/>
                  </a:schemeClr>
                </a:solidFill>
              </a:rPr>
              <a:t>				your </a:t>
            </a:r>
            <a:r>
              <a:rPr lang="en-US" sz="2400" dirty="0">
                <a:solidFill>
                  <a:schemeClr val="tx2">
                    <a:lumMod val="60000"/>
                    <a:lumOff val="40000"/>
                  </a:schemeClr>
                </a:solidFill>
              </a:rPr>
              <a:t>idea into various paragraphs. </a:t>
            </a:r>
          </a:p>
          <a:p>
            <a:pPr marL="0" indent="0" algn="just">
              <a:lnSpc>
                <a:spcPct val="150000"/>
              </a:lnSpc>
              <a:buNone/>
            </a:pPr>
            <a:endParaRPr lang="en-US" sz="2400" dirty="0">
              <a:solidFill>
                <a:schemeClr val="accent3">
                  <a:lumMod val="75000"/>
                </a:schemeClr>
              </a:solidFill>
            </a:endParaRPr>
          </a:p>
          <a:p>
            <a:pPr marL="0" indent="0">
              <a:buNone/>
            </a:pPr>
            <a:endParaRPr lang="en-US" sz="2800"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30</a:t>
            </a:fld>
            <a:endParaRPr lang="en-US"/>
          </a:p>
        </p:txBody>
      </p:sp>
    </p:spTree>
    <p:extLst>
      <p:ext uri="{BB962C8B-B14F-4D97-AF65-F5344CB8AC3E}">
        <p14:creationId xmlns:p14="http://schemas.microsoft.com/office/powerpoint/2010/main" val="632370647"/>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 y="76200"/>
            <a:ext cx="8915400" cy="6705600"/>
          </a:xfrm>
        </p:spPr>
        <p:txBody>
          <a:bodyPr>
            <a:normAutofit/>
          </a:bodyPr>
          <a:lstStyle/>
          <a:p>
            <a:pPr algn="just">
              <a:lnSpc>
                <a:spcPct val="150000"/>
              </a:lnSpc>
            </a:pPr>
            <a:r>
              <a:rPr lang="en-US" sz="2400" dirty="0" smtClean="0">
                <a:solidFill>
                  <a:schemeClr val="tx2">
                    <a:lumMod val="60000"/>
                    <a:lumOff val="40000"/>
                  </a:schemeClr>
                </a:solidFill>
              </a:rPr>
              <a:t>The </a:t>
            </a:r>
            <a:r>
              <a:rPr lang="en-US" sz="2400" dirty="0">
                <a:solidFill>
                  <a:schemeClr val="tx2">
                    <a:lumMod val="60000"/>
                    <a:lumOff val="40000"/>
                  </a:schemeClr>
                </a:solidFill>
              </a:rPr>
              <a:t>paragraphs should be well constructed. Be careful that each paragraph focuses on a single idea that supports the topic of </a:t>
            </a:r>
            <a:r>
              <a:rPr lang="en-US" sz="2400" dirty="0" smtClean="0">
                <a:solidFill>
                  <a:schemeClr val="tx2">
                    <a:lumMod val="60000"/>
                    <a:lumOff val="40000"/>
                  </a:schemeClr>
                </a:solidFill>
              </a:rPr>
              <a:t>essay</a:t>
            </a:r>
            <a:r>
              <a:rPr lang="en-US" sz="2400" dirty="0">
                <a:solidFill>
                  <a:schemeClr val="tx2">
                    <a:lumMod val="60000"/>
                    <a:lumOff val="40000"/>
                  </a:schemeClr>
                </a:solidFill>
              </a:rPr>
              <a:t>. </a:t>
            </a:r>
            <a:endParaRPr lang="en-US" sz="2400" dirty="0" smtClean="0">
              <a:solidFill>
                <a:schemeClr val="tx2">
                  <a:lumMod val="60000"/>
                  <a:lumOff val="40000"/>
                </a:schemeClr>
              </a:solidFill>
            </a:endParaRPr>
          </a:p>
          <a:p>
            <a:pPr algn="just">
              <a:lnSpc>
                <a:spcPct val="150000"/>
              </a:lnSpc>
            </a:pPr>
            <a:r>
              <a:rPr lang="en-US" sz="2400" dirty="0" smtClean="0">
                <a:solidFill>
                  <a:schemeClr val="tx2">
                    <a:lumMod val="60000"/>
                    <a:lumOff val="40000"/>
                  </a:schemeClr>
                </a:solidFill>
              </a:rPr>
              <a:t>Use </a:t>
            </a:r>
            <a:r>
              <a:rPr lang="en-US" sz="2400" dirty="0">
                <a:solidFill>
                  <a:schemeClr val="tx2">
                    <a:lumMod val="60000"/>
                    <a:lumOff val="40000"/>
                  </a:schemeClr>
                </a:solidFill>
              </a:rPr>
              <a:t>linking devices properly. </a:t>
            </a:r>
            <a:r>
              <a:rPr lang="en-US" sz="2400" dirty="0" smtClean="0">
                <a:solidFill>
                  <a:schemeClr val="tx2">
                    <a:lumMod val="60000"/>
                    <a:lumOff val="40000"/>
                  </a:schemeClr>
                </a:solidFill>
              </a:rPr>
              <a:t>There </a:t>
            </a:r>
            <a:r>
              <a:rPr lang="en-US" sz="2400" dirty="0">
                <a:solidFill>
                  <a:schemeClr val="tx2">
                    <a:lumMod val="60000"/>
                    <a:lumOff val="40000"/>
                  </a:schemeClr>
                </a:solidFill>
              </a:rPr>
              <a:t>should be a kind of logical balance in arranging the body of the essay. </a:t>
            </a:r>
            <a:endParaRPr lang="en-US" sz="2400" dirty="0" smtClean="0">
              <a:solidFill>
                <a:schemeClr val="tx2">
                  <a:lumMod val="60000"/>
                  <a:lumOff val="40000"/>
                </a:schemeClr>
              </a:solidFill>
            </a:endParaRPr>
          </a:p>
          <a:p>
            <a:pPr marL="1828800" lvl="4" indent="0" algn="just">
              <a:lnSpc>
                <a:spcPct val="150000"/>
              </a:lnSpc>
              <a:buNone/>
            </a:pPr>
            <a:r>
              <a:rPr lang="en-US" sz="2400" dirty="0" smtClean="0">
                <a:solidFill>
                  <a:schemeClr val="tx2">
                    <a:lumMod val="60000"/>
                    <a:lumOff val="40000"/>
                  </a:schemeClr>
                </a:solidFill>
              </a:rPr>
              <a:t>	Suppose </a:t>
            </a:r>
            <a:r>
              <a:rPr lang="en-US" sz="2400" dirty="0">
                <a:solidFill>
                  <a:schemeClr val="tx2">
                    <a:lumMod val="60000"/>
                    <a:lumOff val="40000"/>
                  </a:schemeClr>
                </a:solidFill>
              </a:rPr>
              <a:t>if the subject is ‘Good and Bad Uses of </a:t>
            </a:r>
            <a:r>
              <a:rPr lang="en-US" sz="2400" dirty="0" smtClean="0">
                <a:solidFill>
                  <a:schemeClr val="tx2">
                    <a:lumMod val="60000"/>
                    <a:lumOff val="40000"/>
                  </a:schemeClr>
                </a:solidFill>
              </a:rPr>
              <a:t>	Mobile </a:t>
            </a:r>
            <a:r>
              <a:rPr lang="en-US" sz="2400" dirty="0">
                <a:solidFill>
                  <a:schemeClr val="tx2">
                    <a:lumMod val="60000"/>
                    <a:lumOff val="40000"/>
                  </a:schemeClr>
                </a:solidFill>
              </a:rPr>
              <a:t>Phones’ do not devote three-quarters of </a:t>
            </a:r>
            <a:r>
              <a:rPr lang="en-US" sz="2400" dirty="0" smtClean="0">
                <a:solidFill>
                  <a:schemeClr val="tx2">
                    <a:lumMod val="60000"/>
                    <a:lumOff val="40000"/>
                  </a:schemeClr>
                </a:solidFill>
              </a:rPr>
              <a:t>	essay </a:t>
            </a:r>
            <a:r>
              <a:rPr lang="en-US" sz="2400" dirty="0">
                <a:solidFill>
                  <a:schemeClr val="tx2">
                    <a:lumMod val="60000"/>
                    <a:lumOff val="40000"/>
                  </a:schemeClr>
                </a:solidFill>
              </a:rPr>
              <a:t>to good uses &amp; a single quarter for bad </a:t>
            </a:r>
            <a:r>
              <a:rPr lang="en-US" sz="2400" dirty="0" smtClean="0">
                <a:solidFill>
                  <a:schemeClr val="tx2">
                    <a:lumMod val="60000"/>
                    <a:lumOff val="40000"/>
                  </a:schemeClr>
                </a:solidFill>
              </a:rPr>
              <a:t>	uses</a:t>
            </a:r>
            <a:r>
              <a:rPr lang="en-US" sz="2400" dirty="0">
                <a:solidFill>
                  <a:schemeClr val="tx2">
                    <a:lumMod val="60000"/>
                    <a:lumOff val="40000"/>
                  </a:schemeClr>
                </a:solidFill>
              </a:rPr>
              <a:t>. </a:t>
            </a:r>
          </a:p>
          <a:p>
            <a:pPr lvl="0" algn="just">
              <a:lnSpc>
                <a:spcPct val="150000"/>
              </a:lnSpc>
            </a:pPr>
            <a:r>
              <a:rPr lang="en-US" sz="2400" dirty="0">
                <a:solidFill>
                  <a:schemeClr val="tx2">
                    <a:lumMod val="60000"/>
                    <a:lumOff val="40000"/>
                  </a:schemeClr>
                </a:solidFill>
              </a:rPr>
              <a:t>While writing an essay on ‘Global Warming &amp; its Impact on India’, you can express your ideas into various paragraphs logically. </a:t>
            </a:r>
            <a:endParaRPr lang="en-US" sz="2400" dirty="0" smtClean="0">
              <a:solidFill>
                <a:schemeClr val="tx2">
                  <a:lumMod val="60000"/>
                  <a:lumOff val="40000"/>
                </a:schemeClr>
              </a:solidFill>
            </a:endParaRPr>
          </a:p>
          <a:p>
            <a:pPr lvl="0" algn="just">
              <a:lnSpc>
                <a:spcPct val="150000"/>
              </a:lnSpc>
            </a:pPr>
            <a:r>
              <a:rPr lang="en-US" sz="2400" dirty="0" smtClean="0">
                <a:solidFill>
                  <a:schemeClr val="tx2">
                    <a:lumMod val="60000"/>
                    <a:lumOff val="40000"/>
                  </a:schemeClr>
                </a:solidFill>
              </a:rPr>
              <a:t>These </a:t>
            </a:r>
            <a:r>
              <a:rPr lang="en-US" sz="2400" dirty="0">
                <a:solidFill>
                  <a:schemeClr val="tx2">
                    <a:lumMod val="60000"/>
                    <a:lumOff val="40000"/>
                  </a:schemeClr>
                </a:solidFill>
              </a:rPr>
              <a:t>paragraphs may be organized on the following points : </a:t>
            </a:r>
          </a:p>
          <a:p>
            <a:pPr marL="0" indent="0" algn="just">
              <a:lnSpc>
                <a:spcPct val="150000"/>
              </a:lnSpc>
              <a:buNone/>
            </a:pPr>
            <a:endParaRPr lang="en-US" sz="2400" dirty="0" smtClean="0">
              <a:solidFill>
                <a:schemeClr val="tx2">
                  <a:lumMod val="60000"/>
                  <a:lumOff val="40000"/>
                </a:schemeClr>
              </a:solidFill>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pPr/>
              <a:t>31</a:t>
            </a:fld>
            <a:endParaRPr lang="en-US"/>
          </a:p>
        </p:txBody>
      </p:sp>
    </p:spTree>
    <p:extLst>
      <p:ext uri="{BB962C8B-B14F-4D97-AF65-F5344CB8AC3E}">
        <p14:creationId xmlns:p14="http://schemas.microsoft.com/office/powerpoint/2010/main" val="705410976"/>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 y="76200"/>
            <a:ext cx="8915400" cy="6705600"/>
          </a:xfrm>
        </p:spPr>
        <p:txBody>
          <a:bodyPr>
            <a:normAutofit fontScale="92500" lnSpcReduction="10000"/>
          </a:bodyPr>
          <a:lstStyle/>
          <a:p>
            <a:pPr marL="0" lvl="0" indent="0" algn="just">
              <a:lnSpc>
                <a:spcPct val="150000"/>
              </a:lnSpc>
              <a:buNone/>
            </a:pPr>
            <a:r>
              <a:rPr lang="en-US" sz="2600" b="1" dirty="0">
                <a:solidFill>
                  <a:srgbClr val="C00000"/>
                </a:solidFill>
              </a:rPr>
              <a:t>Causes </a:t>
            </a:r>
            <a:r>
              <a:rPr lang="en-US" sz="2600" b="1" dirty="0" smtClean="0">
                <a:solidFill>
                  <a:srgbClr val="C00000"/>
                </a:solidFill>
              </a:rPr>
              <a:t>&amp; </a:t>
            </a:r>
            <a:r>
              <a:rPr lang="en-US" sz="2600" b="1" dirty="0">
                <a:solidFill>
                  <a:srgbClr val="C00000"/>
                </a:solidFill>
              </a:rPr>
              <a:t>effects of global warming on the earth</a:t>
            </a:r>
            <a:r>
              <a:rPr lang="en-US" sz="2600" b="1" dirty="0"/>
              <a:t> </a:t>
            </a:r>
            <a:r>
              <a:rPr lang="en-US" sz="2600" b="1" dirty="0" smtClean="0"/>
              <a:t>- </a:t>
            </a:r>
            <a:r>
              <a:rPr lang="en-US" sz="2600" dirty="0" smtClean="0"/>
              <a:t>India </a:t>
            </a:r>
            <a:r>
              <a:rPr lang="en-US" sz="2600" dirty="0"/>
              <a:t>as one of the worse sufferer countries due to global </a:t>
            </a:r>
            <a:r>
              <a:rPr lang="en-US" sz="2600" dirty="0" smtClean="0"/>
              <a:t>warming Impact </a:t>
            </a:r>
            <a:r>
              <a:rPr lang="en-US" sz="2600" dirty="0"/>
              <a:t>of global </a:t>
            </a:r>
            <a:r>
              <a:rPr lang="en-US" sz="2600" dirty="0" smtClean="0"/>
              <a:t>warming </a:t>
            </a:r>
            <a:r>
              <a:rPr lang="en-US" sz="2600" dirty="0"/>
              <a:t>on glaciers &amp; mountains </a:t>
            </a:r>
            <a:r>
              <a:rPr lang="en-US" sz="2600" dirty="0" smtClean="0"/>
              <a:t>in India </a:t>
            </a:r>
            <a:r>
              <a:rPr lang="en-US" sz="2600" dirty="0" smtClean="0"/>
              <a:t>Increasing </a:t>
            </a:r>
            <a:r>
              <a:rPr lang="en-US" sz="2600" dirty="0"/>
              <a:t>sea levels &amp; danger to coastal areas including cities like </a:t>
            </a:r>
            <a:r>
              <a:rPr lang="en-US" sz="2600" dirty="0" smtClean="0"/>
              <a:t>Mumbai Illustrate </a:t>
            </a:r>
            <a:r>
              <a:rPr lang="en-US" sz="2600" dirty="0"/>
              <a:t>how </a:t>
            </a:r>
            <a:r>
              <a:rPr lang="en-US" sz="2600" dirty="0" smtClean="0"/>
              <a:t>India </a:t>
            </a:r>
            <a:r>
              <a:rPr lang="en-US" sz="2600" dirty="0"/>
              <a:t>is suffering from imbalance in seasons &amp; rain </a:t>
            </a:r>
            <a:r>
              <a:rPr lang="en-US" sz="2600" dirty="0" smtClean="0"/>
              <a:t>patterns.</a:t>
            </a:r>
          </a:p>
          <a:p>
            <a:pPr marL="1828800" lvl="4" indent="0" algn="just">
              <a:lnSpc>
                <a:spcPct val="150000"/>
              </a:lnSpc>
              <a:buNone/>
            </a:pPr>
            <a:r>
              <a:rPr lang="en-US" sz="2600" dirty="0" smtClean="0"/>
              <a:t>	Impact </a:t>
            </a:r>
            <a:r>
              <a:rPr lang="en-US" sz="2600" dirty="0"/>
              <a:t>on social, political, economic, </a:t>
            </a:r>
            <a:r>
              <a:rPr lang="en-US" sz="2600" dirty="0" smtClean="0"/>
              <a:t>	agricultural </a:t>
            </a:r>
            <a:r>
              <a:rPr lang="en-US" sz="2600" dirty="0"/>
              <a:t>&amp; industrial sectors in </a:t>
            </a:r>
            <a:r>
              <a:rPr lang="en-US" sz="2600" dirty="0" smtClean="0"/>
              <a:t>India. You </a:t>
            </a:r>
            <a:r>
              <a:rPr lang="en-US" sz="2600" dirty="0"/>
              <a:t>can </a:t>
            </a:r>
            <a:r>
              <a:rPr lang="en-US" sz="2600" dirty="0" smtClean="0"/>
              <a:t>	increase/decrease no</a:t>
            </a:r>
            <a:r>
              <a:rPr lang="en-US" sz="2600" dirty="0"/>
              <a:t>. of </a:t>
            </a:r>
            <a:r>
              <a:rPr lang="en-US" sz="2600" dirty="0" smtClean="0"/>
              <a:t>paragraphs </a:t>
            </a:r>
            <a:r>
              <a:rPr lang="en-US" sz="2600" dirty="0"/>
              <a:t>as per </a:t>
            </a:r>
            <a:r>
              <a:rPr lang="en-US" sz="2600" dirty="0" smtClean="0"/>
              <a:t>	need of topic. </a:t>
            </a:r>
          </a:p>
          <a:p>
            <a:pPr marL="114300" indent="0" algn="just">
              <a:lnSpc>
                <a:spcPct val="150000"/>
              </a:lnSpc>
              <a:buNone/>
            </a:pPr>
            <a:r>
              <a:rPr lang="en-US" sz="2600" b="1" dirty="0" smtClean="0">
                <a:solidFill>
                  <a:srgbClr val="FF0000"/>
                </a:solidFill>
              </a:rPr>
              <a:t>Conclusion </a:t>
            </a:r>
            <a:r>
              <a:rPr lang="en-US" sz="2600" b="1" dirty="0">
                <a:solidFill>
                  <a:srgbClr val="FF0000"/>
                </a:solidFill>
              </a:rPr>
              <a:t>- </a:t>
            </a:r>
            <a:r>
              <a:rPr lang="en-US" sz="2600" dirty="0"/>
              <a:t>An impressive &amp; satisfying end of the essay adds richness to your essay. Conclusion is the summing up of your ideas/thoughts in the essay. </a:t>
            </a:r>
            <a:endParaRPr lang="en-US" sz="2600" dirty="0"/>
          </a:p>
          <a:p>
            <a:pPr algn="just">
              <a:lnSpc>
                <a:spcPct val="150000"/>
              </a:lnSpc>
            </a:pPr>
            <a:endParaRPr lang="en-US" sz="2800" dirty="0">
              <a:solidFill>
                <a:schemeClr val="tx2">
                  <a:lumMod val="60000"/>
                  <a:lumOff val="40000"/>
                </a:schemeClr>
              </a:solidFill>
            </a:endParaRPr>
          </a:p>
          <a:p>
            <a:pPr algn="just">
              <a:lnSpc>
                <a:spcPct val="150000"/>
              </a:lnSpc>
            </a:pPr>
            <a:endParaRPr lang="en-US" sz="3100" dirty="0">
              <a:solidFill>
                <a:schemeClr val="tx2">
                  <a:lumMod val="60000"/>
                  <a:lumOff val="40000"/>
                </a:schemeClr>
              </a:solidFill>
            </a:endParaRPr>
          </a:p>
          <a:p>
            <a:pPr marL="0" indent="0">
              <a:buNone/>
            </a:pPr>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32</a:t>
            </a:fld>
            <a:endParaRPr lang="en-US"/>
          </a:p>
        </p:txBody>
      </p:sp>
    </p:spTree>
    <p:extLst>
      <p:ext uri="{BB962C8B-B14F-4D97-AF65-F5344CB8AC3E}">
        <p14:creationId xmlns:p14="http://schemas.microsoft.com/office/powerpoint/2010/main" val="3860158748"/>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 y="76200"/>
            <a:ext cx="8915400" cy="6705600"/>
          </a:xfrm>
        </p:spPr>
        <p:txBody>
          <a:bodyPr>
            <a:noAutofit/>
          </a:bodyPr>
          <a:lstStyle/>
          <a:p>
            <a:pPr algn="just">
              <a:lnSpc>
                <a:spcPct val="150000"/>
              </a:lnSpc>
            </a:pPr>
            <a:r>
              <a:rPr lang="en-US" sz="2400" dirty="0" smtClean="0"/>
              <a:t>You </a:t>
            </a:r>
            <a:r>
              <a:rPr lang="en-US" sz="2400" dirty="0"/>
              <a:t>can conclude </a:t>
            </a:r>
            <a:r>
              <a:rPr lang="en-US" sz="2400" dirty="0" smtClean="0"/>
              <a:t>essay </a:t>
            </a:r>
            <a:r>
              <a:rPr lang="en-US" sz="2400" dirty="0"/>
              <a:t>with a striking expression, a suitable quotation from </a:t>
            </a:r>
            <a:r>
              <a:rPr lang="en-US" sz="2400" dirty="0" smtClean="0"/>
              <a:t>prose/poetry</a:t>
            </a:r>
            <a:r>
              <a:rPr lang="en-US" sz="2400" dirty="0"/>
              <a:t>, an invocation, drawing </a:t>
            </a:r>
            <a:r>
              <a:rPr lang="en-US" sz="2400" dirty="0" smtClean="0"/>
              <a:t>inferences. You </a:t>
            </a:r>
            <a:r>
              <a:rPr lang="en-US" sz="2400" dirty="0"/>
              <a:t>can conclude </a:t>
            </a:r>
            <a:r>
              <a:rPr lang="en-US" sz="2400" dirty="0" smtClean="0"/>
              <a:t>essay </a:t>
            </a:r>
            <a:r>
              <a:rPr lang="en-US" sz="2400" dirty="0"/>
              <a:t>‘Global Warming </a:t>
            </a:r>
            <a:r>
              <a:rPr lang="en-US" sz="2400" dirty="0" smtClean="0"/>
              <a:t>&amp; </a:t>
            </a:r>
            <a:r>
              <a:rPr lang="en-US" sz="2400" dirty="0"/>
              <a:t>its Impact on India’ in </a:t>
            </a:r>
            <a:r>
              <a:rPr lang="en-US" sz="2400" dirty="0" smtClean="0"/>
              <a:t>this </a:t>
            </a:r>
            <a:r>
              <a:rPr lang="en-US" sz="2400" dirty="0" smtClean="0"/>
              <a:t>way </a:t>
            </a:r>
            <a:r>
              <a:rPr lang="en-US" sz="2400" dirty="0" smtClean="0"/>
              <a:t>: </a:t>
            </a:r>
            <a:r>
              <a:rPr lang="en-US" sz="2200" i="1" dirty="0" smtClean="0">
                <a:solidFill>
                  <a:schemeClr val="accent2"/>
                </a:solidFill>
              </a:rPr>
              <a:t>There </a:t>
            </a:r>
            <a:r>
              <a:rPr lang="en-US" sz="2200" i="1" dirty="0">
                <a:solidFill>
                  <a:schemeClr val="accent2"/>
                </a:solidFill>
              </a:rPr>
              <a:t>is an urgent need to find out </a:t>
            </a:r>
            <a:r>
              <a:rPr lang="en-US" sz="2200" i="1" dirty="0" smtClean="0">
                <a:solidFill>
                  <a:schemeClr val="accent2"/>
                </a:solidFill>
              </a:rPr>
              <a:t>measures </a:t>
            </a:r>
            <a:r>
              <a:rPr lang="en-US" sz="2200" i="1" dirty="0">
                <a:solidFill>
                  <a:schemeClr val="accent2"/>
                </a:solidFill>
              </a:rPr>
              <a:t>to control global warming. </a:t>
            </a:r>
            <a:r>
              <a:rPr lang="en-US" sz="2200" i="1" dirty="0" smtClean="0">
                <a:solidFill>
                  <a:schemeClr val="accent2"/>
                </a:solidFill>
              </a:rPr>
              <a:t>There </a:t>
            </a:r>
            <a:r>
              <a:rPr lang="en-US" sz="2200" i="1" dirty="0">
                <a:solidFill>
                  <a:schemeClr val="accent2"/>
                </a:solidFill>
              </a:rPr>
              <a:t>is a need to change </a:t>
            </a:r>
            <a:r>
              <a:rPr lang="en-US" sz="2200" i="1" dirty="0" smtClean="0">
                <a:solidFill>
                  <a:schemeClr val="accent2"/>
                </a:solidFill>
              </a:rPr>
              <a:t>policies </a:t>
            </a:r>
            <a:r>
              <a:rPr lang="en-US" sz="2200" i="1" dirty="0" smtClean="0">
                <a:solidFill>
                  <a:schemeClr val="accent2"/>
                </a:solidFill>
              </a:rPr>
              <a:t>in </a:t>
            </a:r>
            <a:r>
              <a:rPr lang="en-US" sz="2200" i="1" dirty="0">
                <a:solidFill>
                  <a:schemeClr val="accent2"/>
                </a:solidFill>
              </a:rPr>
              <a:t>sectors like land, energy, industry, buildings, transport &amp; urban development. </a:t>
            </a:r>
            <a:endParaRPr lang="en-US" sz="2200" i="1" dirty="0" smtClean="0">
              <a:solidFill>
                <a:schemeClr val="accent2"/>
              </a:solidFill>
            </a:endParaRPr>
          </a:p>
          <a:p>
            <a:pPr algn="just">
              <a:lnSpc>
                <a:spcPct val="150000"/>
              </a:lnSpc>
            </a:pPr>
            <a:r>
              <a:rPr lang="en-US" sz="2200" i="1" dirty="0">
                <a:solidFill>
                  <a:schemeClr val="accent2"/>
                </a:solidFill>
              </a:rPr>
              <a:t>Appropriate legal framework needs to be enacted by central government as well as state </a:t>
            </a:r>
            <a:r>
              <a:rPr lang="en-US" sz="2200" i="1" dirty="0" smtClean="0">
                <a:solidFill>
                  <a:schemeClr val="accent2"/>
                </a:solidFill>
              </a:rPr>
              <a:t>govts. to </a:t>
            </a:r>
            <a:r>
              <a:rPr lang="en-US" sz="2200" i="1" dirty="0">
                <a:solidFill>
                  <a:schemeClr val="accent2"/>
                </a:solidFill>
              </a:rPr>
              <a:t>minimize emissions of greenhouse gases</a:t>
            </a:r>
            <a:r>
              <a:rPr lang="en-US" sz="2200" i="1" dirty="0" smtClean="0">
                <a:solidFill>
                  <a:schemeClr val="accent2"/>
                </a:solidFill>
              </a:rPr>
              <a:t>. </a:t>
            </a:r>
            <a:r>
              <a:rPr lang="en-US" sz="2200" i="1" dirty="0">
                <a:solidFill>
                  <a:schemeClr val="accent2"/>
                </a:solidFill>
              </a:rPr>
              <a:t>Other </a:t>
            </a:r>
            <a:r>
              <a:rPr lang="en-US" sz="2200" i="1" dirty="0" smtClean="0">
                <a:solidFill>
                  <a:schemeClr val="accent2"/>
                </a:solidFill>
              </a:rPr>
              <a:t>			initiatives </a:t>
            </a:r>
            <a:r>
              <a:rPr lang="en-US" sz="2200" i="1" dirty="0">
                <a:solidFill>
                  <a:schemeClr val="accent2"/>
                </a:solidFill>
              </a:rPr>
              <a:t>like steps for conservation of environment, </a:t>
            </a:r>
            <a:r>
              <a:rPr lang="en-US" sz="2200" i="1" dirty="0" smtClean="0">
                <a:solidFill>
                  <a:schemeClr val="accent2"/>
                </a:solidFill>
              </a:rPr>
              <a:t>			tree </a:t>
            </a:r>
            <a:r>
              <a:rPr lang="en-US" sz="2200" i="1" dirty="0">
                <a:solidFill>
                  <a:schemeClr val="accent2"/>
                </a:solidFill>
              </a:rPr>
              <a:t>plantation &amp; use of compressed natural gas as </a:t>
            </a:r>
            <a:r>
              <a:rPr lang="en-US" sz="2200" i="1" dirty="0" smtClean="0">
                <a:solidFill>
                  <a:schemeClr val="accent2"/>
                </a:solidFill>
              </a:rPr>
              <a:t>			fuel</a:t>
            </a:r>
            <a:r>
              <a:rPr lang="en-US" sz="2200" i="1" dirty="0">
                <a:solidFill>
                  <a:schemeClr val="accent2"/>
                </a:solidFill>
              </a:rPr>
              <a:t>, controlled use of transport, usage of renewable sources of energy should be implemented strictly. </a:t>
            </a:r>
            <a:endParaRPr lang="en-US" sz="2200" dirty="0">
              <a:solidFill>
                <a:schemeClr val="accent2"/>
              </a:solidFill>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pPr/>
              <a:t>33</a:t>
            </a:fld>
            <a:endParaRPr lang="en-US"/>
          </a:p>
        </p:txBody>
      </p:sp>
    </p:spTree>
    <p:extLst>
      <p:ext uri="{BB962C8B-B14F-4D97-AF65-F5344CB8AC3E}">
        <p14:creationId xmlns:p14="http://schemas.microsoft.com/office/powerpoint/2010/main" val="3877136062"/>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 y="76200"/>
            <a:ext cx="8915400" cy="6705600"/>
          </a:xfrm>
        </p:spPr>
        <p:txBody>
          <a:bodyPr>
            <a:normAutofit fontScale="92500"/>
          </a:bodyPr>
          <a:lstStyle/>
          <a:p>
            <a:pPr marL="0" indent="0" algn="just">
              <a:lnSpc>
                <a:spcPct val="150000"/>
              </a:lnSpc>
              <a:buNone/>
            </a:pPr>
            <a:r>
              <a:rPr lang="en-US" sz="2200" i="1" dirty="0" smtClean="0"/>
              <a:t>			Besides </a:t>
            </a:r>
            <a:r>
              <a:rPr lang="en-US" sz="2200" i="1" dirty="0"/>
              <a:t>there should be strong national </a:t>
            </a:r>
            <a:r>
              <a:rPr lang="en-US" sz="2200" i="1" dirty="0" smtClean="0"/>
              <a:t>					environmental </a:t>
            </a:r>
            <a:r>
              <a:rPr lang="en-US" sz="2200" i="1" dirty="0"/>
              <a:t>policy regarding prevention of </a:t>
            </a:r>
            <a:r>
              <a:rPr lang="en-US" sz="2200" i="1" dirty="0" smtClean="0"/>
              <a:t>				environmental </a:t>
            </a:r>
            <a:r>
              <a:rPr lang="en-US" sz="2200" i="1" dirty="0"/>
              <a:t>pollution &amp; waste </a:t>
            </a:r>
            <a:r>
              <a:rPr lang="en-US" sz="2200" i="1" dirty="0" smtClean="0"/>
              <a:t>     </a:t>
            </a:r>
            <a:r>
              <a:rPr lang="en-US" sz="2200" i="1" dirty="0" smtClean="0"/>
              <a:t>management</a:t>
            </a:r>
            <a:r>
              <a:rPr lang="en-US" sz="2200" i="1" dirty="0"/>
              <a:t>. In short, being the </a:t>
            </a:r>
            <a:r>
              <a:rPr lang="en-US" sz="2200" i="1" dirty="0" smtClean="0"/>
              <a:t>victim </a:t>
            </a:r>
            <a:r>
              <a:rPr lang="en-US" sz="2200" i="1" dirty="0"/>
              <a:t>of global warming, we need </a:t>
            </a:r>
            <a:r>
              <a:rPr lang="en-US" sz="2200" i="1" dirty="0" smtClean="0"/>
              <a:t>to </a:t>
            </a:r>
            <a:r>
              <a:rPr lang="en-US" sz="2200" i="1" dirty="0"/>
              <a:t>take confident initiatives to </a:t>
            </a:r>
            <a:r>
              <a:rPr lang="en-US" sz="2200" i="1" dirty="0" smtClean="0"/>
              <a:t>control </a:t>
            </a:r>
            <a:r>
              <a:rPr lang="en-US" sz="2200" i="1" dirty="0"/>
              <a:t>global warming</a:t>
            </a:r>
            <a:r>
              <a:rPr lang="en-US" sz="2200" i="1" dirty="0" smtClean="0"/>
              <a:t>.</a:t>
            </a:r>
          </a:p>
          <a:p>
            <a:pPr marL="0" indent="0" algn="just">
              <a:lnSpc>
                <a:spcPct val="150000"/>
              </a:lnSpc>
              <a:buNone/>
            </a:pPr>
            <a:r>
              <a:rPr lang="en-US" sz="2500" b="1" dirty="0">
                <a:solidFill>
                  <a:srgbClr val="FF0000"/>
                </a:solidFill>
              </a:rPr>
              <a:t>Types of Essays - </a:t>
            </a:r>
            <a:r>
              <a:rPr lang="en-US" sz="2500" dirty="0">
                <a:solidFill>
                  <a:schemeClr val="accent3">
                    <a:lumMod val="75000"/>
                  </a:schemeClr>
                </a:solidFill>
              </a:rPr>
              <a:t>Taking into consideration the theme of the essay, essays </a:t>
            </a:r>
            <a:r>
              <a:rPr lang="en-US" sz="2500" dirty="0" smtClean="0">
                <a:solidFill>
                  <a:schemeClr val="accent3">
                    <a:lumMod val="75000"/>
                  </a:schemeClr>
                </a:solidFill>
              </a:rPr>
              <a:t>is classified </a:t>
            </a:r>
            <a:r>
              <a:rPr lang="en-US" sz="2500" dirty="0">
                <a:solidFill>
                  <a:schemeClr val="accent3">
                    <a:lumMod val="75000"/>
                  </a:schemeClr>
                </a:solidFill>
              </a:rPr>
              <a:t>into various types </a:t>
            </a:r>
            <a:r>
              <a:rPr lang="en-US" sz="2500" dirty="0" smtClean="0">
                <a:solidFill>
                  <a:schemeClr val="accent3">
                    <a:lumMod val="75000"/>
                  </a:schemeClr>
                </a:solidFill>
              </a:rPr>
              <a:t>: </a:t>
            </a:r>
          </a:p>
          <a:p>
            <a:pPr marL="0" indent="0" algn="just">
              <a:lnSpc>
                <a:spcPct val="150000"/>
              </a:lnSpc>
              <a:buNone/>
            </a:pPr>
            <a:r>
              <a:rPr lang="en-US" sz="2500" b="1" dirty="0" smtClean="0">
                <a:solidFill>
                  <a:schemeClr val="accent2"/>
                </a:solidFill>
              </a:rPr>
              <a:t>1)</a:t>
            </a:r>
            <a:r>
              <a:rPr lang="en-US" sz="2500" dirty="0" smtClean="0">
                <a:solidFill>
                  <a:schemeClr val="accent3">
                    <a:lumMod val="75000"/>
                  </a:schemeClr>
                </a:solidFill>
              </a:rPr>
              <a:t> </a:t>
            </a:r>
            <a:r>
              <a:rPr lang="en-US" sz="2400" b="1" dirty="0" smtClean="0">
                <a:solidFill>
                  <a:schemeClr val="accent2"/>
                </a:solidFill>
              </a:rPr>
              <a:t>Reflective </a:t>
            </a:r>
            <a:r>
              <a:rPr lang="en-US" sz="2400" b="1" dirty="0">
                <a:solidFill>
                  <a:schemeClr val="accent2"/>
                </a:solidFill>
              </a:rPr>
              <a:t>or Expository Essays : </a:t>
            </a:r>
            <a:r>
              <a:rPr lang="en-US" sz="2400" dirty="0" smtClean="0">
                <a:solidFill>
                  <a:srgbClr val="7030A0"/>
                </a:solidFill>
              </a:rPr>
              <a:t>consist </a:t>
            </a:r>
            <a:r>
              <a:rPr lang="en-US" sz="2400" dirty="0">
                <a:solidFill>
                  <a:srgbClr val="7030A0"/>
                </a:solidFill>
              </a:rPr>
              <a:t>of thoughts/explanatory ideas on various subjects. Subjects can be </a:t>
            </a:r>
            <a:r>
              <a:rPr lang="en-US" sz="2400" dirty="0" smtClean="0">
                <a:solidFill>
                  <a:srgbClr val="7030A0"/>
                </a:solidFill>
              </a:rPr>
              <a:t>: </a:t>
            </a:r>
            <a:r>
              <a:rPr lang="en-US" sz="2400" dirty="0" smtClean="0"/>
              <a:t>Habits</a:t>
            </a:r>
            <a:r>
              <a:rPr lang="en-US" sz="2400" dirty="0"/>
              <a:t>, qualities, etc. Ex - </a:t>
            </a:r>
            <a:r>
              <a:rPr lang="en-US" sz="2400" i="1" dirty="0"/>
              <a:t>Patriotism</a:t>
            </a:r>
            <a:r>
              <a:rPr lang="en-US" sz="2400" dirty="0"/>
              <a:t>, </a:t>
            </a:r>
            <a:r>
              <a:rPr lang="en-US" sz="2400" i="1" dirty="0"/>
              <a:t>Truthfulness, etc</a:t>
            </a:r>
            <a:r>
              <a:rPr lang="en-US" sz="2400" i="1" dirty="0" smtClean="0"/>
              <a:t>. </a:t>
            </a:r>
            <a:r>
              <a:rPr lang="en-US" sz="2400" dirty="0" smtClean="0"/>
              <a:t>Social/political/domestic </a:t>
            </a:r>
            <a:r>
              <a:rPr lang="en-US" sz="2400" dirty="0"/>
              <a:t>topics. </a:t>
            </a:r>
            <a:r>
              <a:rPr lang="en-US" sz="2400" dirty="0" smtClean="0"/>
              <a:t>Ex </a:t>
            </a:r>
            <a:r>
              <a:rPr lang="en-US" sz="2400" dirty="0"/>
              <a:t>- </a:t>
            </a:r>
            <a:r>
              <a:rPr lang="en-US" sz="2400" i="1" dirty="0"/>
              <a:t>Wealth &amp; Poverty, </a:t>
            </a:r>
          </a:p>
          <a:p>
            <a:pPr marL="0" lvl="0" indent="0" algn="just">
              <a:lnSpc>
                <a:spcPct val="150000"/>
              </a:lnSpc>
              <a:buNone/>
            </a:pPr>
            <a:r>
              <a:rPr lang="en-US" sz="2400" i="1" dirty="0"/>
              <a:t>Indian Democracy, etc</a:t>
            </a:r>
            <a:r>
              <a:rPr lang="en-US" sz="2400" i="1" dirty="0" smtClean="0"/>
              <a:t>. </a:t>
            </a:r>
            <a:r>
              <a:rPr lang="en-US" sz="2400" dirty="0" smtClean="0"/>
              <a:t>Philosophical </a:t>
            </a:r>
            <a:r>
              <a:rPr lang="en-US" sz="2400" dirty="0"/>
              <a:t>subjects. </a:t>
            </a:r>
          </a:p>
          <a:p>
            <a:pPr marL="0" lvl="0" indent="0" algn="just">
              <a:lnSpc>
                <a:spcPct val="150000"/>
              </a:lnSpc>
              <a:buNone/>
            </a:pPr>
            <a:r>
              <a:rPr lang="en-US" sz="2400" dirty="0"/>
              <a:t>Ex. </a:t>
            </a:r>
            <a:r>
              <a:rPr lang="en-US" sz="2400" i="1" dirty="0"/>
              <a:t>Morality &amp; Life, Truth &amp; Justice, etc.</a:t>
            </a:r>
            <a:r>
              <a:rPr lang="en-US" sz="2400" dirty="0"/>
              <a:t> </a:t>
            </a:r>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34</a:t>
            </a:fld>
            <a:endParaRPr lang="en-US"/>
          </a:p>
        </p:txBody>
      </p:sp>
    </p:spTree>
    <p:extLst>
      <p:ext uri="{BB962C8B-B14F-4D97-AF65-F5344CB8AC3E}">
        <p14:creationId xmlns:p14="http://schemas.microsoft.com/office/powerpoint/2010/main" val="2395217450"/>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 y="76200"/>
            <a:ext cx="8915400" cy="6705600"/>
          </a:xfrm>
        </p:spPr>
        <p:txBody>
          <a:bodyPr>
            <a:normAutofit fontScale="92500" lnSpcReduction="10000"/>
          </a:bodyPr>
          <a:lstStyle/>
          <a:p>
            <a:pPr marL="0" lvl="0" indent="0" algn="just">
              <a:lnSpc>
                <a:spcPct val="160000"/>
              </a:lnSpc>
              <a:buNone/>
            </a:pPr>
            <a:r>
              <a:rPr lang="en-US" sz="2400" b="1" dirty="0" smtClean="0">
                <a:solidFill>
                  <a:srgbClr val="C00000"/>
                </a:solidFill>
              </a:rPr>
              <a:t>2) Narrative Essays : </a:t>
            </a:r>
            <a:r>
              <a:rPr lang="en-US" sz="2400" dirty="0" smtClean="0"/>
              <a:t>consist </a:t>
            </a:r>
            <a:r>
              <a:rPr lang="en-US" sz="2400" dirty="0"/>
              <a:t>of a</a:t>
            </a:r>
            <a:r>
              <a:rPr lang="en-US" sz="2400" b="1" dirty="0"/>
              <a:t> </a:t>
            </a:r>
            <a:r>
              <a:rPr lang="en-US" sz="2400" dirty="0"/>
              <a:t>narration of an </a:t>
            </a:r>
            <a:r>
              <a:rPr lang="en-US" sz="2400" dirty="0" smtClean="0"/>
              <a:t>event/series </a:t>
            </a:r>
            <a:r>
              <a:rPr lang="en-US" sz="2400" dirty="0"/>
              <a:t>of events. </a:t>
            </a:r>
            <a:r>
              <a:rPr lang="en-US" sz="2400" dirty="0" smtClean="0"/>
              <a:t>Ex </a:t>
            </a:r>
            <a:r>
              <a:rPr lang="en-US" sz="2400" dirty="0" smtClean="0"/>
              <a:t>- </a:t>
            </a:r>
            <a:r>
              <a:rPr lang="en-US" sz="2400" i="1" dirty="0" smtClean="0"/>
              <a:t>The </a:t>
            </a:r>
            <a:r>
              <a:rPr lang="en-US" sz="2400" i="1" dirty="0"/>
              <a:t>Memorable</a:t>
            </a:r>
            <a:r>
              <a:rPr lang="en-US" sz="2400" dirty="0"/>
              <a:t> </a:t>
            </a:r>
            <a:r>
              <a:rPr lang="en-US" sz="2400" i="1" dirty="0"/>
              <a:t>Day in my Life</a:t>
            </a:r>
            <a:r>
              <a:rPr lang="en-US" sz="2400" dirty="0"/>
              <a:t>,</a:t>
            </a:r>
            <a:r>
              <a:rPr lang="en-US" sz="2400" i="1" dirty="0"/>
              <a:t> The Earthquake that I </a:t>
            </a:r>
            <a:r>
              <a:rPr lang="en-US" sz="2400" i="1" dirty="0" smtClean="0"/>
              <a:t>Experienced. </a:t>
            </a:r>
            <a:r>
              <a:rPr lang="en-US" sz="2400" b="1" dirty="0" smtClean="0">
                <a:solidFill>
                  <a:srgbClr val="C00000"/>
                </a:solidFill>
              </a:rPr>
              <a:t>3) Descriptive Essays : </a:t>
            </a:r>
            <a:r>
              <a:rPr lang="en-US" sz="2400" dirty="0" smtClean="0"/>
              <a:t>consist </a:t>
            </a:r>
            <a:r>
              <a:rPr lang="en-US" sz="2400" dirty="0"/>
              <a:t>of</a:t>
            </a:r>
            <a:r>
              <a:rPr lang="en-US" sz="2400" b="1" dirty="0"/>
              <a:t> </a:t>
            </a:r>
            <a:r>
              <a:rPr lang="en-US" sz="2400" dirty="0"/>
              <a:t>description about places, events in </a:t>
            </a:r>
            <a:r>
              <a:rPr lang="en-US" sz="2400" dirty="0" smtClean="0"/>
              <a:t>life/things </a:t>
            </a:r>
            <a:r>
              <a:rPr lang="en-US" sz="2400" dirty="0"/>
              <a:t>like planets, animals, town, countries, aspects of </a:t>
            </a:r>
            <a:r>
              <a:rPr lang="en-US" sz="2400" dirty="0" smtClean="0"/>
              <a:t>phenomenon. They are </a:t>
            </a:r>
            <a:r>
              <a:rPr lang="en-US" sz="2400" dirty="0"/>
              <a:t>written on various topics. </a:t>
            </a:r>
            <a:r>
              <a:rPr lang="en-US" sz="2200" dirty="0" smtClean="0"/>
              <a:t>Ex-</a:t>
            </a:r>
            <a:r>
              <a:rPr lang="en-US" sz="2200" i="1" dirty="0" smtClean="0"/>
              <a:t>My </a:t>
            </a:r>
            <a:r>
              <a:rPr lang="en-US" sz="2200" i="1" dirty="0"/>
              <a:t>Best Friend,</a:t>
            </a:r>
            <a:r>
              <a:rPr lang="en-US" sz="2200" dirty="0"/>
              <a:t> </a:t>
            </a:r>
            <a:r>
              <a:rPr lang="en-US" sz="2200" i="1" dirty="0"/>
              <a:t>Green Revolution: Need of </a:t>
            </a:r>
            <a:r>
              <a:rPr lang="en-US" sz="2200" i="1" dirty="0" smtClean="0"/>
              <a:t>Nation.</a:t>
            </a:r>
            <a:endParaRPr lang="en-US" sz="2400" i="1" dirty="0" smtClean="0"/>
          </a:p>
          <a:p>
            <a:pPr marL="0" indent="0" algn="just">
              <a:lnSpc>
                <a:spcPct val="160000"/>
              </a:lnSpc>
              <a:buNone/>
            </a:pPr>
            <a:r>
              <a:rPr lang="en-US" sz="2600" b="1" dirty="0">
                <a:solidFill>
                  <a:srgbClr val="C00000"/>
                </a:solidFill>
              </a:rPr>
              <a:t>4) Imaginative Essays : </a:t>
            </a:r>
            <a:r>
              <a:rPr lang="en-US" sz="2600" dirty="0" smtClean="0"/>
              <a:t>are </a:t>
            </a:r>
            <a:r>
              <a:rPr lang="en-US" sz="2600" dirty="0"/>
              <a:t>based on feelings,</a:t>
            </a:r>
            <a:r>
              <a:rPr lang="en-US" sz="2600" b="1" dirty="0"/>
              <a:t> </a:t>
            </a:r>
            <a:r>
              <a:rPr lang="en-US" sz="2600" dirty="0"/>
              <a:t>ideas/experiences. In such essays, the writer imagines to be in a place/an object. Ex - </a:t>
            </a:r>
            <a:r>
              <a:rPr lang="en-US" sz="2600" i="1" dirty="0"/>
              <a:t>If I were a King, An Autobiography</a:t>
            </a:r>
            <a:r>
              <a:rPr lang="en-US" sz="2600" dirty="0"/>
              <a:t> </a:t>
            </a:r>
            <a:r>
              <a:rPr lang="en-US" sz="2600" i="1" dirty="0"/>
              <a:t>of a Computer</a:t>
            </a:r>
            <a:r>
              <a:rPr lang="en-US" sz="2600" i="1" dirty="0" smtClean="0"/>
              <a:t>.</a:t>
            </a:r>
          </a:p>
          <a:p>
            <a:pPr marL="0" lvl="0" indent="0" algn="just">
              <a:lnSpc>
                <a:spcPct val="160000"/>
              </a:lnSpc>
              <a:buNone/>
            </a:pPr>
            <a:r>
              <a:rPr lang="en-US" sz="2600" b="1" dirty="0" smtClean="0">
                <a:solidFill>
                  <a:srgbClr val="FF0000"/>
                </a:solidFill>
              </a:rPr>
              <a:t>			Précis </a:t>
            </a:r>
            <a:r>
              <a:rPr lang="en-US" sz="2600" b="1" dirty="0">
                <a:solidFill>
                  <a:srgbClr val="FF0000"/>
                </a:solidFill>
              </a:rPr>
              <a:t>Writing - </a:t>
            </a:r>
            <a:r>
              <a:rPr lang="en-US" sz="2600" dirty="0" smtClean="0">
                <a:solidFill>
                  <a:schemeClr val="accent3">
                    <a:lumMod val="75000"/>
                  </a:schemeClr>
                </a:solidFill>
              </a:rPr>
              <a:t>word </a:t>
            </a:r>
            <a:r>
              <a:rPr lang="en-US" sz="2600" dirty="0">
                <a:solidFill>
                  <a:schemeClr val="accent3">
                    <a:lumMod val="75000"/>
                  </a:schemeClr>
                </a:solidFill>
              </a:rPr>
              <a:t>‘précis’ is the noun form </a:t>
            </a:r>
            <a:r>
              <a:rPr lang="en-US" sz="2600" dirty="0" smtClean="0">
                <a:solidFill>
                  <a:schemeClr val="accent3">
                    <a:lumMod val="75000"/>
                  </a:schemeClr>
                </a:solidFill>
              </a:rPr>
              <a:t>			of </a:t>
            </a:r>
            <a:r>
              <a:rPr lang="en-US" sz="2600" dirty="0">
                <a:solidFill>
                  <a:schemeClr val="accent3">
                    <a:lumMod val="75000"/>
                  </a:schemeClr>
                </a:solidFill>
              </a:rPr>
              <a:t>the verb precise</a:t>
            </a:r>
            <a:r>
              <a:rPr lang="en-US" sz="2600" dirty="0" smtClean="0">
                <a:solidFill>
                  <a:schemeClr val="accent3">
                    <a:lumMod val="75000"/>
                  </a:schemeClr>
                </a:solidFill>
              </a:rPr>
              <a:t>’. It </a:t>
            </a:r>
            <a:r>
              <a:rPr lang="en-US" sz="2600" dirty="0">
                <a:solidFill>
                  <a:schemeClr val="accent3">
                    <a:lumMod val="75000"/>
                  </a:schemeClr>
                </a:solidFill>
              </a:rPr>
              <a:t>is an abridged form of the </a:t>
            </a:r>
            <a:r>
              <a:rPr lang="en-US" sz="2600" dirty="0" smtClean="0">
                <a:solidFill>
                  <a:schemeClr val="accent3">
                    <a:lumMod val="75000"/>
                  </a:schemeClr>
                </a:solidFill>
              </a:rPr>
              <a:t>			text </a:t>
            </a:r>
            <a:r>
              <a:rPr lang="en-US" sz="2600" dirty="0">
                <a:solidFill>
                  <a:schemeClr val="accent3">
                    <a:lumMod val="75000"/>
                  </a:schemeClr>
                </a:solidFill>
              </a:rPr>
              <a:t>of a piece of writing. It gives an accurate &amp; concise description of </a:t>
            </a:r>
            <a:r>
              <a:rPr lang="en-US" sz="2600" dirty="0" smtClean="0">
                <a:solidFill>
                  <a:schemeClr val="accent3">
                    <a:lumMod val="75000"/>
                  </a:schemeClr>
                </a:solidFill>
              </a:rPr>
              <a:t>matter </a:t>
            </a:r>
            <a:r>
              <a:rPr lang="en-US" sz="2600" dirty="0">
                <a:solidFill>
                  <a:schemeClr val="accent3">
                    <a:lumMod val="75000"/>
                  </a:schemeClr>
                </a:solidFill>
              </a:rPr>
              <a:t>in the text without loss of its meaning</a:t>
            </a:r>
            <a:r>
              <a:rPr lang="en-US" sz="2600" dirty="0" smtClean="0">
                <a:solidFill>
                  <a:schemeClr val="accent3">
                    <a:lumMod val="75000"/>
                  </a:schemeClr>
                </a:solidFill>
              </a:rPr>
              <a:t>.</a:t>
            </a:r>
            <a:endParaRPr lang="en-US" sz="3500"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35</a:t>
            </a:fld>
            <a:endParaRPr lang="en-US"/>
          </a:p>
        </p:txBody>
      </p:sp>
    </p:spTree>
    <p:extLst>
      <p:ext uri="{BB962C8B-B14F-4D97-AF65-F5344CB8AC3E}">
        <p14:creationId xmlns:p14="http://schemas.microsoft.com/office/powerpoint/2010/main" val="2624765106"/>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 y="76200"/>
            <a:ext cx="8915400" cy="6705600"/>
          </a:xfrm>
        </p:spPr>
        <p:txBody>
          <a:bodyPr>
            <a:normAutofit/>
          </a:bodyPr>
          <a:lstStyle/>
          <a:p>
            <a:pPr algn="just">
              <a:lnSpc>
                <a:spcPct val="150000"/>
              </a:lnSpc>
            </a:pPr>
            <a:r>
              <a:rPr lang="en-US" sz="2400" dirty="0">
                <a:solidFill>
                  <a:schemeClr val="accent3">
                    <a:lumMod val="75000"/>
                  </a:schemeClr>
                </a:solidFill>
              </a:rPr>
              <a:t>Précis writing is a fine exercise for reading as it develops the habit of careful reading &amp; grasping the main ideas. </a:t>
            </a:r>
            <a:endParaRPr lang="en-US" sz="2400" dirty="0" smtClean="0">
              <a:solidFill>
                <a:schemeClr val="accent3">
                  <a:lumMod val="75000"/>
                </a:schemeClr>
              </a:solidFill>
            </a:endParaRPr>
          </a:p>
          <a:p>
            <a:pPr algn="just">
              <a:lnSpc>
                <a:spcPct val="150000"/>
              </a:lnSpc>
            </a:pPr>
            <a:r>
              <a:rPr lang="en-US" sz="2400" dirty="0" smtClean="0">
                <a:solidFill>
                  <a:schemeClr val="accent3">
                    <a:lumMod val="75000"/>
                  </a:schemeClr>
                </a:solidFill>
              </a:rPr>
              <a:t>Composition exercise teaches </a:t>
            </a:r>
            <a:r>
              <a:rPr lang="en-US" sz="2400" dirty="0">
                <a:solidFill>
                  <a:schemeClr val="accent3">
                    <a:lumMod val="75000"/>
                  </a:schemeClr>
                </a:solidFill>
              </a:rPr>
              <a:t>us how to express our thoughts clearly, concisely &amp; effectively in the written form</a:t>
            </a:r>
            <a:r>
              <a:rPr lang="en-US" sz="2400" dirty="0" smtClean="0">
                <a:solidFill>
                  <a:schemeClr val="accent3">
                    <a:lumMod val="75000"/>
                  </a:schemeClr>
                </a:solidFill>
              </a:rPr>
              <a:t>.</a:t>
            </a:r>
          </a:p>
          <a:p>
            <a:pPr marL="0" indent="0">
              <a:lnSpc>
                <a:spcPct val="150000"/>
              </a:lnSpc>
              <a:buNone/>
            </a:pPr>
            <a:r>
              <a:rPr lang="en-US" sz="2400" b="1" dirty="0">
                <a:solidFill>
                  <a:srgbClr val="7030A0"/>
                </a:solidFill>
              </a:rPr>
              <a:t>Basic difference between Précis and Summary </a:t>
            </a:r>
            <a:r>
              <a:rPr lang="en-US" sz="2400" b="1" dirty="0" smtClean="0">
                <a:solidFill>
                  <a:srgbClr val="7030A0"/>
                </a:solidFill>
              </a:rPr>
              <a:t>Writing </a:t>
            </a:r>
            <a:r>
              <a:rPr lang="en-US" sz="2400" b="1" dirty="0" smtClean="0">
                <a:solidFill>
                  <a:srgbClr val="7030A0"/>
                </a:solidFill>
              </a:rPr>
              <a:t>- </a:t>
            </a:r>
            <a:r>
              <a:rPr lang="en-US" sz="2400" dirty="0" smtClean="0">
                <a:solidFill>
                  <a:schemeClr val="accent2"/>
                </a:solidFill>
              </a:rPr>
              <a:t>Though </a:t>
            </a:r>
            <a:r>
              <a:rPr lang="en-US" sz="2400" dirty="0">
                <a:solidFill>
                  <a:schemeClr val="accent2"/>
                </a:solidFill>
              </a:rPr>
              <a:t>often </a:t>
            </a:r>
            <a:r>
              <a:rPr lang="en-US" sz="2400" dirty="0" smtClean="0">
                <a:solidFill>
                  <a:schemeClr val="accent2"/>
                </a:solidFill>
              </a:rPr>
              <a:t>word </a:t>
            </a:r>
            <a:r>
              <a:rPr lang="en-US" sz="2400" dirty="0">
                <a:solidFill>
                  <a:schemeClr val="accent2"/>
                </a:solidFill>
              </a:rPr>
              <a:t>‘précis’ is used to refer to ‘summarizing’, there are basic </a:t>
            </a:r>
            <a:r>
              <a:rPr lang="en-US" sz="2400" dirty="0" smtClean="0">
                <a:solidFill>
                  <a:schemeClr val="accent2"/>
                </a:solidFill>
              </a:rPr>
              <a:t>differences </a:t>
            </a:r>
            <a:r>
              <a:rPr lang="en-US" sz="2400" dirty="0" smtClean="0">
                <a:solidFill>
                  <a:schemeClr val="accent2"/>
                </a:solidFill>
              </a:rPr>
              <a:t>between them. </a:t>
            </a:r>
            <a:r>
              <a:rPr lang="en-US" sz="2400" dirty="0" smtClean="0">
                <a:solidFill>
                  <a:schemeClr val="accent2"/>
                </a:solidFill>
              </a:rPr>
              <a:t>A </a:t>
            </a:r>
            <a:r>
              <a:rPr lang="en-US" sz="2400" dirty="0">
                <a:solidFill>
                  <a:schemeClr val="accent2"/>
                </a:solidFill>
              </a:rPr>
              <a:t>summary is a condensed </a:t>
            </a:r>
            <a:r>
              <a:rPr lang="en-US" sz="2400" dirty="0" smtClean="0">
                <a:solidFill>
                  <a:schemeClr val="accent2"/>
                </a:solidFill>
              </a:rPr>
              <a:t>presentation </a:t>
            </a:r>
          </a:p>
          <a:p>
            <a:pPr marL="0" indent="0" algn="just">
              <a:lnSpc>
                <a:spcPct val="150000"/>
              </a:lnSpc>
              <a:buNone/>
            </a:pPr>
            <a:r>
              <a:rPr lang="en-US" sz="2400" dirty="0" smtClean="0">
                <a:solidFill>
                  <a:schemeClr val="accent2"/>
                </a:solidFill>
              </a:rPr>
              <a:t>			of </a:t>
            </a:r>
            <a:r>
              <a:rPr lang="en-US" sz="2400" dirty="0" smtClean="0">
                <a:solidFill>
                  <a:schemeClr val="accent2"/>
                </a:solidFill>
              </a:rPr>
              <a:t>written </a:t>
            </a:r>
            <a:r>
              <a:rPr lang="en-US" sz="2400" dirty="0" smtClean="0">
                <a:solidFill>
                  <a:schemeClr val="accent2"/>
                </a:solidFill>
              </a:rPr>
              <a:t>passage whereas </a:t>
            </a:r>
            <a:r>
              <a:rPr lang="en-US" sz="2400" dirty="0">
                <a:solidFill>
                  <a:schemeClr val="accent2"/>
                </a:solidFill>
              </a:rPr>
              <a:t>précis is </a:t>
            </a:r>
            <a:r>
              <a:rPr lang="en-US" sz="2400" dirty="0" smtClean="0">
                <a:solidFill>
                  <a:schemeClr val="accent2"/>
                </a:solidFill>
              </a:rPr>
              <a:t>1/3 </a:t>
            </a:r>
            <a:r>
              <a:rPr lang="en-US" sz="2400" dirty="0">
                <a:solidFill>
                  <a:schemeClr val="accent2"/>
                </a:solidFill>
              </a:rPr>
              <a:t>briefing </a:t>
            </a:r>
            <a:r>
              <a:rPr lang="en-US" sz="2400" dirty="0" smtClean="0">
                <a:solidFill>
                  <a:schemeClr val="accent2"/>
                </a:solidFill>
              </a:rPr>
              <a:t>			of </a:t>
            </a:r>
            <a:r>
              <a:rPr lang="en-US" sz="2400" dirty="0" smtClean="0">
                <a:solidFill>
                  <a:schemeClr val="accent2"/>
                </a:solidFill>
              </a:rPr>
              <a:t>same </a:t>
            </a:r>
            <a:r>
              <a:rPr lang="en-US" sz="2400" dirty="0">
                <a:solidFill>
                  <a:schemeClr val="accent2"/>
                </a:solidFill>
              </a:rPr>
              <a:t>with its subtle title. </a:t>
            </a:r>
            <a:r>
              <a:rPr lang="en-US" sz="2400" dirty="0">
                <a:solidFill>
                  <a:schemeClr val="accent2"/>
                </a:solidFill>
              </a:rPr>
              <a:t>‘Précis’ is a brief </a:t>
            </a:r>
            <a:r>
              <a:rPr lang="en-US" sz="2400" dirty="0" smtClean="0">
                <a:solidFill>
                  <a:schemeClr val="accent2"/>
                </a:solidFill>
              </a:rPr>
              <a:t>			statement </a:t>
            </a:r>
            <a:r>
              <a:rPr lang="en-US" sz="2400" dirty="0">
                <a:solidFill>
                  <a:schemeClr val="accent2"/>
                </a:solidFill>
              </a:rPr>
              <a:t>of a piece of writing whereas a summary is a short account of a longer passage. </a:t>
            </a:r>
          </a:p>
          <a:p>
            <a:pPr marL="0" indent="0" algn="just">
              <a:lnSpc>
                <a:spcPct val="150000"/>
              </a:lnSpc>
              <a:buNone/>
            </a:pPr>
            <a:endParaRPr lang="en-US" sz="2800" dirty="0" smtClean="0">
              <a:solidFill>
                <a:schemeClr val="accent2"/>
              </a:solidFill>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pPr/>
              <a:t>36</a:t>
            </a:fld>
            <a:endParaRPr lang="en-US"/>
          </a:p>
        </p:txBody>
      </p:sp>
    </p:spTree>
    <p:extLst>
      <p:ext uri="{BB962C8B-B14F-4D97-AF65-F5344CB8AC3E}">
        <p14:creationId xmlns:p14="http://schemas.microsoft.com/office/powerpoint/2010/main" val="1856610155"/>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 y="76200"/>
            <a:ext cx="8915400" cy="6705600"/>
          </a:xfrm>
        </p:spPr>
        <p:txBody>
          <a:bodyPr>
            <a:normAutofit lnSpcReduction="10000"/>
          </a:bodyPr>
          <a:lstStyle/>
          <a:p>
            <a:pPr algn="just">
              <a:lnSpc>
                <a:spcPct val="170000"/>
              </a:lnSpc>
            </a:pPr>
            <a:r>
              <a:rPr lang="en-US" sz="2400" dirty="0" smtClean="0">
                <a:solidFill>
                  <a:schemeClr val="accent2"/>
                </a:solidFill>
              </a:rPr>
              <a:t>Another </a:t>
            </a:r>
            <a:r>
              <a:rPr lang="en-US" sz="2400" dirty="0">
                <a:solidFill>
                  <a:schemeClr val="accent2"/>
                </a:solidFill>
              </a:rPr>
              <a:t>difference is that précis writing deals with </a:t>
            </a:r>
            <a:r>
              <a:rPr lang="en-US" sz="2400" dirty="0" smtClean="0">
                <a:solidFill>
                  <a:schemeClr val="accent2"/>
                </a:solidFill>
              </a:rPr>
              <a:t>thought/ideas/information </a:t>
            </a:r>
            <a:r>
              <a:rPr lang="en-US" sz="2400" dirty="0">
                <a:solidFill>
                  <a:schemeClr val="accent2"/>
                </a:solidFill>
              </a:rPr>
              <a:t>from the original passage in brief, while in summary you can interpret the material with your comments. </a:t>
            </a:r>
          </a:p>
          <a:p>
            <a:pPr algn="just">
              <a:lnSpc>
                <a:spcPct val="170000"/>
              </a:lnSpc>
            </a:pPr>
            <a:r>
              <a:rPr lang="en-US" sz="2400" dirty="0">
                <a:solidFill>
                  <a:schemeClr val="accent2"/>
                </a:solidFill>
              </a:rPr>
              <a:t>Again, in summary, we deal with the main events while in précis writing every detail is presented briefly avoiding unnecessary information</a:t>
            </a:r>
            <a:r>
              <a:rPr lang="en-US" sz="2400" dirty="0" smtClean="0">
                <a:solidFill>
                  <a:schemeClr val="accent2"/>
                </a:solidFill>
              </a:rPr>
              <a:t>.</a:t>
            </a:r>
          </a:p>
          <a:p>
            <a:pPr marL="0" indent="0" algn="just">
              <a:lnSpc>
                <a:spcPct val="150000"/>
              </a:lnSpc>
              <a:buNone/>
            </a:pPr>
            <a:r>
              <a:rPr lang="en-US" sz="2400" b="1" dirty="0">
                <a:solidFill>
                  <a:srgbClr val="00B050"/>
                </a:solidFill>
              </a:rPr>
              <a:t>Essential Qualities of Good Précis Writing -</a:t>
            </a:r>
            <a:endParaRPr lang="en-US" sz="2400" dirty="0">
              <a:solidFill>
                <a:srgbClr val="00B050"/>
              </a:solidFill>
            </a:endParaRPr>
          </a:p>
          <a:p>
            <a:pPr marL="0" lvl="0" indent="0" algn="just">
              <a:lnSpc>
                <a:spcPct val="150000"/>
              </a:lnSpc>
              <a:buNone/>
            </a:pPr>
            <a:r>
              <a:rPr lang="en-US" sz="2400" b="1" dirty="0">
                <a:solidFill>
                  <a:srgbClr val="C00000"/>
                </a:solidFill>
              </a:rPr>
              <a:t>Completeness : </a:t>
            </a:r>
            <a:r>
              <a:rPr lang="en-US" sz="2400" dirty="0">
                <a:solidFill>
                  <a:srgbClr val="0070C0"/>
                </a:solidFill>
              </a:rPr>
              <a:t>The précis should have all the essential</a:t>
            </a:r>
            <a:r>
              <a:rPr lang="en-US" sz="2400" b="1" dirty="0">
                <a:solidFill>
                  <a:srgbClr val="0070C0"/>
                </a:solidFill>
              </a:rPr>
              <a:t> </a:t>
            </a:r>
            <a:r>
              <a:rPr lang="en-US" sz="2400" dirty="0">
                <a:solidFill>
                  <a:srgbClr val="0070C0"/>
                </a:solidFill>
              </a:rPr>
              <a:t>contents of the original passage without omitting important facts</a:t>
            </a:r>
            <a:r>
              <a:rPr lang="en-US" sz="2400" dirty="0" smtClean="0">
                <a:solidFill>
                  <a:srgbClr val="0070C0"/>
                </a:solidFill>
              </a:rPr>
              <a:t>.</a:t>
            </a:r>
          </a:p>
          <a:p>
            <a:pPr marL="0" indent="0" algn="just">
              <a:lnSpc>
                <a:spcPct val="150000"/>
              </a:lnSpc>
              <a:buNone/>
            </a:pPr>
            <a:r>
              <a:rPr lang="en-US" sz="2400" b="1" dirty="0">
                <a:solidFill>
                  <a:srgbClr val="C00000"/>
                </a:solidFill>
              </a:rPr>
              <a:t>Clarity : </a:t>
            </a:r>
            <a:r>
              <a:rPr lang="en-US" sz="2400" dirty="0">
                <a:solidFill>
                  <a:srgbClr val="0070C0"/>
                </a:solidFill>
              </a:rPr>
              <a:t>The précis should be written with clarity &amp; understanding. This can be achieved by avoiding unclear, ambiguous statements.</a:t>
            </a:r>
            <a:r>
              <a:rPr lang="en-US" sz="2400" b="1" dirty="0">
                <a:solidFill>
                  <a:srgbClr val="0070C0"/>
                </a:solidFill>
              </a:rPr>
              <a:t> </a:t>
            </a:r>
            <a:endParaRPr lang="en-US" sz="2400" dirty="0">
              <a:solidFill>
                <a:schemeClr val="accent2"/>
              </a:solidFill>
            </a:endParaRPr>
          </a:p>
          <a:p>
            <a:pPr marL="0" indent="0">
              <a:buNone/>
            </a:pPr>
            <a:endParaRPr lang="en-US" sz="2800" dirty="0">
              <a:solidFill>
                <a:schemeClr val="accent2"/>
              </a:solidFill>
            </a:endParaRPr>
          </a:p>
          <a:p>
            <a:pPr marL="0" indent="0">
              <a:buNone/>
            </a:pPr>
            <a:endParaRPr lang="en-US" sz="2400" dirty="0">
              <a:solidFill>
                <a:schemeClr val="accent2"/>
              </a:solidFill>
            </a:endParaRPr>
          </a:p>
          <a:p>
            <a:pPr algn="just">
              <a:lnSpc>
                <a:spcPct val="150000"/>
              </a:lnSpc>
            </a:pPr>
            <a:endParaRPr lang="en-US" sz="2400" dirty="0">
              <a:solidFill>
                <a:schemeClr val="accent3">
                  <a:lumMod val="75000"/>
                </a:schemeClr>
              </a:solidFill>
            </a:endParaRPr>
          </a:p>
          <a:p>
            <a:pPr algn="just">
              <a:lnSpc>
                <a:spcPct val="150000"/>
              </a:lnSpc>
            </a:pPr>
            <a:endParaRPr lang="en-US" sz="2400" dirty="0">
              <a:solidFill>
                <a:schemeClr val="accent3">
                  <a:lumMod val="75000"/>
                </a:schemeClr>
              </a:solidFill>
            </a:endParaRPr>
          </a:p>
          <a:p>
            <a:pPr marL="0" indent="0">
              <a:buNone/>
            </a:pPr>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37</a:t>
            </a:fld>
            <a:endParaRPr lang="en-US"/>
          </a:p>
        </p:txBody>
      </p:sp>
    </p:spTree>
    <p:extLst>
      <p:ext uri="{BB962C8B-B14F-4D97-AF65-F5344CB8AC3E}">
        <p14:creationId xmlns:p14="http://schemas.microsoft.com/office/powerpoint/2010/main" val="2890231045"/>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 y="76200"/>
            <a:ext cx="8991600" cy="6705600"/>
          </a:xfrm>
        </p:spPr>
        <p:txBody>
          <a:bodyPr>
            <a:normAutofit/>
          </a:bodyPr>
          <a:lstStyle/>
          <a:p>
            <a:pPr marL="0" lvl="0" indent="0" algn="just">
              <a:lnSpc>
                <a:spcPct val="150000"/>
              </a:lnSpc>
              <a:buNone/>
            </a:pPr>
            <a:r>
              <a:rPr lang="en-US" sz="2400" b="1" dirty="0" smtClean="0">
                <a:solidFill>
                  <a:srgbClr val="C00000"/>
                </a:solidFill>
              </a:rPr>
              <a:t>Coherence </a:t>
            </a:r>
            <a:r>
              <a:rPr lang="en-US" sz="2400" b="1" dirty="0" smtClean="0">
                <a:solidFill>
                  <a:srgbClr val="C00000"/>
                </a:solidFill>
              </a:rPr>
              <a:t>: </a:t>
            </a:r>
            <a:r>
              <a:rPr lang="en-US" sz="2400" dirty="0">
                <a:solidFill>
                  <a:srgbClr val="0070C0"/>
                </a:solidFill>
              </a:rPr>
              <a:t>All the sentences in a précis should have</a:t>
            </a:r>
            <a:r>
              <a:rPr lang="en-US" sz="2400" b="1" dirty="0">
                <a:solidFill>
                  <a:srgbClr val="0070C0"/>
                </a:solidFill>
              </a:rPr>
              <a:t> </a:t>
            </a:r>
            <a:r>
              <a:rPr lang="en-US" sz="2400" dirty="0">
                <a:solidFill>
                  <a:srgbClr val="0070C0"/>
                </a:solidFill>
              </a:rPr>
              <a:t>a logical order. It should not appear just as a collection of disjoined sentences</a:t>
            </a:r>
            <a:r>
              <a:rPr lang="en-US" sz="2400" dirty="0" smtClean="0">
                <a:solidFill>
                  <a:srgbClr val="0070C0"/>
                </a:solidFill>
              </a:rPr>
              <a:t>.</a:t>
            </a:r>
            <a:r>
              <a:rPr lang="en-US" sz="2400" b="1" dirty="0">
                <a:solidFill>
                  <a:srgbClr val="0070C0"/>
                </a:solidFill>
              </a:rPr>
              <a:t> </a:t>
            </a:r>
            <a:endParaRPr lang="en-US" sz="2400" dirty="0">
              <a:solidFill>
                <a:srgbClr val="0070C0"/>
              </a:solidFill>
            </a:endParaRPr>
          </a:p>
          <a:p>
            <a:pPr marL="0" lvl="0" indent="0" algn="just">
              <a:lnSpc>
                <a:spcPct val="150000"/>
              </a:lnSpc>
              <a:buNone/>
            </a:pPr>
            <a:r>
              <a:rPr lang="en-US" sz="2400" b="1" dirty="0" smtClean="0">
                <a:solidFill>
                  <a:srgbClr val="C00000"/>
                </a:solidFill>
              </a:rPr>
              <a:t>Conciseness : </a:t>
            </a:r>
            <a:r>
              <a:rPr lang="en-US" sz="2400" dirty="0">
                <a:solidFill>
                  <a:srgbClr val="0070C0"/>
                </a:solidFill>
              </a:rPr>
              <a:t>It can be achieved by </a:t>
            </a:r>
            <a:r>
              <a:rPr lang="en-US" sz="2400" dirty="0" smtClean="0">
                <a:solidFill>
                  <a:srgbClr val="0070C0"/>
                </a:solidFill>
              </a:rPr>
              <a:t>avoiding </a:t>
            </a:r>
            <a:r>
              <a:rPr lang="en-US" sz="2400" dirty="0">
                <a:solidFill>
                  <a:srgbClr val="0070C0"/>
                </a:solidFill>
              </a:rPr>
              <a:t>repetition,</a:t>
            </a:r>
            <a:r>
              <a:rPr lang="en-US" sz="2400" b="1" dirty="0">
                <a:solidFill>
                  <a:srgbClr val="0070C0"/>
                </a:solidFill>
              </a:rPr>
              <a:t> </a:t>
            </a:r>
            <a:r>
              <a:rPr lang="en-US" sz="2400" dirty="0">
                <a:solidFill>
                  <a:srgbClr val="0070C0"/>
                </a:solidFill>
              </a:rPr>
              <a:t>detailed </a:t>
            </a:r>
            <a:endParaRPr lang="en-US" sz="2400" dirty="0" smtClean="0">
              <a:solidFill>
                <a:srgbClr val="0070C0"/>
              </a:solidFill>
            </a:endParaRPr>
          </a:p>
          <a:p>
            <a:pPr marL="0" lvl="0" indent="0" algn="just">
              <a:lnSpc>
                <a:spcPct val="150000"/>
              </a:lnSpc>
              <a:buNone/>
            </a:pPr>
            <a:r>
              <a:rPr lang="en-US" sz="2400" dirty="0" smtClean="0">
                <a:solidFill>
                  <a:srgbClr val="0070C0"/>
                </a:solidFill>
              </a:rPr>
              <a:t>description &amp; </a:t>
            </a:r>
            <a:r>
              <a:rPr lang="en-US" sz="2400" dirty="0">
                <a:solidFill>
                  <a:srgbClr val="0070C0"/>
                </a:solidFill>
              </a:rPr>
              <a:t>figurative language, </a:t>
            </a:r>
            <a:r>
              <a:rPr lang="en-US" sz="2400" dirty="0" smtClean="0">
                <a:solidFill>
                  <a:srgbClr val="0070C0"/>
                </a:solidFill>
              </a:rPr>
              <a:t>illustration</a:t>
            </a:r>
            <a:r>
              <a:rPr lang="en-US" sz="2400" dirty="0">
                <a:solidFill>
                  <a:srgbClr val="0070C0"/>
                </a:solidFill>
              </a:rPr>
              <a:t>, etc</a:t>
            </a:r>
            <a:r>
              <a:rPr lang="en-US" sz="2400" dirty="0" smtClean="0">
                <a:solidFill>
                  <a:srgbClr val="0070C0"/>
                </a:solidFill>
              </a:rPr>
              <a:t>.</a:t>
            </a:r>
          </a:p>
          <a:p>
            <a:pPr marL="0" lvl="0" indent="0" algn="just">
              <a:lnSpc>
                <a:spcPct val="160000"/>
              </a:lnSpc>
              <a:buNone/>
            </a:pPr>
            <a:r>
              <a:rPr lang="en-US" sz="2400" b="1" dirty="0">
                <a:solidFill>
                  <a:srgbClr val="C00000"/>
                </a:solidFill>
              </a:rPr>
              <a:t>Correctness </a:t>
            </a:r>
            <a:r>
              <a:rPr lang="en-US" sz="2400" dirty="0">
                <a:solidFill>
                  <a:srgbClr val="C00000"/>
                </a:solidFill>
              </a:rPr>
              <a:t>: </a:t>
            </a:r>
            <a:r>
              <a:rPr lang="en-US" sz="2400" dirty="0">
                <a:solidFill>
                  <a:srgbClr val="0070C0"/>
                </a:solidFill>
              </a:rPr>
              <a:t>The idea/information presented in the</a:t>
            </a:r>
            <a:r>
              <a:rPr lang="en-US" sz="2400" b="1" dirty="0">
                <a:solidFill>
                  <a:srgbClr val="0070C0"/>
                </a:solidFill>
              </a:rPr>
              <a:t> </a:t>
            </a:r>
            <a:r>
              <a:rPr lang="en-US" sz="2400" dirty="0">
                <a:solidFill>
                  <a:srgbClr val="0070C0"/>
                </a:solidFill>
              </a:rPr>
              <a:t>original passage should be correctly briefed in the précis. Besides, the précis should be free from grammatical/verbal errors.</a:t>
            </a:r>
            <a:r>
              <a:rPr lang="en-US" sz="2400" b="1" dirty="0">
                <a:solidFill>
                  <a:srgbClr val="0070C0"/>
                </a:solidFill>
              </a:rPr>
              <a:t> </a:t>
            </a:r>
            <a:endParaRPr lang="en-US" sz="2400" dirty="0">
              <a:solidFill>
                <a:srgbClr val="0070C0"/>
              </a:solidFill>
            </a:endParaRPr>
          </a:p>
          <a:p>
            <a:pPr marL="0" lvl="0" indent="0" algn="just">
              <a:lnSpc>
                <a:spcPct val="160000"/>
              </a:lnSpc>
              <a:buNone/>
            </a:pPr>
            <a:r>
              <a:rPr lang="en-US" sz="2400" b="1" dirty="0">
                <a:solidFill>
                  <a:srgbClr val="C00000"/>
                </a:solidFill>
              </a:rPr>
              <a:t>Compactness : </a:t>
            </a:r>
            <a:r>
              <a:rPr lang="en-US" sz="2400" dirty="0">
                <a:solidFill>
                  <a:srgbClr val="0070C0"/>
                </a:solidFill>
              </a:rPr>
              <a:t>The ideas presented </a:t>
            </a:r>
            <a:endParaRPr lang="en-US" sz="2400" dirty="0" smtClean="0">
              <a:solidFill>
                <a:srgbClr val="0070C0"/>
              </a:solidFill>
            </a:endParaRPr>
          </a:p>
          <a:p>
            <a:pPr marL="0" lvl="0" indent="0" algn="just">
              <a:lnSpc>
                <a:spcPct val="160000"/>
              </a:lnSpc>
              <a:buNone/>
            </a:pPr>
            <a:r>
              <a:rPr lang="en-US" sz="2400" dirty="0" smtClean="0">
                <a:solidFill>
                  <a:srgbClr val="0070C0"/>
                </a:solidFill>
              </a:rPr>
              <a:t>in </a:t>
            </a:r>
            <a:r>
              <a:rPr lang="en-US" sz="2400" dirty="0">
                <a:solidFill>
                  <a:srgbClr val="0070C0"/>
                </a:solidFill>
              </a:rPr>
              <a:t>the précis should</a:t>
            </a:r>
            <a:r>
              <a:rPr lang="en-US" sz="2400" b="1" dirty="0">
                <a:solidFill>
                  <a:srgbClr val="0070C0"/>
                </a:solidFill>
              </a:rPr>
              <a:t> </a:t>
            </a:r>
            <a:r>
              <a:rPr lang="en-US" sz="2400" dirty="0">
                <a:solidFill>
                  <a:srgbClr val="0070C0"/>
                </a:solidFill>
              </a:rPr>
              <a:t>form a compact </a:t>
            </a:r>
            <a:endParaRPr lang="en-US" sz="2400" dirty="0" smtClean="0">
              <a:solidFill>
                <a:srgbClr val="0070C0"/>
              </a:solidFill>
            </a:endParaRPr>
          </a:p>
          <a:p>
            <a:pPr marL="0" lvl="0" indent="0" algn="just">
              <a:lnSpc>
                <a:spcPct val="160000"/>
              </a:lnSpc>
              <a:buNone/>
            </a:pPr>
            <a:r>
              <a:rPr lang="en-US" sz="2400" dirty="0" smtClean="0">
                <a:solidFill>
                  <a:srgbClr val="0070C0"/>
                </a:solidFill>
              </a:rPr>
              <a:t>whole</a:t>
            </a:r>
            <a:r>
              <a:rPr lang="en-US" sz="2400" dirty="0">
                <a:solidFill>
                  <a:srgbClr val="0070C0"/>
                </a:solidFill>
              </a:rPr>
              <a:t>. The words and sentences should form a comprehensive unity.</a:t>
            </a:r>
            <a:r>
              <a:rPr lang="en-US" sz="2400" b="1" dirty="0">
                <a:solidFill>
                  <a:srgbClr val="0070C0"/>
                </a:solidFill>
              </a:rPr>
              <a:t> </a:t>
            </a:r>
            <a:endParaRPr lang="en-US" sz="2400" dirty="0">
              <a:solidFill>
                <a:srgbClr val="0070C0"/>
              </a:solidFill>
            </a:endParaRPr>
          </a:p>
          <a:p>
            <a:pPr marL="0" lvl="0" indent="0" algn="just">
              <a:lnSpc>
                <a:spcPct val="150000"/>
              </a:lnSpc>
              <a:buNone/>
            </a:pPr>
            <a:endParaRPr lang="en-US" sz="2400" dirty="0">
              <a:solidFill>
                <a:srgbClr val="0070C0"/>
              </a:solidFill>
            </a:endParaRPr>
          </a:p>
          <a:p>
            <a:pPr algn="just">
              <a:lnSpc>
                <a:spcPct val="150000"/>
              </a:lnSpc>
            </a:pPr>
            <a:endParaRPr lang="en-US" sz="2400" dirty="0">
              <a:solidFill>
                <a:schemeClr val="accent3">
                  <a:lumMod val="75000"/>
                </a:schemeClr>
              </a:solidFill>
            </a:endParaRPr>
          </a:p>
          <a:p>
            <a:pPr algn="just">
              <a:lnSpc>
                <a:spcPct val="150000"/>
              </a:lnSpc>
            </a:pPr>
            <a:endParaRPr lang="en-US" sz="2400" dirty="0">
              <a:solidFill>
                <a:schemeClr val="accent3">
                  <a:lumMod val="75000"/>
                </a:schemeClr>
              </a:solidFill>
            </a:endParaRPr>
          </a:p>
          <a:p>
            <a:pPr marL="0" indent="0">
              <a:buNone/>
            </a:pPr>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38</a:t>
            </a:fld>
            <a:endParaRPr lang="en-US"/>
          </a:p>
        </p:txBody>
      </p:sp>
    </p:spTree>
    <p:extLst>
      <p:ext uri="{BB962C8B-B14F-4D97-AF65-F5344CB8AC3E}">
        <p14:creationId xmlns:p14="http://schemas.microsoft.com/office/powerpoint/2010/main" val="3896710453"/>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 y="76200"/>
            <a:ext cx="8915400" cy="6705600"/>
          </a:xfrm>
        </p:spPr>
        <p:txBody>
          <a:bodyPr>
            <a:normAutofit/>
          </a:bodyPr>
          <a:lstStyle/>
          <a:p>
            <a:pPr marL="0" lvl="0" indent="0" algn="just">
              <a:lnSpc>
                <a:spcPct val="160000"/>
              </a:lnSpc>
              <a:buNone/>
            </a:pPr>
            <a:r>
              <a:rPr lang="en-US" sz="2400" b="1" dirty="0" smtClean="0">
                <a:solidFill>
                  <a:srgbClr val="C00000"/>
                </a:solidFill>
              </a:rPr>
              <a:t>Objectivity </a:t>
            </a:r>
            <a:r>
              <a:rPr lang="en-US" sz="2400" b="1" dirty="0" smtClean="0">
                <a:solidFill>
                  <a:srgbClr val="C00000"/>
                </a:solidFill>
              </a:rPr>
              <a:t>: </a:t>
            </a:r>
            <a:r>
              <a:rPr lang="en-US" sz="2400" dirty="0">
                <a:solidFill>
                  <a:srgbClr val="0070C0"/>
                </a:solidFill>
              </a:rPr>
              <a:t>While writing précis of the </a:t>
            </a:r>
            <a:r>
              <a:rPr lang="en-US" sz="2400" dirty="0" smtClean="0">
                <a:solidFill>
                  <a:srgbClr val="0070C0"/>
                </a:solidFill>
              </a:rPr>
              <a:t>original </a:t>
            </a:r>
            <a:r>
              <a:rPr lang="en-US" sz="2400" dirty="0">
                <a:solidFill>
                  <a:srgbClr val="0070C0"/>
                </a:solidFill>
              </a:rPr>
              <a:t>passage</a:t>
            </a:r>
            <a:r>
              <a:rPr lang="en-US" sz="2400" dirty="0" smtClean="0">
                <a:solidFill>
                  <a:srgbClr val="0070C0"/>
                </a:solidFill>
              </a:rPr>
              <a:t>, </a:t>
            </a:r>
            <a:r>
              <a:rPr lang="en-US" sz="2400" dirty="0">
                <a:solidFill>
                  <a:srgbClr val="0070C0"/>
                </a:solidFill>
              </a:rPr>
              <a:t>writer should </a:t>
            </a:r>
            <a:r>
              <a:rPr lang="en-US" sz="2400" dirty="0" smtClean="0">
                <a:solidFill>
                  <a:srgbClr val="0070C0"/>
                </a:solidFill>
              </a:rPr>
              <a:t>not </a:t>
            </a:r>
            <a:r>
              <a:rPr lang="en-US" sz="2400" dirty="0">
                <a:solidFill>
                  <a:srgbClr val="0070C0"/>
                </a:solidFill>
              </a:rPr>
              <a:t>impose his own ideas. </a:t>
            </a:r>
            <a:r>
              <a:rPr lang="en-US" sz="2400" dirty="0" smtClean="0">
                <a:solidFill>
                  <a:srgbClr val="0070C0"/>
                </a:solidFill>
              </a:rPr>
              <a:t>Précis should </a:t>
            </a:r>
            <a:r>
              <a:rPr lang="en-US" sz="2400" dirty="0">
                <a:solidFill>
                  <a:srgbClr val="0070C0"/>
                </a:solidFill>
              </a:rPr>
              <a:t>be unbiased </a:t>
            </a:r>
            <a:r>
              <a:rPr lang="en-US" sz="2400" dirty="0" smtClean="0">
                <a:solidFill>
                  <a:srgbClr val="0070C0"/>
                </a:solidFill>
              </a:rPr>
              <a:t>&amp; </a:t>
            </a:r>
            <a:r>
              <a:rPr lang="en-US" sz="2400" dirty="0">
                <a:solidFill>
                  <a:srgbClr val="0070C0"/>
                </a:solidFill>
              </a:rPr>
              <a:t>objective</a:t>
            </a:r>
            <a:r>
              <a:rPr lang="en-US" sz="2400" dirty="0" smtClean="0">
                <a:solidFill>
                  <a:srgbClr val="0070C0"/>
                </a:solidFill>
              </a:rPr>
              <a:t>.</a:t>
            </a:r>
          </a:p>
          <a:p>
            <a:pPr marL="0" indent="0" algn="just">
              <a:lnSpc>
                <a:spcPct val="160000"/>
              </a:lnSpc>
              <a:buNone/>
            </a:pPr>
            <a:r>
              <a:rPr lang="en-US" sz="2400" b="1" dirty="0">
                <a:solidFill>
                  <a:srgbClr val="00B050"/>
                </a:solidFill>
              </a:rPr>
              <a:t>Guidelines for Good Précis Writing -</a:t>
            </a:r>
            <a:endParaRPr lang="en-US" sz="2400" dirty="0">
              <a:solidFill>
                <a:srgbClr val="00B050"/>
              </a:solidFill>
            </a:endParaRPr>
          </a:p>
          <a:p>
            <a:pPr marL="0" lvl="0" indent="0" algn="just">
              <a:lnSpc>
                <a:spcPct val="160000"/>
              </a:lnSpc>
              <a:buNone/>
            </a:pPr>
            <a:r>
              <a:rPr lang="en-US" sz="2400" b="1" dirty="0">
                <a:solidFill>
                  <a:srgbClr val="C00000"/>
                </a:solidFill>
              </a:rPr>
              <a:t>Avoid Redundancy : </a:t>
            </a:r>
            <a:r>
              <a:rPr lang="en-US" sz="2400" dirty="0">
                <a:solidFill>
                  <a:srgbClr val="0070C0"/>
                </a:solidFill>
              </a:rPr>
              <a:t>Avoid additional, unnecessary words/phrases used to express something. </a:t>
            </a:r>
          </a:p>
          <a:p>
            <a:pPr marL="0" lvl="0" indent="0" algn="just">
              <a:lnSpc>
                <a:spcPct val="160000"/>
              </a:lnSpc>
              <a:buNone/>
            </a:pPr>
            <a:r>
              <a:rPr lang="en-US" sz="2400" dirty="0">
                <a:solidFill>
                  <a:srgbClr val="0070C0"/>
                </a:solidFill>
              </a:rPr>
              <a:t>Here is an example of avoiding redundancy.</a:t>
            </a:r>
          </a:p>
          <a:p>
            <a:pPr marL="0" indent="0" algn="just">
              <a:lnSpc>
                <a:spcPct val="160000"/>
              </a:lnSpc>
              <a:buNone/>
            </a:pPr>
            <a:r>
              <a:rPr lang="en-US" sz="2400" i="1" dirty="0">
                <a:solidFill>
                  <a:schemeClr val="accent6">
                    <a:lumMod val="75000"/>
                  </a:schemeClr>
                </a:solidFill>
              </a:rPr>
              <a:t>Original Writing : </a:t>
            </a:r>
            <a:r>
              <a:rPr lang="en-US" sz="2400" i="1" dirty="0">
                <a:solidFill>
                  <a:srgbClr val="0070C0"/>
                </a:solidFill>
              </a:rPr>
              <a:t>The Principal wants to meet those</a:t>
            </a:r>
            <a:r>
              <a:rPr lang="en-US" sz="2400" dirty="0">
                <a:solidFill>
                  <a:srgbClr val="0070C0"/>
                </a:solidFill>
              </a:rPr>
              <a:t> </a:t>
            </a:r>
            <a:r>
              <a:rPr lang="en-US" sz="2400" i="1" dirty="0">
                <a:solidFill>
                  <a:srgbClr val="0070C0"/>
                </a:solidFill>
              </a:rPr>
              <a:t>students who are interested in extra-curricular activities like eloquence, sports, NSS, etc. so that he can give them additional responsibility in the Council.</a:t>
            </a:r>
            <a:endParaRPr lang="en-US" sz="2400" dirty="0">
              <a:solidFill>
                <a:srgbClr val="0070C0"/>
              </a:solidFill>
            </a:endParaRPr>
          </a:p>
          <a:p>
            <a:pPr marL="0" lvl="0" indent="0" algn="just">
              <a:lnSpc>
                <a:spcPct val="160000"/>
              </a:lnSpc>
              <a:buNone/>
            </a:pPr>
            <a:endParaRPr lang="en-US" sz="2400" dirty="0">
              <a:solidFill>
                <a:schemeClr val="accent2"/>
              </a:solidFill>
            </a:endParaRPr>
          </a:p>
          <a:p>
            <a:pPr marL="0" indent="0">
              <a:buNone/>
            </a:pPr>
            <a:endParaRPr lang="en-US" sz="2400" dirty="0">
              <a:solidFill>
                <a:schemeClr val="accent2"/>
              </a:solidFill>
            </a:endParaRPr>
          </a:p>
          <a:p>
            <a:pPr algn="just">
              <a:lnSpc>
                <a:spcPct val="150000"/>
              </a:lnSpc>
            </a:pPr>
            <a:endParaRPr lang="en-US" sz="2400" dirty="0">
              <a:solidFill>
                <a:schemeClr val="accent3">
                  <a:lumMod val="75000"/>
                </a:schemeClr>
              </a:solidFill>
            </a:endParaRPr>
          </a:p>
          <a:p>
            <a:pPr algn="just">
              <a:lnSpc>
                <a:spcPct val="150000"/>
              </a:lnSpc>
            </a:pPr>
            <a:endParaRPr lang="en-US" sz="2400" dirty="0">
              <a:solidFill>
                <a:schemeClr val="accent3">
                  <a:lumMod val="75000"/>
                </a:schemeClr>
              </a:solidFill>
            </a:endParaRPr>
          </a:p>
          <a:p>
            <a:pPr marL="0" indent="0">
              <a:buNone/>
            </a:pPr>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39</a:t>
            </a:fld>
            <a:endParaRPr lang="en-US"/>
          </a:p>
        </p:txBody>
      </p:sp>
    </p:spTree>
    <p:extLst>
      <p:ext uri="{BB962C8B-B14F-4D97-AF65-F5344CB8AC3E}">
        <p14:creationId xmlns:p14="http://schemas.microsoft.com/office/powerpoint/2010/main" val="3882667273"/>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76200" y="76200"/>
            <a:ext cx="8991600" cy="6705600"/>
          </a:xfrm>
        </p:spPr>
        <p:txBody>
          <a:bodyPr>
            <a:normAutofit/>
          </a:bodyPr>
          <a:lstStyle/>
          <a:p>
            <a:pPr marL="342900" indent="-342900" algn="just">
              <a:lnSpc>
                <a:spcPct val="170000"/>
              </a:lnSpc>
              <a:buFont typeface="Arial" pitchFamily="34" charset="0"/>
              <a:buChar char="•"/>
            </a:pPr>
            <a:r>
              <a:rPr lang="en-US" sz="2200" dirty="0">
                <a:solidFill>
                  <a:schemeClr val="accent3">
                    <a:lumMod val="75000"/>
                  </a:schemeClr>
                </a:solidFill>
              </a:rPr>
              <a:t>Such letters follow a certain pattern &amp; formality. They are strictly professional in nature. </a:t>
            </a:r>
            <a:r>
              <a:rPr lang="en-US" sz="2200" dirty="0" smtClean="0">
                <a:solidFill>
                  <a:schemeClr val="accent3">
                    <a:lumMod val="75000"/>
                  </a:schemeClr>
                </a:solidFill>
              </a:rPr>
              <a:t>Any </a:t>
            </a:r>
            <a:r>
              <a:rPr lang="en-US" sz="2200" dirty="0">
                <a:solidFill>
                  <a:schemeClr val="accent3">
                    <a:lumMod val="75000"/>
                  </a:schemeClr>
                </a:solidFill>
              </a:rPr>
              <a:t>individual/organization </a:t>
            </a:r>
            <a:r>
              <a:rPr lang="en-US" sz="2200" dirty="0" smtClean="0">
                <a:solidFill>
                  <a:schemeClr val="accent3">
                    <a:lumMod val="75000"/>
                  </a:schemeClr>
                </a:solidFill>
              </a:rPr>
              <a:t>correspond </a:t>
            </a:r>
            <a:r>
              <a:rPr lang="en-US" sz="2200" dirty="0">
                <a:solidFill>
                  <a:schemeClr val="accent3">
                    <a:lumMod val="75000"/>
                  </a:schemeClr>
                </a:solidFill>
              </a:rPr>
              <a:t>with customers, companies, suppliers/dealers by writing such letters. </a:t>
            </a:r>
            <a:endParaRPr lang="en-US" sz="2200" dirty="0" smtClean="0">
              <a:solidFill>
                <a:schemeClr val="accent3">
                  <a:lumMod val="75000"/>
                </a:schemeClr>
              </a:solidFill>
            </a:endParaRPr>
          </a:p>
          <a:p>
            <a:pPr marL="342900" indent="-342900" algn="just">
              <a:lnSpc>
                <a:spcPct val="170000"/>
              </a:lnSpc>
              <a:buFont typeface="Arial" pitchFamily="34" charset="0"/>
              <a:buChar char="•"/>
            </a:pPr>
            <a:r>
              <a:rPr lang="en-US" sz="2200" dirty="0" smtClean="0">
                <a:solidFill>
                  <a:schemeClr val="accent3">
                    <a:lumMod val="75000"/>
                  </a:schemeClr>
                </a:solidFill>
              </a:rPr>
              <a:t>While </a:t>
            </a:r>
            <a:r>
              <a:rPr lang="en-US" sz="2200" dirty="0">
                <a:solidFill>
                  <a:schemeClr val="accent3">
                    <a:lumMod val="75000"/>
                  </a:schemeClr>
                </a:solidFill>
              </a:rPr>
              <a:t>writing official letters, you should be careful about its structure. </a:t>
            </a:r>
            <a:r>
              <a:rPr lang="en-US" sz="2200" dirty="0" smtClean="0">
                <a:solidFill>
                  <a:schemeClr val="accent3">
                    <a:lumMod val="75000"/>
                  </a:schemeClr>
                </a:solidFill>
              </a:rPr>
              <a:t>			They </a:t>
            </a:r>
            <a:r>
              <a:rPr lang="en-US" sz="2200" dirty="0">
                <a:solidFill>
                  <a:schemeClr val="accent3">
                    <a:lumMod val="75000"/>
                  </a:schemeClr>
                </a:solidFill>
              </a:rPr>
              <a:t>are kept as permanent records &amp; are a valuable </a:t>
            </a:r>
            <a:r>
              <a:rPr lang="en-US" sz="2200" dirty="0" smtClean="0">
                <a:solidFill>
                  <a:schemeClr val="accent3">
                    <a:lumMod val="75000"/>
                  </a:schemeClr>
                </a:solidFill>
              </a:rPr>
              <a:t>			repository </a:t>
            </a:r>
            <a:r>
              <a:rPr lang="en-US" sz="2200" dirty="0">
                <a:solidFill>
                  <a:schemeClr val="accent3">
                    <a:lumMod val="75000"/>
                  </a:schemeClr>
                </a:solidFill>
              </a:rPr>
              <a:t>of information which is in future. While </a:t>
            </a:r>
            <a:r>
              <a:rPr lang="en-US" sz="2200" dirty="0" smtClean="0">
                <a:solidFill>
                  <a:schemeClr val="accent3">
                    <a:lumMod val="75000"/>
                  </a:schemeClr>
                </a:solidFill>
              </a:rPr>
              <a:t>writing </a:t>
            </a:r>
            <a:r>
              <a:rPr lang="en-US" sz="2200" dirty="0">
                <a:solidFill>
                  <a:schemeClr val="accent3">
                    <a:lumMod val="75000"/>
                  </a:schemeClr>
                </a:solidFill>
              </a:rPr>
              <a:t>official letters take care of some Do’s &amp; Don’ts.</a:t>
            </a:r>
          </a:p>
          <a:p>
            <a:pPr algn="just">
              <a:lnSpc>
                <a:spcPct val="170000"/>
              </a:lnSpc>
            </a:pPr>
            <a:r>
              <a:rPr lang="en-US" sz="2400" dirty="0" smtClean="0">
                <a:solidFill>
                  <a:schemeClr val="accent3">
                    <a:lumMod val="75000"/>
                  </a:schemeClr>
                </a:solidFill>
              </a:rPr>
              <a:t>			</a:t>
            </a:r>
            <a:endParaRPr lang="en-US" sz="4000" dirty="0">
              <a:solidFill>
                <a:schemeClr val="accent3">
                  <a:lumMod val="75000"/>
                </a:schemeClr>
              </a:solidFill>
            </a:endParaRPr>
          </a:p>
          <a:p>
            <a:pPr algn="just">
              <a:lnSpc>
                <a:spcPct val="150000"/>
              </a:lnSpc>
            </a:pPr>
            <a:endParaRPr lang="en-US" sz="2800" b="1" dirty="0">
              <a:solidFill>
                <a:schemeClr val="accent6">
                  <a:lumMod val="75000"/>
                </a:schemeClr>
              </a:solidFill>
            </a:endParaRPr>
          </a:p>
          <a:p>
            <a:pPr algn="just">
              <a:lnSpc>
                <a:spcPct val="150000"/>
              </a:lnSpc>
            </a:pPr>
            <a:r>
              <a:rPr lang="en-US" sz="2800" dirty="0">
                <a:solidFill>
                  <a:srgbClr val="7030A0"/>
                </a:solidFill>
              </a:rPr>
              <a:t> </a:t>
            </a:r>
          </a:p>
          <a:p>
            <a:pPr algn="just">
              <a:lnSpc>
                <a:spcPct val="150000"/>
              </a:lnSpc>
            </a:pPr>
            <a:endParaRPr lang="en-US" dirty="0">
              <a:solidFill>
                <a:srgbClr val="7030A0"/>
              </a:solidFill>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pPr/>
              <a:t>4</a:t>
            </a:fld>
            <a:endParaRPr lang="en-US"/>
          </a:p>
        </p:txBody>
      </p:sp>
      <p:graphicFrame>
        <p:nvGraphicFramePr>
          <p:cNvPr id="2" name="Table 1"/>
          <p:cNvGraphicFramePr>
            <a:graphicFrameLocks noGrp="1"/>
          </p:cNvGraphicFramePr>
          <p:nvPr>
            <p:extLst>
              <p:ext uri="{D42A27DB-BD31-4B8C-83A1-F6EECF244321}">
                <p14:modId xmlns:p14="http://schemas.microsoft.com/office/powerpoint/2010/main" val="2483121613"/>
              </p:ext>
            </p:extLst>
          </p:nvPr>
        </p:nvGraphicFramePr>
        <p:xfrm>
          <a:off x="152400" y="4297680"/>
          <a:ext cx="8915400" cy="2407920"/>
        </p:xfrm>
        <a:graphic>
          <a:graphicData uri="http://schemas.openxmlformats.org/drawingml/2006/table">
            <a:tbl>
              <a:tblPr firstRow="1" bandRow="1">
                <a:tableStyleId>{5C22544A-7EE6-4342-B048-85BDC9FD1C3A}</a:tableStyleId>
              </a:tblPr>
              <a:tblGrid>
                <a:gridCol w="381000"/>
                <a:gridCol w="3962400"/>
                <a:gridCol w="4572000"/>
              </a:tblGrid>
              <a:tr h="441487">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1" dirty="0" smtClean="0">
                          <a:solidFill>
                            <a:srgbClr val="FFFF00"/>
                          </a:solidFill>
                          <a:effectLst/>
                        </a:rPr>
                        <a:t>Sr.</a:t>
                      </a:r>
                      <a:endParaRPr lang="en-US" sz="1400" dirty="0"/>
                    </a:p>
                  </a:txBody>
                  <a:tcPr/>
                </a:tc>
                <a:tc>
                  <a:txBody>
                    <a:bodyPr/>
                    <a:lstStyle/>
                    <a:p>
                      <a:pPr marL="660400" marR="0" algn="ctr">
                        <a:spcBef>
                          <a:spcPts val="0"/>
                        </a:spcBef>
                        <a:spcAft>
                          <a:spcPts val="0"/>
                        </a:spcAft>
                      </a:pPr>
                      <a:r>
                        <a:rPr lang="en-US" sz="2000" b="1" dirty="0">
                          <a:solidFill>
                            <a:srgbClr val="FFFF00"/>
                          </a:solidFill>
                          <a:effectLst/>
                        </a:rPr>
                        <a:t>Do’s</a:t>
                      </a:r>
                      <a:endParaRPr lang="en-US" sz="2000" b="1" dirty="0">
                        <a:solidFill>
                          <a:srgbClr val="FFFF00"/>
                        </a:solidFill>
                        <a:effectLst/>
                        <a:latin typeface="Calibri"/>
                        <a:ea typeface="Calibri"/>
                        <a:cs typeface="Arial"/>
                      </a:endParaRPr>
                    </a:p>
                  </a:txBody>
                  <a:tcPr marL="0" marR="0" marT="0" marB="0" anchor="b"/>
                </a:tc>
                <a:tc>
                  <a:txBody>
                    <a:bodyPr/>
                    <a:lstStyle/>
                    <a:p>
                      <a:pPr marL="38100" marR="0" algn="ctr">
                        <a:spcBef>
                          <a:spcPts val="0"/>
                        </a:spcBef>
                        <a:spcAft>
                          <a:spcPts val="0"/>
                        </a:spcAft>
                      </a:pPr>
                      <a:r>
                        <a:rPr lang="en-US" sz="2000" b="1" dirty="0">
                          <a:solidFill>
                            <a:srgbClr val="FFFF00"/>
                          </a:solidFill>
                          <a:effectLst/>
                        </a:rPr>
                        <a:t>Don’ts</a:t>
                      </a:r>
                      <a:endParaRPr lang="en-US" sz="2000" b="1" dirty="0">
                        <a:solidFill>
                          <a:srgbClr val="FFFF00"/>
                        </a:solidFill>
                        <a:effectLst/>
                        <a:latin typeface="Calibri"/>
                        <a:ea typeface="Calibri"/>
                        <a:cs typeface="Arial"/>
                      </a:endParaRPr>
                    </a:p>
                  </a:txBody>
                  <a:tcPr marL="0" marR="0" marT="0" marB="0" anchor="b"/>
                </a:tc>
              </a:tr>
              <a:tr h="620350">
                <a:tc>
                  <a:txBody>
                    <a:bodyPr/>
                    <a:lstStyle/>
                    <a:p>
                      <a:pPr marL="0" marR="0" lvl="0" algn="ctr">
                        <a:lnSpc>
                          <a:spcPts val="1315"/>
                        </a:lnSpc>
                        <a:spcBef>
                          <a:spcPts val="0"/>
                        </a:spcBef>
                        <a:spcAft>
                          <a:spcPts val="0"/>
                        </a:spcAft>
                      </a:pPr>
                      <a:endParaRPr lang="en-US" sz="2000" dirty="0" smtClean="0">
                        <a:effectLst/>
                        <a:latin typeface="Calibri"/>
                        <a:ea typeface="Calibri"/>
                        <a:cs typeface="Arial"/>
                      </a:endParaRPr>
                    </a:p>
                    <a:p>
                      <a:pPr marL="0" marR="0" lvl="0" algn="ctr">
                        <a:lnSpc>
                          <a:spcPts val="1315"/>
                        </a:lnSpc>
                        <a:spcBef>
                          <a:spcPts val="0"/>
                        </a:spcBef>
                        <a:spcAft>
                          <a:spcPts val="0"/>
                        </a:spcAft>
                      </a:pPr>
                      <a:r>
                        <a:rPr lang="en-US" sz="2000" dirty="0" smtClean="0">
                          <a:effectLst/>
                          <a:latin typeface="Calibri"/>
                          <a:ea typeface="Calibri"/>
                          <a:cs typeface="Arial"/>
                        </a:rPr>
                        <a:t>1.</a:t>
                      </a:r>
                    </a:p>
                  </a:txBody>
                  <a:tcPr marL="0" marR="0" marT="0" marB="0" anchor="b"/>
                </a:tc>
                <a:tc>
                  <a:txBody>
                    <a:bodyPr/>
                    <a:lstStyle/>
                    <a:p>
                      <a:pPr marL="12700" marR="0" lvl="0">
                        <a:lnSpc>
                          <a:spcPts val="1315"/>
                        </a:lnSpc>
                        <a:spcBef>
                          <a:spcPts val="0"/>
                        </a:spcBef>
                        <a:spcAft>
                          <a:spcPts val="0"/>
                        </a:spcAft>
                      </a:pPr>
                      <a:r>
                        <a:rPr lang="en-US" sz="2000" dirty="0" smtClean="0">
                          <a:effectLst/>
                          <a:latin typeface="Calibri"/>
                          <a:ea typeface="Calibri"/>
                          <a:cs typeface="Arial"/>
                        </a:rPr>
                        <a:t>Use correct format.</a:t>
                      </a:r>
                    </a:p>
                    <a:p>
                      <a:pPr marL="12700" marR="0" lvl="0">
                        <a:lnSpc>
                          <a:spcPts val="1315"/>
                        </a:lnSpc>
                        <a:spcBef>
                          <a:spcPts val="0"/>
                        </a:spcBef>
                        <a:spcAft>
                          <a:spcPts val="0"/>
                        </a:spcAft>
                      </a:pPr>
                      <a:endParaRPr lang="en-US" sz="2000" dirty="0" smtClean="0">
                        <a:effectLst/>
                        <a:latin typeface="Calibri"/>
                        <a:ea typeface="Calibri"/>
                        <a:cs typeface="Arial"/>
                      </a:endParaRPr>
                    </a:p>
                  </a:txBody>
                  <a:tcPr marL="0" marR="0" marT="0" marB="0" anchor="b"/>
                </a:tc>
                <a:tc>
                  <a:txBody>
                    <a:bodyPr/>
                    <a:lstStyle/>
                    <a:p>
                      <a:pPr marL="38100" marR="0" lvl="0" indent="0" algn="l" defTabSz="914400" rtl="0" eaLnBrk="1" fontAlgn="auto" latinLnBrk="0" hangingPunct="1">
                        <a:lnSpc>
                          <a:spcPts val="1315"/>
                        </a:lnSpc>
                        <a:spcBef>
                          <a:spcPts val="0"/>
                        </a:spcBef>
                        <a:spcAft>
                          <a:spcPts val="0"/>
                        </a:spcAft>
                        <a:buClrTx/>
                        <a:buSzTx/>
                        <a:buFontTx/>
                        <a:buNone/>
                        <a:tabLst/>
                        <a:defRPr/>
                      </a:pPr>
                      <a:r>
                        <a:rPr lang="en-US" sz="2000" dirty="0" smtClean="0">
                          <a:effectLst/>
                          <a:latin typeface="+mn-lt"/>
                          <a:ea typeface="Calibri"/>
                          <a:cs typeface="Arial"/>
                        </a:rPr>
                        <a:t> </a:t>
                      </a:r>
                    </a:p>
                    <a:p>
                      <a:pPr marL="38100" marR="0" lvl="0" indent="0" algn="l" defTabSz="914400" rtl="0" eaLnBrk="1" fontAlgn="auto" latinLnBrk="0" hangingPunct="1">
                        <a:lnSpc>
                          <a:spcPts val="1315"/>
                        </a:lnSpc>
                        <a:spcBef>
                          <a:spcPts val="0"/>
                        </a:spcBef>
                        <a:spcAft>
                          <a:spcPts val="0"/>
                        </a:spcAft>
                        <a:buClrTx/>
                        <a:buSzTx/>
                        <a:buFontTx/>
                        <a:buNone/>
                        <a:tabLst/>
                        <a:defRPr/>
                      </a:pPr>
                      <a:r>
                        <a:rPr lang="en-US" sz="2000" dirty="0" smtClean="0">
                          <a:effectLst/>
                          <a:latin typeface="+mn-lt"/>
                          <a:ea typeface="Calibri"/>
                          <a:cs typeface="Arial"/>
                        </a:rPr>
                        <a:t>1. Avoid colloquial</a:t>
                      </a:r>
                      <a:r>
                        <a:rPr lang="en-US" sz="2000" baseline="0" dirty="0" smtClean="0">
                          <a:effectLst/>
                          <a:latin typeface="+mn-lt"/>
                          <a:ea typeface="Calibri"/>
                          <a:cs typeface="Arial"/>
                        </a:rPr>
                        <a:t> lang.</a:t>
                      </a:r>
                    </a:p>
                    <a:p>
                      <a:pPr marL="38100" marR="0" lvl="0" indent="0" algn="l" defTabSz="914400" rtl="0" eaLnBrk="1" fontAlgn="auto" latinLnBrk="0" hangingPunct="1">
                        <a:lnSpc>
                          <a:spcPts val="1315"/>
                        </a:lnSpc>
                        <a:spcBef>
                          <a:spcPts val="0"/>
                        </a:spcBef>
                        <a:spcAft>
                          <a:spcPts val="0"/>
                        </a:spcAft>
                        <a:buClrTx/>
                        <a:buSzTx/>
                        <a:buFontTx/>
                        <a:buNone/>
                        <a:tabLst/>
                        <a:defRPr/>
                      </a:pPr>
                      <a:endParaRPr lang="en-US" sz="2000" baseline="0" dirty="0" smtClean="0">
                        <a:effectLst/>
                        <a:latin typeface="+mn-lt"/>
                        <a:ea typeface="Calibri"/>
                        <a:cs typeface="Arial"/>
                      </a:endParaRPr>
                    </a:p>
                  </a:txBody>
                  <a:tcPr marL="0" marR="0" marT="0" marB="0" anchor="b"/>
                </a:tc>
              </a:tr>
              <a:tr h="620350">
                <a:tc>
                  <a:txBody>
                    <a:bodyPr/>
                    <a:lstStyle/>
                    <a:p>
                      <a:pPr marL="0" marR="0" lvl="0" algn="ctr">
                        <a:lnSpc>
                          <a:spcPts val="1315"/>
                        </a:lnSpc>
                        <a:spcBef>
                          <a:spcPts val="0"/>
                        </a:spcBef>
                        <a:spcAft>
                          <a:spcPts val="0"/>
                        </a:spcAft>
                      </a:pPr>
                      <a:r>
                        <a:rPr lang="en-US" sz="2000" dirty="0" smtClean="0">
                          <a:effectLst/>
                        </a:rPr>
                        <a:t>2.</a:t>
                      </a:r>
                    </a:p>
                    <a:p>
                      <a:pPr marL="0" marR="0" lvl="0" algn="ctr">
                        <a:lnSpc>
                          <a:spcPts val="1315"/>
                        </a:lnSpc>
                        <a:spcBef>
                          <a:spcPts val="0"/>
                        </a:spcBef>
                        <a:spcAft>
                          <a:spcPts val="0"/>
                        </a:spcAft>
                      </a:pPr>
                      <a:endParaRPr lang="en-US" sz="2000" dirty="0" smtClean="0">
                        <a:effectLst/>
                      </a:endParaRPr>
                    </a:p>
                  </a:txBody>
                  <a:tcPr marL="0" marR="0" marT="0" marB="0" anchor="b"/>
                </a:tc>
                <a:tc>
                  <a:txBody>
                    <a:bodyPr/>
                    <a:lstStyle/>
                    <a:p>
                      <a:pPr marL="12700" marR="0" lvl="0">
                        <a:lnSpc>
                          <a:spcPts val="1315"/>
                        </a:lnSpc>
                        <a:spcBef>
                          <a:spcPts val="0"/>
                        </a:spcBef>
                        <a:spcAft>
                          <a:spcPts val="0"/>
                        </a:spcAft>
                      </a:pPr>
                      <a:endParaRPr lang="en-US" sz="2000" dirty="0" smtClean="0">
                        <a:effectLst/>
                      </a:endParaRPr>
                    </a:p>
                    <a:p>
                      <a:pPr marL="12700" marR="0" lvl="0">
                        <a:lnSpc>
                          <a:spcPts val="1315"/>
                        </a:lnSpc>
                        <a:spcBef>
                          <a:spcPts val="0"/>
                        </a:spcBef>
                        <a:spcAft>
                          <a:spcPts val="0"/>
                        </a:spcAft>
                      </a:pPr>
                      <a:r>
                        <a:rPr lang="en-US" sz="2000" dirty="0" smtClean="0">
                          <a:effectLst/>
                        </a:rPr>
                        <a:t> Be </a:t>
                      </a:r>
                      <a:r>
                        <a:rPr lang="en-US" sz="2000" dirty="0">
                          <a:effectLst/>
                        </a:rPr>
                        <a:t>relevant </a:t>
                      </a:r>
                      <a:r>
                        <a:rPr lang="en-US" sz="2000" dirty="0" smtClean="0">
                          <a:effectLst/>
                        </a:rPr>
                        <a:t>&amp; </a:t>
                      </a:r>
                      <a:r>
                        <a:rPr lang="en-US" sz="2000" dirty="0">
                          <a:effectLst/>
                        </a:rPr>
                        <a:t>to the point</a:t>
                      </a:r>
                      <a:r>
                        <a:rPr lang="en-US" sz="2000" dirty="0" smtClean="0">
                          <a:effectLst/>
                        </a:rPr>
                        <a:t>.</a:t>
                      </a:r>
                    </a:p>
                    <a:p>
                      <a:pPr marL="12700" marR="0" lvl="0">
                        <a:lnSpc>
                          <a:spcPts val="1315"/>
                        </a:lnSpc>
                        <a:spcBef>
                          <a:spcPts val="0"/>
                        </a:spcBef>
                        <a:spcAft>
                          <a:spcPts val="0"/>
                        </a:spcAft>
                      </a:pPr>
                      <a:endParaRPr lang="en-US" sz="2000" dirty="0" smtClean="0">
                        <a:effectLst/>
                      </a:endParaRPr>
                    </a:p>
                  </a:txBody>
                  <a:tcPr marL="0" marR="0" marT="0" marB="0" anchor="b"/>
                </a:tc>
                <a:tc>
                  <a:txBody>
                    <a:bodyPr/>
                    <a:lstStyle/>
                    <a:p>
                      <a:pPr marL="38100" marR="0" lvl="0" indent="0" algn="l" defTabSz="914400" rtl="0" eaLnBrk="1" fontAlgn="auto" latinLnBrk="0" hangingPunct="1">
                        <a:lnSpc>
                          <a:spcPts val="1315"/>
                        </a:lnSpc>
                        <a:spcBef>
                          <a:spcPts val="0"/>
                        </a:spcBef>
                        <a:spcAft>
                          <a:spcPts val="0"/>
                        </a:spcAft>
                        <a:buClrTx/>
                        <a:buSzTx/>
                        <a:buFontTx/>
                        <a:buNone/>
                        <a:tabLst/>
                        <a:defRPr/>
                      </a:pPr>
                      <a:r>
                        <a:rPr lang="en-US" sz="2000" dirty="0" smtClean="0">
                          <a:effectLst/>
                        </a:rPr>
                        <a:t> </a:t>
                      </a:r>
                      <a:endParaRPr lang="en-US" sz="2000" dirty="0" smtClean="0">
                        <a:effectLst/>
                      </a:endParaRPr>
                    </a:p>
                    <a:p>
                      <a:pPr marL="38100" marR="0" lvl="0" indent="0" algn="l" defTabSz="914400" rtl="0" eaLnBrk="1" fontAlgn="auto" latinLnBrk="0" hangingPunct="1">
                        <a:lnSpc>
                          <a:spcPts val="1315"/>
                        </a:lnSpc>
                        <a:spcBef>
                          <a:spcPts val="0"/>
                        </a:spcBef>
                        <a:spcAft>
                          <a:spcPts val="0"/>
                        </a:spcAft>
                        <a:buClrTx/>
                        <a:buSzTx/>
                        <a:buFontTx/>
                        <a:buNone/>
                        <a:tabLst/>
                        <a:defRPr/>
                      </a:pPr>
                      <a:r>
                        <a:rPr lang="en-US" sz="2000" dirty="0" smtClean="0">
                          <a:effectLst/>
                        </a:rPr>
                        <a:t>2</a:t>
                      </a:r>
                      <a:r>
                        <a:rPr lang="en-US" sz="2000" dirty="0">
                          <a:effectLst/>
                        </a:rPr>
                        <a:t>. Avoid slang jargon </a:t>
                      </a:r>
                      <a:r>
                        <a:rPr lang="en-US" sz="2000" dirty="0" smtClean="0">
                          <a:effectLst/>
                        </a:rPr>
                        <a:t>&amp; everyday lang.</a:t>
                      </a:r>
                    </a:p>
                    <a:p>
                      <a:pPr marL="38100" marR="0" lvl="0" indent="0" algn="l" defTabSz="914400" rtl="0" eaLnBrk="1" fontAlgn="auto" latinLnBrk="0" hangingPunct="1">
                        <a:lnSpc>
                          <a:spcPts val="1315"/>
                        </a:lnSpc>
                        <a:spcBef>
                          <a:spcPts val="0"/>
                        </a:spcBef>
                        <a:spcAft>
                          <a:spcPts val="0"/>
                        </a:spcAft>
                        <a:buClrTx/>
                        <a:buSzTx/>
                        <a:buFontTx/>
                        <a:buNone/>
                        <a:tabLst/>
                        <a:defRPr/>
                      </a:pPr>
                      <a:endParaRPr lang="en-US" sz="2000" dirty="0" smtClean="0">
                        <a:effectLst/>
                      </a:endParaRPr>
                    </a:p>
                  </a:txBody>
                  <a:tcPr marL="0" marR="0" marT="0" marB="0" anchor="b"/>
                </a:tc>
              </a:tr>
              <a:tr h="725733">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000" dirty="0" smtClean="0">
                          <a:effectLst/>
                        </a:rPr>
                        <a:t>3.</a:t>
                      </a:r>
                    </a:p>
                    <a:p>
                      <a:pPr marL="0" marR="0" lvl="0" indent="0" algn="ctr" defTabSz="914400" rtl="0" eaLnBrk="1" fontAlgn="auto" latinLnBrk="0" hangingPunct="1">
                        <a:lnSpc>
                          <a:spcPct val="100000"/>
                        </a:lnSpc>
                        <a:spcBef>
                          <a:spcPts val="0"/>
                        </a:spcBef>
                        <a:spcAft>
                          <a:spcPts val="0"/>
                        </a:spcAft>
                        <a:buClrTx/>
                        <a:buSzTx/>
                        <a:buFontTx/>
                        <a:buNone/>
                        <a:tabLst/>
                        <a:defRPr/>
                      </a:pPr>
                      <a:endParaRPr lang="en-US" sz="2000" dirty="0" smtClean="0">
                        <a:effectLst/>
                      </a:endParaRPr>
                    </a:p>
                  </a:txBody>
                  <a:tcPr marL="0" marR="0" marT="0" marB="0" anchor="b"/>
                </a:tc>
                <a:tc>
                  <a:txBody>
                    <a:bodyPr/>
                    <a:lstStyle/>
                    <a:p>
                      <a:pPr marL="12700" marR="0" lvl="0">
                        <a:lnSpc>
                          <a:spcPct val="100000"/>
                        </a:lnSpc>
                        <a:spcBef>
                          <a:spcPts val="0"/>
                        </a:spcBef>
                        <a:spcAft>
                          <a:spcPts val="0"/>
                        </a:spcAft>
                      </a:pPr>
                      <a:r>
                        <a:rPr lang="en-US" sz="2000" dirty="0" smtClean="0">
                          <a:effectLst/>
                        </a:rPr>
                        <a:t> It should be free from </a:t>
                      </a:r>
                      <a:r>
                        <a:rPr lang="en-US" sz="2000" dirty="0" smtClean="0">
                          <a:effectLst/>
                        </a:rPr>
                        <a:t>Grammatical </a:t>
                      </a:r>
                      <a:r>
                        <a:rPr lang="en-US" sz="2000" dirty="0" smtClean="0">
                          <a:effectLst/>
                        </a:rPr>
                        <a:t>/spelling </a:t>
                      </a:r>
                      <a:r>
                        <a:rPr lang="en-US" sz="2000" dirty="0" smtClean="0">
                          <a:effectLst/>
                        </a:rPr>
                        <a:t>mistake</a:t>
                      </a:r>
                      <a:r>
                        <a:rPr lang="en-US" sz="2000" dirty="0" smtClean="0">
                          <a:effectLst/>
                        </a:rPr>
                        <a:t>.  </a:t>
                      </a:r>
                    </a:p>
                  </a:txBody>
                  <a:tcPr marL="0" marR="0" marT="0" marB="0" anchor="b"/>
                </a:tc>
                <a:tc>
                  <a:txBody>
                    <a:bodyPr/>
                    <a:lstStyle/>
                    <a:p>
                      <a:pPr marL="38100" marR="0" lvl="0" indent="0" algn="l" defTabSz="914400" rtl="0" eaLnBrk="1" fontAlgn="auto" latinLnBrk="0" hangingPunct="1">
                        <a:lnSpc>
                          <a:spcPct val="100000"/>
                        </a:lnSpc>
                        <a:spcBef>
                          <a:spcPts val="0"/>
                        </a:spcBef>
                        <a:spcAft>
                          <a:spcPts val="0"/>
                        </a:spcAft>
                        <a:buClrTx/>
                        <a:buSzTx/>
                        <a:buFontTx/>
                        <a:buNone/>
                        <a:tabLst/>
                        <a:defRPr/>
                      </a:pPr>
                      <a:r>
                        <a:rPr lang="en-US" sz="2000" dirty="0" smtClean="0">
                          <a:effectLst/>
                        </a:rPr>
                        <a:t>3. Avoid contracted forms. (I’m, It’s)</a:t>
                      </a:r>
                    </a:p>
                    <a:p>
                      <a:pPr marL="38100" marR="0" lvl="0" indent="0" algn="l" defTabSz="914400" rtl="0" eaLnBrk="1" fontAlgn="auto" latinLnBrk="0" hangingPunct="1">
                        <a:lnSpc>
                          <a:spcPct val="100000"/>
                        </a:lnSpc>
                        <a:spcBef>
                          <a:spcPts val="0"/>
                        </a:spcBef>
                        <a:spcAft>
                          <a:spcPts val="0"/>
                        </a:spcAft>
                        <a:buClrTx/>
                        <a:buSzTx/>
                        <a:buFontTx/>
                        <a:buNone/>
                        <a:tabLst/>
                        <a:defRPr/>
                      </a:pPr>
                      <a:endParaRPr lang="en-US" sz="2000" dirty="0" smtClean="0">
                        <a:effectLst/>
                      </a:endParaRPr>
                    </a:p>
                  </a:txBody>
                  <a:tcPr marL="0" marR="0" marT="0" marB="0" anchor="b"/>
                </a:tc>
              </a:tr>
            </a:tbl>
          </a:graphicData>
        </a:graphic>
      </p:graphicFrame>
    </p:spTree>
    <p:extLst>
      <p:ext uri="{BB962C8B-B14F-4D97-AF65-F5344CB8AC3E}">
        <p14:creationId xmlns:p14="http://schemas.microsoft.com/office/powerpoint/2010/main" val="1139484487"/>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 y="76200"/>
            <a:ext cx="8915400" cy="6705600"/>
          </a:xfrm>
        </p:spPr>
        <p:txBody>
          <a:bodyPr>
            <a:normAutofit lnSpcReduction="10000"/>
          </a:bodyPr>
          <a:lstStyle/>
          <a:p>
            <a:pPr marL="0" indent="0" algn="just">
              <a:lnSpc>
                <a:spcPct val="150000"/>
              </a:lnSpc>
              <a:buNone/>
            </a:pPr>
            <a:r>
              <a:rPr lang="en-US" sz="2400" b="1" dirty="0" smtClean="0">
                <a:solidFill>
                  <a:schemeClr val="accent6">
                    <a:lumMod val="75000"/>
                  </a:schemeClr>
                </a:solidFill>
              </a:rPr>
              <a:t>Précis : </a:t>
            </a:r>
            <a:r>
              <a:rPr lang="en-US" sz="2400" i="1" dirty="0">
                <a:solidFill>
                  <a:srgbClr val="7030A0"/>
                </a:solidFill>
              </a:rPr>
              <a:t>The Principal wants to meet the students interested in</a:t>
            </a:r>
            <a:r>
              <a:rPr lang="en-US" sz="2400" dirty="0">
                <a:solidFill>
                  <a:srgbClr val="7030A0"/>
                </a:solidFill>
              </a:rPr>
              <a:t> </a:t>
            </a:r>
            <a:r>
              <a:rPr lang="en-US" sz="2400" i="1" dirty="0">
                <a:solidFill>
                  <a:srgbClr val="7030A0"/>
                </a:solidFill>
              </a:rPr>
              <a:t>extra-curricular activities to hand over responsibility</a:t>
            </a:r>
            <a:r>
              <a:rPr lang="en-US" sz="2400" i="1" dirty="0" smtClean="0">
                <a:solidFill>
                  <a:srgbClr val="7030A0"/>
                </a:solidFill>
              </a:rPr>
              <a:t>. </a:t>
            </a:r>
            <a:r>
              <a:rPr lang="en-US" sz="2400" dirty="0" smtClean="0">
                <a:solidFill>
                  <a:srgbClr val="7030A0"/>
                </a:solidFill>
              </a:rPr>
              <a:t>Besides </a:t>
            </a:r>
            <a:r>
              <a:rPr lang="en-US" sz="2400" dirty="0">
                <a:solidFill>
                  <a:srgbClr val="7030A0"/>
                </a:solidFill>
              </a:rPr>
              <a:t>you can avoid redundancy by omitting examples, explanation </a:t>
            </a:r>
            <a:endParaRPr lang="en-US" sz="2400" dirty="0" smtClean="0">
              <a:solidFill>
                <a:srgbClr val="7030A0"/>
              </a:solidFill>
            </a:endParaRPr>
          </a:p>
          <a:p>
            <a:pPr marL="0" indent="0" algn="just">
              <a:lnSpc>
                <a:spcPct val="150000"/>
              </a:lnSpc>
              <a:buNone/>
            </a:pPr>
            <a:r>
              <a:rPr lang="en-US" sz="2400" dirty="0" smtClean="0">
                <a:solidFill>
                  <a:srgbClr val="7030A0"/>
                </a:solidFill>
              </a:rPr>
              <a:t>&amp; </a:t>
            </a:r>
            <a:r>
              <a:rPr lang="en-US" sz="2400" dirty="0">
                <a:solidFill>
                  <a:srgbClr val="7030A0"/>
                </a:solidFill>
              </a:rPr>
              <a:t>repetition, idiomatic expression, etc. </a:t>
            </a:r>
            <a:r>
              <a:rPr lang="en-US" sz="2400" dirty="0" smtClean="0">
                <a:solidFill>
                  <a:srgbClr val="7030A0"/>
                </a:solidFill>
              </a:rPr>
              <a:t>See ex -</a:t>
            </a:r>
            <a:endParaRPr lang="en-US" sz="2400" dirty="0" smtClean="0">
              <a:solidFill>
                <a:srgbClr val="7030A0"/>
              </a:solidFill>
            </a:endParaRPr>
          </a:p>
          <a:p>
            <a:pPr marL="0" indent="0">
              <a:lnSpc>
                <a:spcPct val="150000"/>
              </a:lnSpc>
              <a:buNone/>
            </a:pPr>
            <a:r>
              <a:rPr lang="en-US" sz="2400" dirty="0" smtClean="0"/>
              <a:t>Ex - </a:t>
            </a:r>
            <a:r>
              <a:rPr lang="en-US" sz="2400" i="1" dirty="0"/>
              <a:t>I do not know</a:t>
            </a:r>
            <a:r>
              <a:rPr lang="en-US" sz="2400" dirty="0"/>
              <a:t> </a:t>
            </a:r>
            <a:r>
              <a:rPr lang="en-US" sz="2400" b="1" i="1" dirty="0"/>
              <a:t>the place where he was born</a:t>
            </a:r>
            <a:r>
              <a:rPr lang="en-US" sz="2400" b="1" i="1" dirty="0" smtClean="0"/>
              <a:t>.</a:t>
            </a:r>
            <a:r>
              <a:rPr lang="en-US" sz="2400" dirty="0"/>
              <a:t> </a:t>
            </a:r>
            <a:r>
              <a:rPr lang="en-US" sz="2400" i="1" dirty="0" smtClean="0"/>
              <a:t>I </a:t>
            </a:r>
            <a:r>
              <a:rPr lang="en-US" sz="2400" i="1" dirty="0"/>
              <a:t>do not know his </a:t>
            </a:r>
            <a:r>
              <a:rPr lang="en-US" sz="2400" b="1" i="1" dirty="0"/>
              <a:t>place of </a:t>
            </a:r>
            <a:r>
              <a:rPr lang="en-US" sz="2400" b="1" i="1" dirty="0" smtClean="0"/>
              <a:t>birth. </a:t>
            </a:r>
            <a:r>
              <a:rPr lang="en-US" sz="2400" dirty="0" smtClean="0"/>
              <a:t>You </a:t>
            </a:r>
            <a:r>
              <a:rPr lang="en-US" sz="2400" dirty="0"/>
              <a:t>can combine </a:t>
            </a:r>
            <a:r>
              <a:rPr lang="en-US" sz="2400" dirty="0" smtClean="0"/>
              <a:t>two/more </a:t>
            </a:r>
            <a:r>
              <a:rPr lang="en-US" sz="2400" dirty="0"/>
              <a:t>simple sentences into </a:t>
            </a:r>
            <a:r>
              <a:rPr lang="en-US" sz="2400" dirty="0" smtClean="0"/>
              <a:t>complex/compound </a:t>
            </a:r>
            <a:r>
              <a:rPr lang="en-US" sz="2400" dirty="0" smtClean="0"/>
              <a:t>sentences : Ex </a:t>
            </a:r>
            <a:r>
              <a:rPr lang="en-US" sz="2400" dirty="0" smtClean="0"/>
              <a:t>- </a:t>
            </a:r>
            <a:r>
              <a:rPr lang="en-US" sz="2400" i="1" dirty="0" smtClean="0"/>
              <a:t>He </a:t>
            </a:r>
            <a:r>
              <a:rPr lang="en-US" sz="2400" i="1" dirty="0"/>
              <a:t>went to market. He wanted </a:t>
            </a:r>
            <a:endParaRPr lang="en-US" sz="2400" i="1" dirty="0" smtClean="0"/>
          </a:p>
          <a:p>
            <a:pPr marL="0" indent="0">
              <a:lnSpc>
                <a:spcPct val="150000"/>
              </a:lnSpc>
              <a:buNone/>
            </a:pPr>
            <a:r>
              <a:rPr lang="en-US" sz="2400" i="1" dirty="0" smtClean="0"/>
              <a:t>to </a:t>
            </a:r>
            <a:r>
              <a:rPr lang="en-US" sz="2400" i="1" dirty="0"/>
              <a:t>purchase some fruits</a:t>
            </a:r>
            <a:r>
              <a:rPr lang="en-US" sz="2400" i="1" dirty="0" smtClean="0"/>
              <a:t>. He </a:t>
            </a:r>
            <a:r>
              <a:rPr lang="en-US" sz="2400" i="1" dirty="0"/>
              <a:t>went to market to purchase some fruits</a:t>
            </a:r>
            <a:r>
              <a:rPr lang="en-US" sz="2400" i="1" dirty="0" smtClean="0"/>
              <a:t>.</a:t>
            </a:r>
          </a:p>
          <a:p>
            <a:pPr marL="0" lvl="0" indent="0" algn="just">
              <a:lnSpc>
                <a:spcPct val="150000"/>
              </a:lnSpc>
              <a:buNone/>
            </a:pPr>
            <a:r>
              <a:rPr lang="en-US" sz="2400" b="1" dirty="0">
                <a:solidFill>
                  <a:schemeClr val="accent2"/>
                </a:solidFill>
              </a:rPr>
              <a:t>Avoid Circumlocution : </a:t>
            </a:r>
            <a:r>
              <a:rPr lang="en-US" sz="2400" dirty="0">
                <a:solidFill>
                  <a:srgbClr val="7030A0"/>
                </a:solidFill>
              </a:rPr>
              <a:t>It means using a few words</a:t>
            </a:r>
            <a:r>
              <a:rPr lang="en-US" sz="2400" b="1" dirty="0">
                <a:solidFill>
                  <a:srgbClr val="7030A0"/>
                </a:solidFill>
              </a:rPr>
              <a:t> </a:t>
            </a:r>
            <a:r>
              <a:rPr lang="en-US" sz="2400" dirty="0">
                <a:solidFill>
                  <a:srgbClr val="7030A0"/>
                </a:solidFill>
              </a:rPr>
              <a:t>instead of many to clarify the concept. </a:t>
            </a:r>
          </a:p>
          <a:p>
            <a:pPr lvl="0" algn="just">
              <a:lnSpc>
                <a:spcPct val="150000"/>
              </a:lnSpc>
            </a:pPr>
            <a:r>
              <a:rPr lang="en-US" sz="2400" dirty="0">
                <a:solidFill>
                  <a:srgbClr val="7030A0"/>
                </a:solidFill>
              </a:rPr>
              <a:t>See how we can shorten the longer sentences without changing their </a:t>
            </a:r>
            <a:r>
              <a:rPr lang="en-US" sz="2400" dirty="0" smtClean="0">
                <a:solidFill>
                  <a:srgbClr val="7030A0"/>
                </a:solidFill>
              </a:rPr>
              <a:t>meaning :</a:t>
            </a:r>
            <a:endParaRPr lang="en-US" sz="2400" dirty="0">
              <a:solidFill>
                <a:srgbClr val="7030A0"/>
              </a:solidFill>
            </a:endParaRPr>
          </a:p>
          <a:p>
            <a:pPr marL="0" indent="0">
              <a:buNone/>
            </a:pPr>
            <a:endParaRPr lang="en-US" sz="2400" dirty="0">
              <a:solidFill>
                <a:schemeClr val="accent2"/>
              </a:solidFill>
            </a:endParaRPr>
          </a:p>
          <a:p>
            <a:pPr algn="just">
              <a:lnSpc>
                <a:spcPct val="150000"/>
              </a:lnSpc>
            </a:pPr>
            <a:endParaRPr lang="en-US" sz="2400" dirty="0">
              <a:solidFill>
                <a:schemeClr val="accent3">
                  <a:lumMod val="75000"/>
                </a:schemeClr>
              </a:solidFill>
            </a:endParaRPr>
          </a:p>
          <a:p>
            <a:pPr algn="just">
              <a:lnSpc>
                <a:spcPct val="150000"/>
              </a:lnSpc>
            </a:pPr>
            <a:endParaRPr lang="en-US" sz="2400" dirty="0">
              <a:solidFill>
                <a:schemeClr val="accent3">
                  <a:lumMod val="75000"/>
                </a:schemeClr>
              </a:solidFill>
            </a:endParaRPr>
          </a:p>
          <a:p>
            <a:pPr marL="0" indent="0">
              <a:buNone/>
            </a:pPr>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40</a:t>
            </a:fld>
            <a:endParaRPr lang="en-US"/>
          </a:p>
        </p:txBody>
      </p:sp>
    </p:spTree>
    <p:extLst>
      <p:ext uri="{BB962C8B-B14F-4D97-AF65-F5344CB8AC3E}">
        <p14:creationId xmlns:p14="http://schemas.microsoft.com/office/powerpoint/2010/main" val="269180093"/>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 y="76200"/>
            <a:ext cx="8915400" cy="6705600"/>
          </a:xfrm>
        </p:spPr>
        <p:txBody>
          <a:bodyPr>
            <a:normAutofit/>
          </a:bodyPr>
          <a:lstStyle/>
          <a:p>
            <a:pPr algn="just">
              <a:lnSpc>
                <a:spcPct val="150000"/>
              </a:lnSpc>
            </a:pPr>
            <a:r>
              <a:rPr lang="en-US" sz="2400" dirty="0">
                <a:solidFill>
                  <a:srgbClr val="7030A0"/>
                </a:solidFill>
              </a:rPr>
              <a:t>Ex - </a:t>
            </a:r>
            <a:r>
              <a:rPr lang="en-US" sz="2400" i="1" dirty="0">
                <a:solidFill>
                  <a:srgbClr val="7030A0"/>
                </a:solidFill>
              </a:rPr>
              <a:t>Father complains about his son that he does not listen to</a:t>
            </a:r>
            <a:r>
              <a:rPr lang="en-US" sz="2400" dirty="0">
                <a:solidFill>
                  <a:srgbClr val="7030A0"/>
                </a:solidFill>
              </a:rPr>
              <a:t> </a:t>
            </a:r>
            <a:r>
              <a:rPr lang="en-US" sz="2400" i="1" dirty="0">
                <a:solidFill>
                  <a:srgbClr val="7030A0"/>
                </a:solidFill>
              </a:rPr>
              <a:t>him &amp; is careless about his advice. Son, on the other hand, complains that his father’s ideas are old ones. He must change his attitude.</a:t>
            </a:r>
            <a:endParaRPr lang="en-US" sz="2400" dirty="0">
              <a:solidFill>
                <a:srgbClr val="7030A0"/>
              </a:solidFill>
            </a:endParaRPr>
          </a:p>
          <a:p>
            <a:pPr algn="just">
              <a:lnSpc>
                <a:spcPct val="150000"/>
              </a:lnSpc>
            </a:pPr>
            <a:r>
              <a:rPr lang="en-US" sz="2400" i="1" dirty="0" smtClean="0">
                <a:solidFill>
                  <a:srgbClr val="7030A0"/>
                </a:solidFill>
              </a:rPr>
              <a:t>There </a:t>
            </a:r>
            <a:r>
              <a:rPr lang="en-US" sz="2400" i="1" dirty="0">
                <a:solidFill>
                  <a:srgbClr val="7030A0"/>
                </a:solidFill>
              </a:rPr>
              <a:t>is generation gap between son </a:t>
            </a:r>
            <a:r>
              <a:rPr lang="en-US" sz="2400" i="1" dirty="0" smtClean="0">
                <a:solidFill>
                  <a:srgbClr val="7030A0"/>
                </a:solidFill>
              </a:rPr>
              <a:t>&amp; father.</a:t>
            </a:r>
            <a:endParaRPr lang="en-US" sz="2400" dirty="0">
              <a:solidFill>
                <a:srgbClr val="7030A0"/>
              </a:solidFill>
            </a:endParaRPr>
          </a:p>
          <a:p>
            <a:pPr algn="just">
              <a:lnSpc>
                <a:spcPct val="150000"/>
              </a:lnSpc>
            </a:pPr>
            <a:r>
              <a:rPr lang="en-US" sz="2400" dirty="0" smtClean="0">
                <a:solidFill>
                  <a:srgbClr val="7030A0"/>
                </a:solidFill>
              </a:rPr>
              <a:t>The </a:t>
            </a:r>
            <a:r>
              <a:rPr lang="en-US" sz="2400" dirty="0">
                <a:solidFill>
                  <a:srgbClr val="7030A0"/>
                </a:solidFill>
              </a:rPr>
              <a:t>sentences in a précis should be written </a:t>
            </a:r>
            <a:endParaRPr lang="en-US" sz="2400" dirty="0" smtClean="0">
              <a:solidFill>
                <a:srgbClr val="7030A0"/>
              </a:solidFill>
            </a:endParaRPr>
          </a:p>
          <a:p>
            <a:pPr marL="0" indent="0" algn="just">
              <a:lnSpc>
                <a:spcPct val="150000"/>
              </a:lnSpc>
              <a:buNone/>
            </a:pPr>
            <a:r>
              <a:rPr lang="en-US" sz="2400" dirty="0" smtClean="0">
                <a:solidFill>
                  <a:srgbClr val="7030A0"/>
                </a:solidFill>
              </a:rPr>
              <a:t>using </a:t>
            </a:r>
            <a:r>
              <a:rPr lang="en-US" sz="2400" dirty="0">
                <a:solidFill>
                  <a:srgbClr val="7030A0"/>
                </a:solidFill>
              </a:rPr>
              <a:t>indirect narration </a:t>
            </a:r>
            <a:r>
              <a:rPr lang="en-US" sz="2400" dirty="0" smtClean="0">
                <a:solidFill>
                  <a:srgbClr val="7030A0"/>
                </a:solidFill>
              </a:rPr>
              <a:t>&amp; </a:t>
            </a:r>
            <a:r>
              <a:rPr lang="en-US" sz="2400" dirty="0">
                <a:solidFill>
                  <a:srgbClr val="7030A0"/>
                </a:solidFill>
              </a:rPr>
              <a:t>passive voice</a:t>
            </a:r>
            <a:r>
              <a:rPr lang="en-US" sz="2400" dirty="0" smtClean="0">
                <a:solidFill>
                  <a:srgbClr val="7030A0"/>
                </a:solidFill>
              </a:rPr>
              <a:t>.</a:t>
            </a:r>
            <a:r>
              <a:rPr lang="en-US" sz="2400" dirty="0">
                <a:solidFill>
                  <a:srgbClr val="7030A0"/>
                </a:solidFill>
              </a:rPr>
              <a:t> </a:t>
            </a:r>
          </a:p>
          <a:p>
            <a:pPr lvl="0" algn="just">
              <a:lnSpc>
                <a:spcPct val="150000"/>
              </a:lnSpc>
            </a:pPr>
            <a:r>
              <a:rPr lang="en-US" sz="2400" dirty="0">
                <a:solidFill>
                  <a:srgbClr val="7030A0"/>
                </a:solidFill>
              </a:rPr>
              <a:t>Précis writing must not exceed one third of the original passage</a:t>
            </a:r>
            <a:r>
              <a:rPr lang="en-US" sz="2400" dirty="0" smtClean="0">
                <a:solidFill>
                  <a:srgbClr val="7030A0"/>
                </a:solidFill>
              </a:rPr>
              <a:t>.</a:t>
            </a:r>
            <a:endParaRPr lang="en-US" sz="2400" dirty="0">
              <a:solidFill>
                <a:srgbClr val="7030A0"/>
              </a:solidFill>
            </a:endParaRPr>
          </a:p>
          <a:p>
            <a:pPr lvl="0" algn="just">
              <a:lnSpc>
                <a:spcPct val="150000"/>
              </a:lnSpc>
            </a:pPr>
            <a:r>
              <a:rPr lang="en-US" sz="2400" dirty="0">
                <a:solidFill>
                  <a:srgbClr val="7030A0"/>
                </a:solidFill>
              </a:rPr>
              <a:t>Précis writing should be written in third person narration</a:t>
            </a:r>
            <a:r>
              <a:rPr lang="en-US" sz="2400" dirty="0" smtClean="0">
                <a:solidFill>
                  <a:srgbClr val="7030A0"/>
                </a:solidFill>
              </a:rPr>
              <a:t>.</a:t>
            </a:r>
            <a:endParaRPr lang="en-US" sz="2400" dirty="0">
              <a:solidFill>
                <a:srgbClr val="7030A0"/>
              </a:solidFill>
            </a:endParaRPr>
          </a:p>
          <a:p>
            <a:pPr lvl="0" algn="just">
              <a:lnSpc>
                <a:spcPct val="150000"/>
              </a:lnSpc>
            </a:pPr>
            <a:r>
              <a:rPr lang="en-US" sz="2400" dirty="0">
                <a:solidFill>
                  <a:srgbClr val="7030A0"/>
                </a:solidFill>
              </a:rPr>
              <a:t>The title should be short </a:t>
            </a:r>
            <a:r>
              <a:rPr lang="en-US" sz="2400" dirty="0" smtClean="0">
                <a:solidFill>
                  <a:srgbClr val="7030A0"/>
                </a:solidFill>
              </a:rPr>
              <a:t>&amp; </a:t>
            </a:r>
            <a:r>
              <a:rPr lang="en-US" sz="2400" dirty="0">
                <a:solidFill>
                  <a:srgbClr val="7030A0"/>
                </a:solidFill>
              </a:rPr>
              <a:t>appropriate</a:t>
            </a:r>
            <a:r>
              <a:rPr lang="en-US" sz="2400" dirty="0" smtClean="0">
                <a:solidFill>
                  <a:srgbClr val="7030A0"/>
                </a:solidFill>
              </a:rPr>
              <a:t>.</a:t>
            </a:r>
            <a:r>
              <a:rPr lang="en-US" sz="2400" dirty="0">
                <a:solidFill>
                  <a:srgbClr val="7030A0"/>
                </a:solidFill>
              </a:rPr>
              <a:t> </a:t>
            </a:r>
          </a:p>
          <a:p>
            <a:pPr lvl="0" algn="just">
              <a:lnSpc>
                <a:spcPct val="150000"/>
              </a:lnSpc>
            </a:pPr>
            <a:r>
              <a:rPr lang="en-US" sz="2400" dirty="0">
                <a:solidFill>
                  <a:srgbClr val="7030A0"/>
                </a:solidFill>
              </a:rPr>
              <a:t>Do not </a:t>
            </a:r>
            <a:r>
              <a:rPr lang="en-US" sz="2400" dirty="0" smtClean="0">
                <a:solidFill>
                  <a:srgbClr val="7030A0"/>
                </a:solidFill>
              </a:rPr>
              <a:t>criticize/change </a:t>
            </a:r>
            <a:r>
              <a:rPr lang="en-US" sz="2400" dirty="0">
                <a:solidFill>
                  <a:srgbClr val="7030A0"/>
                </a:solidFill>
              </a:rPr>
              <a:t>the author’s ideas</a:t>
            </a:r>
            <a:r>
              <a:rPr lang="en-US" sz="2400" dirty="0" smtClean="0">
                <a:solidFill>
                  <a:srgbClr val="7030A0"/>
                </a:solidFill>
              </a:rPr>
              <a:t>.</a:t>
            </a:r>
            <a:r>
              <a:rPr lang="en-US" sz="2400" dirty="0"/>
              <a:t/>
            </a:r>
            <a:br>
              <a:rPr lang="en-US" sz="2400" dirty="0"/>
            </a:br>
            <a:r>
              <a:rPr lang="en-US" sz="2400" dirty="0"/>
              <a:t> </a:t>
            </a:r>
          </a:p>
          <a:p>
            <a:pPr algn="just">
              <a:lnSpc>
                <a:spcPct val="150000"/>
              </a:lnSpc>
            </a:pPr>
            <a:endParaRPr lang="en-US" sz="2800" dirty="0">
              <a:solidFill>
                <a:srgbClr val="7030A0"/>
              </a:solidFill>
            </a:endParaRPr>
          </a:p>
          <a:p>
            <a:pPr marL="0" indent="0">
              <a:buNone/>
            </a:pPr>
            <a:endParaRPr lang="en-US" sz="2400" dirty="0">
              <a:solidFill>
                <a:schemeClr val="accent2"/>
              </a:solidFill>
            </a:endParaRPr>
          </a:p>
          <a:p>
            <a:pPr algn="just">
              <a:lnSpc>
                <a:spcPct val="150000"/>
              </a:lnSpc>
            </a:pPr>
            <a:endParaRPr lang="en-US" sz="2400" dirty="0">
              <a:solidFill>
                <a:schemeClr val="accent3">
                  <a:lumMod val="75000"/>
                </a:schemeClr>
              </a:solidFill>
            </a:endParaRPr>
          </a:p>
          <a:p>
            <a:pPr algn="just">
              <a:lnSpc>
                <a:spcPct val="150000"/>
              </a:lnSpc>
            </a:pPr>
            <a:endParaRPr lang="en-US" sz="2400" dirty="0">
              <a:solidFill>
                <a:schemeClr val="accent3">
                  <a:lumMod val="75000"/>
                </a:schemeClr>
              </a:solidFill>
            </a:endParaRPr>
          </a:p>
          <a:p>
            <a:pPr marL="0" indent="0">
              <a:buNone/>
            </a:pPr>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41</a:t>
            </a:fld>
            <a:endParaRPr lang="en-US"/>
          </a:p>
        </p:txBody>
      </p:sp>
    </p:spTree>
    <p:extLst>
      <p:ext uri="{BB962C8B-B14F-4D97-AF65-F5344CB8AC3E}">
        <p14:creationId xmlns:p14="http://schemas.microsoft.com/office/powerpoint/2010/main" val="1554161178"/>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 y="76200"/>
            <a:ext cx="8915400" cy="6705600"/>
          </a:xfrm>
        </p:spPr>
        <p:txBody>
          <a:bodyPr>
            <a:normAutofit fontScale="92500"/>
          </a:bodyPr>
          <a:lstStyle/>
          <a:p>
            <a:pPr marL="0" indent="0">
              <a:buNone/>
            </a:pPr>
            <a:r>
              <a:rPr lang="en-US" sz="2400" b="1" dirty="0">
                <a:solidFill>
                  <a:schemeClr val="accent3">
                    <a:lumMod val="75000"/>
                  </a:schemeClr>
                </a:solidFill>
              </a:rPr>
              <a:t>Steps for Précis </a:t>
            </a:r>
            <a:r>
              <a:rPr lang="en-US" sz="2400" b="1" dirty="0" smtClean="0">
                <a:solidFill>
                  <a:schemeClr val="accent3">
                    <a:lumMod val="75000"/>
                  </a:schemeClr>
                </a:solidFill>
              </a:rPr>
              <a:t>Writing -</a:t>
            </a:r>
            <a:endParaRPr lang="en-US" sz="2400" dirty="0">
              <a:solidFill>
                <a:schemeClr val="accent3">
                  <a:lumMod val="75000"/>
                </a:schemeClr>
              </a:solidFill>
            </a:endParaRPr>
          </a:p>
          <a:p>
            <a:pPr marL="0" indent="0" algn="just">
              <a:lnSpc>
                <a:spcPct val="170000"/>
              </a:lnSpc>
              <a:buNone/>
            </a:pPr>
            <a:r>
              <a:rPr lang="en-US" sz="2400" b="1" dirty="0">
                <a:solidFill>
                  <a:schemeClr val="tx2">
                    <a:lumMod val="60000"/>
                    <a:lumOff val="40000"/>
                  </a:schemeClr>
                </a:solidFill>
              </a:rPr>
              <a:t>Step 1 </a:t>
            </a:r>
            <a:r>
              <a:rPr lang="en-US" sz="2400" dirty="0">
                <a:solidFill>
                  <a:schemeClr val="tx2">
                    <a:lumMod val="60000"/>
                    <a:lumOff val="40000"/>
                  </a:schemeClr>
                </a:solidFill>
              </a:rPr>
              <a:t>: </a:t>
            </a:r>
            <a:r>
              <a:rPr lang="en-US" sz="2400" dirty="0" smtClean="0"/>
              <a:t>At first, </a:t>
            </a:r>
            <a:r>
              <a:rPr lang="en-US" sz="2400" dirty="0"/>
              <a:t>you should read the passage carefully</a:t>
            </a:r>
            <a:r>
              <a:rPr lang="en-US" sz="2400" b="1" dirty="0"/>
              <a:t> </a:t>
            </a:r>
            <a:r>
              <a:rPr lang="en-US" sz="2400" dirty="0"/>
              <a:t>to grasp </a:t>
            </a:r>
            <a:r>
              <a:rPr lang="en-US" sz="2400" dirty="0" smtClean="0"/>
              <a:t>main </a:t>
            </a:r>
            <a:r>
              <a:rPr lang="en-US" sz="2400" dirty="0"/>
              <a:t>ideas in it. If you are unable to </a:t>
            </a:r>
            <a:r>
              <a:rPr lang="en-US" sz="2400" dirty="0" smtClean="0"/>
              <a:t>understand </a:t>
            </a:r>
            <a:r>
              <a:rPr lang="en-US" sz="2400" dirty="0"/>
              <a:t>topic clearly in </a:t>
            </a:r>
            <a:r>
              <a:rPr lang="en-US" sz="2400" dirty="0" smtClean="0"/>
              <a:t>first </a:t>
            </a:r>
            <a:r>
              <a:rPr lang="en-US" sz="2400" dirty="0"/>
              <a:t>reading, read it again</a:t>
            </a:r>
            <a:r>
              <a:rPr lang="en-US" sz="2400" dirty="0" smtClean="0"/>
              <a:t>.</a:t>
            </a:r>
            <a:endParaRPr lang="en-US" sz="2400" dirty="0"/>
          </a:p>
          <a:p>
            <a:pPr marL="0" indent="0" algn="just">
              <a:lnSpc>
                <a:spcPct val="170000"/>
              </a:lnSpc>
              <a:buNone/>
            </a:pPr>
            <a:r>
              <a:rPr lang="en-US" sz="2400" b="1" dirty="0">
                <a:solidFill>
                  <a:schemeClr val="tx2">
                    <a:lumMod val="60000"/>
                    <a:lumOff val="40000"/>
                  </a:schemeClr>
                </a:solidFill>
              </a:rPr>
              <a:t>Step 2 : </a:t>
            </a:r>
            <a:r>
              <a:rPr lang="en-US" sz="2400" dirty="0"/>
              <a:t>Make a rough draft of main points from the original</a:t>
            </a:r>
            <a:r>
              <a:rPr lang="en-US" sz="2400" b="1" dirty="0"/>
              <a:t> </a:t>
            </a:r>
            <a:r>
              <a:rPr lang="en-US" sz="2400" dirty="0"/>
              <a:t>passage. Also, decide about unnecessary information that you can omit</a:t>
            </a:r>
            <a:r>
              <a:rPr lang="en-US" sz="2400" dirty="0" smtClean="0"/>
              <a:t>.</a:t>
            </a:r>
            <a:endParaRPr lang="en-US" sz="2400" dirty="0"/>
          </a:p>
          <a:p>
            <a:pPr marL="0" indent="0" algn="just">
              <a:lnSpc>
                <a:spcPct val="170000"/>
              </a:lnSpc>
              <a:buNone/>
            </a:pPr>
            <a:r>
              <a:rPr lang="en-US" sz="2400" b="1" dirty="0">
                <a:solidFill>
                  <a:schemeClr val="tx2">
                    <a:lumMod val="60000"/>
                    <a:lumOff val="40000"/>
                  </a:schemeClr>
                </a:solidFill>
              </a:rPr>
              <a:t>Step 3 : </a:t>
            </a:r>
            <a:r>
              <a:rPr lang="en-US" sz="2400" dirty="0"/>
              <a:t>Supply a suitable title for </a:t>
            </a:r>
            <a:r>
              <a:rPr lang="en-US" sz="2400" dirty="0" smtClean="0"/>
              <a:t>proposed précis. Title should </a:t>
            </a:r>
            <a:r>
              <a:rPr lang="en-US" sz="2400" dirty="0"/>
              <a:t>include key aspects of </a:t>
            </a:r>
            <a:r>
              <a:rPr lang="en-US" sz="2400" dirty="0" smtClean="0"/>
              <a:t>original </a:t>
            </a:r>
            <a:r>
              <a:rPr lang="en-US" sz="2400" dirty="0"/>
              <a:t>passage</a:t>
            </a:r>
            <a:r>
              <a:rPr lang="en-US" sz="2400" dirty="0" smtClean="0"/>
              <a:t>.</a:t>
            </a:r>
          </a:p>
          <a:p>
            <a:pPr marL="0" indent="0" algn="just">
              <a:lnSpc>
                <a:spcPct val="170000"/>
              </a:lnSpc>
              <a:buNone/>
            </a:pPr>
            <a:r>
              <a:rPr lang="en-US" sz="2400" b="1" dirty="0">
                <a:solidFill>
                  <a:schemeClr val="tx2">
                    <a:lumMod val="60000"/>
                    <a:lumOff val="40000"/>
                  </a:schemeClr>
                </a:solidFill>
              </a:rPr>
              <a:t>Step 4 : </a:t>
            </a:r>
            <a:r>
              <a:rPr lang="en-US" sz="2400" dirty="0"/>
              <a:t>Arrange the main ideas you have made in a rough</a:t>
            </a:r>
            <a:r>
              <a:rPr lang="en-US" sz="2400" b="1" dirty="0"/>
              <a:t> </a:t>
            </a:r>
            <a:r>
              <a:rPr lang="en-US" sz="2400" dirty="0"/>
              <a:t>draft into </a:t>
            </a:r>
            <a:r>
              <a:rPr lang="en-US" sz="2400" dirty="0" smtClean="0"/>
              <a:t>				sentences </a:t>
            </a:r>
            <a:r>
              <a:rPr lang="en-US" sz="2400" dirty="0"/>
              <a:t>in a systematic order. This rough outline </a:t>
            </a:r>
            <a:r>
              <a:rPr lang="en-US" sz="2400" dirty="0" smtClean="0"/>
              <a:t>			of </a:t>
            </a:r>
            <a:r>
              <a:rPr lang="en-US" sz="2400" dirty="0"/>
              <a:t>précis should contain </a:t>
            </a:r>
            <a:r>
              <a:rPr lang="en-US" sz="2400" dirty="0" smtClean="0"/>
              <a:t>main </a:t>
            </a:r>
            <a:r>
              <a:rPr lang="en-US" sz="2400" dirty="0"/>
              <a:t>thoughts expressed in </a:t>
            </a:r>
            <a:r>
              <a:rPr lang="en-US" sz="2400" dirty="0" smtClean="0"/>
              <a:t>			original </a:t>
            </a:r>
            <a:r>
              <a:rPr lang="en-US" sz="2400" dirty="0"/>
              <a:t>passage. </a:t>
            </a:r>
          </a:p>
        </p:txBody>
      </p:sp>
      <p:sp>
        <p:nvSpPr>
          <p:cNvPr id="4" name="Slide Number Placeholder 3"/>
          <p:cNvSpPr>
            <a:spLocks noGrp="1"/>
          </p:cNvSpPr>
          <p:nvPr>
            <p:ph type="sldNum" sz="quarter" idx="12"/>
          </p:nvPr>
        </p:nvSpPr>
        <p:spPr/>
        <p:txBody>
          <a:bodyPr/>
          <a:lstStyle/>
          <a:p>
            <a:fld id="{B6F15528-21DE-4FAA-801E-634DDDAF4B2B}" type="slidenum">
              <a:rPr lang="en-US" smtClean="0"/>
              <a:pPr/>
              <a:t>42</a:t>
            </a:fld>
            <a:endParaRPr lang="en-US"/>
          </a:p>
        </p:txBody>
      </p:sp>
    </p:spTree>
    <p:extLst>
      <p:ext uri="{BB962C8B-B14F-4D97-AF65-F5344CB8AC3E}">
        <p14:creationId xmlns:p14="http://schemas.microsoft.com/office/powerpoint/2010/main" val="113870319"/>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 y="76200"/>
            <a:ext cx="8915400" cy="6705600"/>
          </a:xfrm>
        </p:spPr>
        <p:txBody>
          <a:bodyPr>
            <a:normAutofit fontScale="92500" lnSpcReduction="10000"/>
          </a:bodyPr>
          <a:lstStyle/>
          <a:p>
            <a:pPr marL="0" indent="0" algn="just">
              <a:lnSpc>
                <a:spcPct val="170000"/>
              </a:lnSpc>
              <a:buNone/>
            </a:pPr>
            <a:r>
              <a:rPr lang="en-US" sz="2400" b="1" dirty="0" smtClean="0">
                <a:solidFill>
                  <a:schemeClr val="tx2">
                    <a:lumMod val="60000"/>
                    <a:lumOff val="40000"/>
                  </a:schemeClr>
                </a:solidFill>
              </a:rPr>
              <a:t>Step </a:t>
            </a:r>
            <a:r>
              <a:rPr lang="en-US" sz="2400" b="1" dirty="0">
                <a:solidFill>
                  <a:schemeClr val="tx2">
                    <a:lumMod val="60000"/>
                    <a:lumOff val="40000"/>
                  </a:schemeClr>
                </a:solidFill>
              </a:rPr>
              <a:t>5 : </a:t>
            </a:r>
            <a:r>
              <a:rPr lang="en-US" sz="2400" dirty="0"/>
              <a:t>Here you can give final touch to your précis. Carefully</a:t>
            </a:r>
            <a:r>
              <a:rPr lang="en-US" sz="2400" b="1" dirty="0"/>
              <a:t> </a:t>
            </a:r>
            <a:r>
              <a:rPr lang="en-US" sz="2400" dirty="0"/>
              <a:t>see if you have followed the guidelines, included the main thoughts, compressed it properly </a:t>
            </a:r>
            <a:r>
              <a:rPr lang="en-US" sz="2400" dirty="0" smtClean="0"/>
              <a:t>&amp; </a:t>
            </a:r>
            <a:r>
              <a:rPr lang="en-US" sz="2400" dirty="0"/>
              <a:t>arranged in a </a:t>
            </a:r>
            <a:r>
              <a:rPr lang="en-US" sz="2400" dirty="0" smtClean="0"/>
              <a:t>systematic </a:t>
            </a:r>
            <a:r>
              <a:rPr lang="en-US" sz="2400" dirty="0"/>
              <a:t>way objectively</a:t>
            </a:r>
            <a:r>
              <a:rPr lang="en-US" sz="2400" dirty="0" smtClean="0"/>
              <a:t>.</a:t>
            </a:r>
            <a:r>
              <a:rPr lang="en-US" sz="2400" dirty="0"/>
              <a:t> </a:t>
            </a:r>
            <a:endParaRPr lang="en-US" sz="2400" dirty="0" smtClean="0"/>
          </a:p>
          <a:p>
            <a:pPr marL="0" indent="0" algn="just">
              <a:lnSpc>
                <a:spcPct val="150000"/>
              </a:lnSpc>
              <a:buNone/>
            </a:pPr>
            <a:r>
              <a:rPr lang="en-US" sz="2400" b="1" dirty="0" smtClean="0">
                <a:solidFill>
                  <a:schemeClr val="accent2"/>
                </a:solidFill>
              </a:rPr>
              <a:t>Ex. of </a:t>
            </a:r>
            <a:r>
              <a:rPr lang="en-US" sz="2400" b="1" dirty="0">
                <a:solidFill>
                  <a:schemeClr val="accent2"/>
                </a:solidFill>
              </a:rPr>
              <a:t>précis writing</a:t>
            </a:r>
            <a:r>
              <a:rPr lang="en-US" sz="2400" dirty="0">
                <a:solidFill>
                  <a:schemeClr val="accent2"/>
                </a:solidFill>
              </a:rPr>
              <a:t> - </a:t>
            </a:r>
            <a:r>
              <a:rPr lang="en-US" sz="2400" dirty="0">
                <a:solidFill>
                  <a:schemeClr val="accent1"/>
                </a:solidFill>
              </a:rPr>
              <a:t>Read following passage &amp; write a précis. Supply a suitable title</a:t>
            </a:r>
            <a:r>
              <a:rPr lang="en-US" sz="2400" dirty="0" smtClean="0">
                <a:solidFill>
                  <a:schemeClr val="accent1"/>
                </a:solidFill>
              </a:rPr>
              <a:t>. </a:t>
            </a:r>
            <a:r>
              <a:rPr lang="en-US" sz="2400" dirty="0" smtClean="0">
                <a:solidFill>
                  <a:schemeClr val="accent3">
                    <a:lumMod val="75000"/>
                  </a:schemeClr>
                </a:solidFill>
              </a:rPr>
              <a:t>‘</a:t>
            </a:r>
            <a:r>
              <a:rPr lang="en-US" sz="2400" dirty="0">
                <a:solidFill>
                  <a:schemeClr val="accent3">
                    <a:lumMod val="75000"/>
                  </a:schemeClr>
                </a:solidFill>
              </a:rPr>
              <a:t>Swachha Bharat Mission was launched on October 2, 2014 on the occasion of Gandhi Jayanti to achieve ‘Clean India’ by 2019. This mission was premeditated to mark the 150</a:t>
            </a:r>
            <a:r>
              <a:rPr lang="en-US" sz="2400" baseline="30000" dirty="0">
                <a:solidFill>
                  <a:schemeClr val="accent3">
                    <a:lumMod val="75000"/>
                  </a:schemeClr>
                </a:solidFill>
              </a:rPr>
              <a:t>th</a:t>
            </a:r>
            <a:r>
              <a:rPr lang="en-US" sz="2400" dirty="0">
                <a:solidFill>
                  <a:schemeClr val="accent3">
                    <a:lumMod val="75000"/>
                  </a:schemeClr>
                </a:solidFill>
              </a:rPr>
              <a:t> birth anniversary of Mahatma Gandhi, the Father of our Nation. Swachha Bharat Mission has got a nation-wide acceptance &amp; has mobilized masses &amp; </a:t>
            </a:r>
            <a:r>
              <a:rPr lang="en-US" sz="2400" dirty="0" smtClean="0">
                <a:solidFill>
                  <a:schemeClr val="accent3">
                    <a:lumMod val="75000"/>
                  </a:schemeClr>
                </a:solidFill>
              </a:rPr>
              <a:t>public-private </a:t>
            </a:r>
            <a:r>
              <a:rPr lang="en-US" sz="2400" dirty="0">
                <a:solidFill>
                  <a:schemeClr val="accent3">
                    <a:lumMod val="75000"/>
                  </a:schemeClr>
                </a:solidFill>
              </a:rPr>
              <a:t>sector corporations alike. The </a:t>
            </a:r>
            <a:r>
              <a:rPr lang="en-US" sz="2400" dirty="0" smtClean="0">
                <a:solidFill>
                  <a:schemeClr val="accent3">
                    <a:lumMod val="75000"/>
                  </a:schemeClr>
                </a:solidFill>
              </a:rPr>
              <a:t>Swachha Bharat </a:t>
            </a:r>
            <a:r>
              <a:rPr lang="en-US" sz="2400" dirty="0">
                <a:solidFill>
                  <a:schemeClr val="accent3">
                    <a:lumMod val="75000"/>
                  </a:schemeClr>
                </a:solidFill>
              </a:rPr>
              <a:t>Mission has become a peoples’ </a:t>
            </a:r>
            <a:r>
              <a:rPr lang="en-US" sz="2400" dirty="0" smtClean="0">
                <a:solidFill>
                  <a:schemeClr val="accent3">
                    <a:lumMod val="75000"/>
                  </a:schemeClr>
                </a:solidFill>
              </a:rPr>
              <a:t>movement 				through </a:t>
            </a:r>
            <a:r>
              <a:rPr lang="en-US" sz="2400" dirty="0">
                <a:solidFill>
                  <a:schemeClr val="accent3">
                    <a:lumMod val="75000"/>
                  </a:schemeClr>
                </a:solidFill>
              </a:rPr>
              <a:t>which our Prime Minister </a:t>
            </a:r>
            <a:r>
              <a:rPr lang="en-US" sz="2400" dirty="0" smtClean="0">
                <a:solidFill>
                  <a:schemeClr val="accent3">
                    <a:lumMod val="75000"/>
                  </a:schemeClr>
                </a:solidFill>
              </a:rPr>
              <a:t>has </a:t>
            </a:r>
            <a:r>
              <a:rPr lang="en-US" sz="2400" dirty="0">
                <a:solidFill>
                  <a:schemeClr val="accent3">
                    <a:lumMod val="75000"/>
                  </a:schemeClr>
                </a:solidFill>
              </a:rPr>
              <a:t>evoked a </a:t>
            </a:r>
            <a:r>
              <a:rPr lang="en-US" sz="2400" dirty="0" smtClean="0">
                <a:solidFill>
                  <a:schemeClr val="accent3">
                    <a:lumMod val="75000"/>
                  </a:schemeClr>
                </a:solidFill>
              </a:rPr>
              <a:t>				sense </a:t>
            </a:r>
            <a:r>
              <a:rPr lang="en-US" sz="2400" dirty="0">
                <a:solidFill>
                  <a:schemeClr val="accent3">
                    <a:lumMod val="75000"/>
                  </a:schemeClr>
                </a:solidFill>
              </a:rPr>
              <a:t>of responsibility among </a:t>
            </a:r>
            <a:r>
              <a:rPr lang="en-US" sz="2400" dirty="0" smtClean="0">
                <a:solidFill>
                  <a:schemeClr val="accent3">
                    <a:lumMod val="75000"/>
                  </a:schemeClr>
                </a:solidFill>
              </a:rPr>
              <a:t>people </a:t>
            </a:r>
            <a:r>
              <a:rPr lang="en-US" sz="2400" dirty="0">
                <a:solidFill>
                  <a:schemeClr val="accent3">
                    <a:lumMod val="75000"/>
                  </a:schemeClr>
                </a:solidFill>
              </a:rPr>
              <a:t>towards clean </a:t>
            </a:r>
            <a:r>
              <a:rPr lang="en-US" sz="2400" dirty="0" smtClean="0">
                <a:solidFill>
                  <a:schemeClr val="accent3">
                    <a:lumMod val="75000"/>
                  </a:schemeClr>
                </a:solidFill>
              </a:rPr>
              <a:t>			India</a:t>
            </a:r>
            <a:r>
              <a:rPr lang="en-US" sz="2400" dirty="0">
                <a:solidFill>
                  <a:schemeClr val="accent3">
                    <a:lumMod val="75000"/>
                  </a:schemeClr>
                </a:solidFill>
              </a:rPr>
              <a:t>. </a:t>
            </a:r>
          </a:p>
          <a:p>
            <a:pPr marL="0" indent="0" algn="just">
              <a:lnSpc>
                <a:spcPct val="170000"/>
              </a:lnSpc>
              <a:buNone/>
            </a:pPr>
            <a:endParaRPr lang="en-US" sz="2400" dirty="0"/>
          </a:p>
          <a:p>
            <a:pPr algn="just">
              <a:lnSpc>
                <a:spcPct val="150000"/>
              </a:lnSpc>
            </a:pPr>
            <a:endParaRPr lang="en-US" sz="2800" dirty="0">
              <a:solidFill>
                <a:srgbClr val="7030A0"/>
              </a:solidFill>
            </a:endParaRPr>
          </a:p>
          <a:p>
            <a:pPr marL="0" indent="0">
              <a:buNone/>
            </a:pPr>
            <a:endParaRPr lang="en-US" sz="2400" dirty="0">
              <a:solidFill>
                <a:schemeClr val="accent2"/>
              </a:solidFill>
            </a:endParaRPr>
          </a:p>
          <a:p>
            <a:pPr algn="just">
              <a:lnSpc>
                <a:spcPct val="150000"/>
              </a:lnSpc>
            </a:pPr>
            <a:endParaRPr lang="en-US" sz="2400" dirty="0">
              <a:solidFill>
                <a:schemeClr val="accent3">
                  <a:lumMod val="75000"/>
                </a:schemeClr>
              </a:solidFill>
            </a:endParaRPr>
          </a:p>
          <a:p>
            <a:pPr algn="just">
              <a:lnSpc>
                <a:spcPct val="150000"/>
              </a:lnSpc>
            </a:pPr>
            <a:endParaRPr lang="en-US" sz="2400" dirty="0">
              <a:solidFill>
                <a:schemeClr val="accent3">
                  <a:lumMod val="75000"/>
                </a:schemeClr>
              </a:solidFill>
            </a:endParaRPr>
          </a:p>
          <a:p>
            <a:pPr marL="0" indent="0">
              <a:buNone/>
            </a:pPr>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43</a:t>
            </a:fld>
            <a:endParaRPr lang="en-US"/>
          </a:p>
        </p:txBody>
      </p:sp>
    </p:spTree>
    <p:extLst>
      <p:ext uri="{BB962C8B-B14F-4D97-AF65-F5344CB8AC3E}">
        <p14:creationId xmlns:p14="http://schemas.microsoft.com/office/powerpoint/2010/main" val="4158088078"/>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 y="76200"/>
            <a:ext cx="8915400" cy="6705600"/>
          </a:xfrm>
        </p:spPr>
        <p:txBody>
          <a:bodyPr>
            <a:noAutofit/>
          </a:bodyPr>
          <a:lstStyle/>
          <a:p>
            <a:pPr marL="0" indent="0" algn="just">
              <a:lnSpc>
                <a:spcPct val="160000"/>
              </a:lnSpc>
              <a:buNone/>
            </a:pPr>
            <a:r>
              <a:rPr lang="en-US" sz="2300" dirty="0" smtClean="0">
                <a:solidFill>
                  <a:schemeClr val="accent3">
                    <a:lumMod val="75000"/>
                  </a:schemeClr>
                </a:solidFill>
              </a:rPr>
              <a:t>Unveiling </a:t>
            </a:r>
            <a:r>
              <a:rPr lang="en-US" sz="2300" dirty="0">
                <a:solidFill>
                  <a:schemeClr val="accent3">
                    <a:lumMod val="75000"/>
                  </a:schemeClr>
                </a:solidFill>
              </a:rPr>
              <a:t>of Swachha Bharat Mission is laudable not just for sanitation development, but also for bringing about the behaviour </a:t>
            </a:r>
            <a:r>
              <a:rPr lang="en-US" sz="2300" dirty="0" smtClean="0">
                <a:solidFill>
                  <a:schemeClr val="accent3">
                    <a:lumMod val="75000"/>
                  </a:schemeClr>
                </a:solidFill>
              </a:rPr>
              <a:t>&amp; </a:t>
            </a:r>
            <a:r>
              <a:rPr lang="en-US" sz="2300" dirty="0">
                <a:solidFill>
                  <a:schemeClr val="accent3">
                    <a:lumMod val="75000"/>
                  </a:schemeClr>
                </a:solidFill>
              </a:rPr>
              <a:t>mindset change in millions of Indians. The mission is a community-led movement focused on building toilets </a:t>
            </a:r>
            <a:r>
              <a:rPr lang="en-US" sz="2300" dirty="0" smtClean="0">
                <a:solidFill>
                  <a:schemeClr val="accent3">
                    <a:lumMod val="75000"/>
                  </a:schemeClr>
                </a:solidFill>
              </a:rPr>
              <a:t>&amp; </a:t>
            </a:r>
            <a:r>
              <a:rPr lang="en-US" sz="2300" dirty="0">
                <a:solidFill>
                  <a:schemeClr val="accent3">
                    <a:lumMod val="75000"/>
                  </a:schemeClr>
                </a:solidFill>
              </a:rPr>
              <a:t>educating people about the importance of sanitation </a:t>
            </a:r>
            <a:r>
              <a:rPr lang="en-US" sz="2300" dirty="0" smtClean="0">
                <a:solidFill>
                  <a:schemeClr val="accent3">
                    <a:lumMod val="75000"/>
                  </a:schemeClr>
                </a:solidFill>
              </a:rPr>
              <a:t>&amp; </a:t>
            </a:r>
            <a:r>
              <a:rPr lang="en-US" sz="2300" dirty="0">
                <a:solidFill>
                  <a:schemeClr val="accent3">
                    <a:lumMod val="75000"/>
                  </a:schemeClr>
                </a:solidFill>
              </a:rPr>
              <a:t>cleanliness. Mahatma Gandhi had rightly said, ‘Uncleanliness of </a:t>
            </a:r>
            <a:r>
              <a:rPr lang="en-US" sz="2300" dirty="0" smtClean="0">
                <a:solidFill>
                  <a:schemeClr val="accent3">
                    <a:lumMod val="75000"/>
                  </a:schemeClr>
                </a:solidFill>
              </a:rPr>
              <a:t>the mind </a:t>
            </a:r>
            <a:r>
              <a:rPr lang="en-US" sz="2300" dirty="0">
                <a:solidFill>
                  <a:schemeClr val="accent3">
                    <a:lumMod val="75000"/>
                  </a:schemeClr>
                </a:solidFill>
              </a:rPr>
              <a:t>is more dangerous than that of the body. The latter, however, is an indication of the former.’ This campaign aims at </a:t>
            </a:r>
            <a:r>
              <a:rPr lang="en-US" sz="2300" dirty="0" smtClean="0">
                <a:solidFill>
                  <a:schemeClr val="accent3">
                    <a:lumMod val="75000"/>
                  </a:schemeClr>
                </a:solidFill>
              </a:rPr>
              <a:t>				making </a:t>
            </a:r>
            <a:r>
              <a:rPr lang="en-US" sz="2300" dirty="0">
                <a:solidFill>
                  <a:schemeClr val="accent3">
                    <a:lumMod val="75000"/>
                  </a:schemeClr>
                </a:solidFill>
              </a:rPr>
              <a:t>every single Indian aware of the </a:t>
            </a:r>
            <a:r>
              <a:rPr lang="en-US" sz="2300" dirty="0" smtClean="0">
                <a:solidFill>
                  <a:schemeClr val="accent3">
                    <a:lumMod val="75000"/>
                  </a:schemeClr>
                </a:solidFill>
              </a:rPr>
              <a:t>				importance </a:t>
            </a:r>
            <a:r>
              <a:rPr lang="en-US" sz="2300" dirty="0">
                <a:solidFill>
                  <a:schemeClr val="accent3">
                    <a:lumMod val="75000"/>
                  </a:schemeClr>
                </a:solidFill>
              </a:rPr>
              <a:t>of </a:t>
            </a:r>
            <a:r>
              <a:rPr lang="en-US" sz="2300" dirty="0" smtClean="0">
                <a:solidFill>
                  <a:schemeClr val="accent3">
                    <a:lumMod val="75000"/>
                  </a:schemeClr>
                </a:solidFill>
              </a:rPr>
              <a:t>hygiene </a:t>
            </a:r>
            <a:r>
              <a:rPr lang="en-US" sz="2300" dirty="0">
                <a:solidFill>
                  <a:schemeClr val="accent3">
                    <a:lumMod val="75000"/>
                  </a:schemeClr>
                </a:solidFill>
              </a:rPr>
              <a:t>at physical </a:t>
            </a:r>
            <a:r>
              <a:rPr lang="en-US" sz="2300" dirty="0" smtClean="0">
                <a:solidFill>
                  <a:schemeClr val="accent3">
                    <a:lumMod val="75000"/>
                  </a:schemeClr>
                </a:solidFill>
              </a:rPr>
              <a:t>&amp; </a:t>
            </a:r>
            <a:r>
              <a:rPr lang="en-US" sz="2300" dirty="0">
                <a:solidFill>
                  <a:schemeClr val="accent3">
                    <a:lumMod val="75000"/>
                  </a:schemeClr>
                </a:solidFill>
              </a:rPr>
              <a:t>mental </a:t>
            </a:r>
            <a:r>
              <a:rPr lang="en-US" sz="2300" dirty="0" smtClean="0">
                <a:solidFill>
                  <a:schemeClr val="accent3">
                    <a:lumMod val="75000"/>
                  </a:schemeClr>
                </a:solidFill>
              </a:rPr>
              <a:t>				levels</a:t>
            </a:r>
            <a:r>
              <a:rPr lang="en-US" sz="2300" dirty="0">
                <a:solidFill>
                  <a:schemeClr val="accent3">
                    <a:lumMod val="75000"/>
                  </a:schemeClr>
                </a:solidFill>
              </a:rPr>
              <a:t>.’ </a:t>
            </a:r>
            <a:r>
              <a:rPr lang="en-US" sz="1800" dirty="0">
                <a:solidFill>
                  <a:schemeClr val="accent3">
                    <a:lumMod val="75000"/>
                  </a:schemeClr>
                </a:solidFill>
              </a:rPr>
              <a:t>(178 words) (Source: Kurukshetra, July 2019 , P.40</a:t>
            </a:r>
            <a:r>
              <a:rPr lang="en-US" sz="1800" dirty="0" smtClean="0">
                <a:solidFill>
                  <a:schemeClr val="accent3">
                    <a:lumMod val="75000"/>
                  </a:schemeClr>
                </a:solidFill>
              </a:rPr>
              <a:t>)</a:t>
            </a:r>
            <a:endParaRPr lang="en-US" sz="2600" dirty="0">
              <a:solidFill>
                <a:srgbClr val="7030A0"/>
              </a:solidFill>
            </a:endParaRPr>
          </a:p>
          <a:p>
            <a:pPr marL="0" indent="0" algn="just">
              <a:lnSpc>
                <a:spcPct val="160000"/>
              </a:lnSpc>
              <a:buNone/>
            </a:pPr>
            <a:endParaRPr lang="en-US" sz="2600" dirty="0">
              <a:solidFill>
                <a:schemeClr val="accent2"/>
              </a:solidFill>
            </a:endParaRPr>
          </a:p>
          <a:p>
            <a:pPr algn="just">
              <a:lnSpc>
                <a:spcPct val="160000"/>
              </a:lnSpc>
            </a:pPr>
            <a:endParaRPr lang="en-US" sz="2600" dirty="0">
              <a:solidFill>
                <a:schemeClr val="accent3">
                  <a:lumMod val="75000"/>
                </a:schemeClr>
              </a:solidFill>
            </a:endParaRPr>
          </a:p>
          <a:p>
            <a:pPr algn="just">
              <a:lnSpc>
                <a:spcPct val="160000"/>
              </a:lnSpc>
            </a:pPr>
            <a:endParaRPr lang="en-US" sz="2800" dirty="0">
              <a:solidFill>
                <a:schemeClr val="accent3">
                  <a:lumMod val="75000"/>
                </a:schemeClr>
              </a:solidFill>
            </a:endParaRPr>
          </a:p>
          <a:p>
            <a:pPr marL="0" indent="0" algn="just">
              <a:lnSpc>
                <a:spcPct val="160000"/>
              </a:lnSpc>
              <a:buNone/>
            </a:pPr>
            <a:endParaRPr lang="en-US" sz="2800"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44</a:t>
            </a:fld>
            <a:endParaRPr lang="en-US"/>
          </a:p>
        </p:txBody>
      </p:sp>
    </p:spTree>
    <p:extLst>
      <p:ext uri="{BB962C8B-B14F-4D97-AF65-F5344CB8AC3E}">
        <p14:creationId xmlns:p14="http://schemas.microsoft.com/office/powerpoint/2010/main" val="3546342834"/>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 y="76200"/>
            <a:ext cx="8915400" cy="6705600"/>
          </a:xfrm>
        </p:spPr>
        <p:txBody>
          <a:bodyPr>
            <a:noAutofit/>
          </a:bodyPr>
          <a:lstStyle/>
          <a:p>
            <a:pPr marL="0" indent="0" algn="just">
              <a:lnSpc>
                <a:spcPct val="150000"/>
              </a:lnSpc>
              <a:buNone/>
            </a:pPr>
            <a:r>
              <a:rPr lang="en-US" sz="2400" b="1" dirty="0">
                <a:solidFill>
                  <a:srgbClr val="7030A0"/>
                </a:solidFill>
              </a:rPr>
              <a:t>Step 1 : </a:t>
            </a:r>
            <a:r>
              <a:rPr lang="en-US" sz="2400" dirty="0">
                <a:solidFill>
                  <a:schemeClr val="accent6">
                    <a:lumMod val="75000"/>
                  </a:schemeClr>
                </a:solidFill>
              </a:rPr>
              <a:t>After reading </a:t>
            </a:r>
            <a:r>
              <a:rPr lang="en-US" sz="2400" dirty="0" smtClean="0">
                <a:solidFill>
                  <a:schemeClr val="accent6">
                    <a:lumMod val="75000"/>
                  </a:schemeClr>
                </a:solidFill>
              </a:rPr>
              <a:t>above </a:t>
            </a:r>
            <a:r>
              <a:rPr lang="en-US" sz="2400" dirty="0">
                <a:solidFill>
                  <a:schemeClr val="accent6">
                    <a:lumMod val="75000"/>
                  </a:schemeClr>
                </a:solidFill>
              </a:rPr>
              <a:t>passage carefully, you will</a:t>
            </a:r>
            <a:r>
              <a:rPr lang="en-US" sz="2400" b="1" dirty="0">
                <a:solidFill>
                  <a:schemeClr val="accent6">
                    <a:lumMod val="75000"/>
                  </a:schemeClr>
                </a:solidFill>
              </a:rPr>
              <a:t> </a:t>
            </a:r>
            <a:r>
              <a:rPr lang="en-US" sz="2400" dirty="0">
                <a:solidFill>
                  <a:schemeClr val="accent6">
                    <a:lumMod val="75000"/>
                  </a:schemeClr>
                </a:solidFill>
              </a:rPr>
              <a:t>come across that the passage is about the campaign Swachh Bharat Mission</a:t>
            </a:r>
            <a:r>
              <a:rPr lang="en-US" sz="2400" dirty="0" smtClean="0">
                <a:solidFill>
                  <a:schemeClr val="accent6">
                    <a:lumMod val="75000"/>
                  </a:schemeClr>
                </a:solidFill>
              </a:rPr>
              <a:t>.</a:t>
            </a:r>
            <a:endParaRPr lang="en-US" sz="2400" dirty="0">
              <a:solidFill>
                <a:schemeClr val="accent6">
                  <a:lumMod val="75000"/>
                </a:schemeClr>
              </a:solidFill>
            </a:endParaRPr>
          </a:p>
          <a:p>
            <a:pPr marL="0" indent="0" algn="just">
              <a:lnSpc>
                <a:spcPct val="150000"/>
              </a:lnSpc>
              <a:buNone/>
            </a:pPr>
            <a:r>
              <a:rPr lang="en-US" sz="2400" b="1" dirty="0">
                <a:solidFill>
                  <a:srgbClr val="7030A0"/>
                </a:solidFill>
              </a:rPr>
              <a:t>Step 2 </a:t>
            </a:r>
            <a:r>
              <a:rPr lang="en-US" sz="2400" dirty="0">
                <a:solidFill>
                  <a:srgbClr val="7030A0"/>
                </a:solidFill>
              </a:rPr>
              <a:t>: </a:t>
            </a:r>
            <a:r>
              <a:rPr lang="en-US" sz="2400" dirty="0">
                <a:solidFill>
                  <a:schemeClr val="accent6">
                    <a:lumMod val="75000"/>
                  </a:schemeClr>
                </a:solidFill>
              </a:rPr>
              <a:t>M</a:t>
            </a:r>
            <a:r>
              <a:rPr lang="en-US" sz="2400" dirty="0" smtClean="0">
                <a:solidFill>
                  <a:schemeClr val="accent6">
                    <a:lumMod val="75000"/>
                  </a:schemeClr>
                </a:solidFill>
              </a:rPr>
              <a:t>ake </a:t>
            </a:r>
            <a:r>
              <a:rPr lang="en-US" sz="2400" dirty="0">
                <a:solidFill>
                  <a:schemeClr val="accent6">
                    <a:lumMod val="75000"/>
                  </a:schemeClr>
                </a:solidFill>
              </a:rPr>
              <a:t>a rough draft of main ideas </a:t>
            </a:r>
            <a:r>
              <a:rPr lang="en-US" sz="2400" dirty="0" smtClean="0">
                <a:solidFill>
                  <a:schemeClr val="accent6">
                    <a:lumMod val="75000"/>
                  </a:schemeClr>
                </a:solidFill>
              </a:rPr>
              <a:t>like :</a:t>
            </a:r>
            <a:r>
              <a:rPr lang="en-US" sz="2400" b="1" dirty="0" smtClean="0">
                <a:solidFill>
                  <a:schemeClr val="accent6">
                    <a:lumMod val="75000"/>
                  </a:schemeClr>
                </a:solidFill>
              </a:rPr>
              <a:t> </a:t>
            </a:r>
            <a:r>
              <a:rPr lang="en-US" sz="2400" dirty="0">
                <a:solidFill>
                  <a:schemeClr val="accent6">
                    <a:lumMod val="75000"/>
                  </a:schemeClr>
                </a:solidFill>
              </a:rPr>
              <a:t>Swachh Bharat Mission, its goal, how it became people’s movement, admirable for sanitation development </a:t>
            </a:r>
            <a:r>
              <a:rPr lang="en-US" sz="2400" dirty="0" smtClean="0">
                <a:solidFill>
                  <a:schemeClr val="accent6">
                    <a:lumMod val="75000"/>
                  </a:schemeClr>
                </a:solidFill>
              </a:rPr>
              <a:t>&amp; </a:t>
            </a:r>
            <a:r>
              <a:rPr lang="en-US" sz="2400" dirty="0">
                <a:solidFill>
                  <a:schemeClr val="accent6">
                    <a:lumMod val="75000"/>
                  </a:schemeClr>
                </a:solidFill>
              </a:rPr>
              <a:t>change </a:t>
            </a:r>
            <a:r>
              <a:rPr lang="en-US" sz="2400" dirty="0" smtClean="0">
                <a:solidFill>
                  <a:schemeClr val="accent6">
                    <a:lumMod val="75000"/>
                  </a:schemeClr>
                </a:solidFill>
              </a:rPr>
              <a:t>in </a:t>
            </a:r>
            <a:r>
              <a:rPr lang="en-US" sz="2400" dirty="0">
                <a:solidFill>
                  <a:schemeClr val="accent6">
                    <a:lumMod val="75000"/>
                  </a:schemeClr>
                </a:solidFill>
              </a:rPr>
              <a:t>behavior </a:t>
            </a:r>
            <a:r>
              <a:rPr lang="en-US" sz="2400" dirty="0" smtClean="0">
                <a:solidFill>
                  <a:schemeClr val="accent6">
                    <a:lumMod val="75000"/>
                  </a:schemeClr>
                </a:solidFill>
              </a:rPr>
              <a:t>&amp; </a:t>
            </a:r>
            <a:r>
              <a:rPr lang="en-US" sz="2400" dirty="0">
                <a:solidFill>
                  <a:schemeClr val="accent6">
                    <a:lumMod val="75000"/>
                  </a:schemeClr>
                </a:solidFill>
              </a:rPr>
              <a:t>mindset of people, focus on building toilets </a:t>
            </a:r>
            <a:r>
              <a:rPr lang="en-US" sz="2400" dirty="0" smtClean="0">
                <a:solidFill>
                  <a:schemeClr val="accent6">
                    <a:lumMod val="75000"/>
                  </a:schemeClr>
                </a:solidFill>
              </a:rPr>
              <a:t>&amp; </a:t>
            </a:r>
            <a:r>
              <a:rPr lang="en-US" sz="2400" dirty="0">
                <a:solidFill>
                  <a:schemeClr val="accent6">
                    <a:lumMod val="75000"/>
                  </a:schemeClr>
                </a:solidFill>
              </a:rPr>
              <a:t>mentioning importance of sanitation </a:t>
            </a:r>
            <a:r>
              <a:rPr lang="en-US" sz="2400" dirty="0" smtClean="0">
                <a:solidFill>
                  <a:schemeClr val="accent6">
                    <a:lumMod val="75000"/>
                  </a:schemeClr>
                </a:solidFill>
              </a:rPr>
              <a:t>&amp; </a:t>
            </a:r>
            <a:r>
              <a:rPr lang="en-US" sz="2400" dirty="0">
                <a:solidFill>
                  <a:schemeClr val="accent6">
                    <a:lumMod val="75000"/>
                  </a:schemeClr>
                </a:solidFill>
              </a:rPr>
              <a:t>cleanliness, importance of hygiene at physical </a:t>
            </a:r>
            <a:r>
              <a:rPr lang="en-US" sz="2400" dirty="0" smtClean="0">
                <a:solidFill>
                  <a:schemeClr val="accent6">
                    <a:lumMod val="75000"/>
                  </a:schemeClr>
                </a:solidFill>
              </a:rPr>
              <a:t>&amp; </a:t>
            </a:r>
            <a:r>
              <a:rPr lang="en-US" sz="2400" dirty="0">
                <a:solidFill>
                  <a:schemeClr val="accent6">
                    <a:lumMod val="75000"/>
                  </a:schemeClr>
                </a:solidFill>
              </a:rPr>
              <a:t>mental level, etc</a:t>
            </a:r>
            <a:r>
              <a:rPr lang="en-US" sz="2400" dirty="0" smtClean="0">
                <a:solidFill>
                  <a:schemeClr val="accent6">
                    <a:lumMod val="75000"/>
                  </a:schemeClr>
                </a:solidFill>
              </a:rPr>
              <a:t>.</a:t>
            </a:r>
          </a:p>
          <a:p>
            <a:pPr marL="0" indent="0" algn="just">
              <a:lnSpc>
                <a:spcPct val="150000"/>
              </a:lnSpc>
              <a:buNone/>
            </a:pPr>
            <a:r>
              <a:rPr lang="en-US" sz="2400" b="1" dirty="0" smtClean="0">
                <a:solidFill>
                  <a:srgbClr val="7030A0"/>
                </a:solidFill>
              </a:rPr>
              <a:t>			Step </a:t>
            </a:r>
            <a:r>
              <a:rPr lang="en-US" sz="2400" b="1" dirty="0">
                <a:solidFill>
                  <a:srgbClr val="7030A0"/>
                </a:solidFill>
              </a:rPr>
              <a:t>3 </a:t>
            </a:r>
            <a:r>
              <a:rPr lang="en-US" sz="2400" dirty="0">
                <a:solidFill>
                  <a:srgbClr val="7030A0"/>
                </a:solidFill>
              </a:rPr>
              <a:t>: </a:t>
            </a:r>
            <a:r>
              <a:rPr lang="en-US" sz="2400" dirty="0">
                <a:solidFill>
                  <a:schemeClr val="accent6">
                    <a:lumMod val="75000"/>
                  </a:schemeClr>
                </a:solidFill>
              </a:rPr>
              <a:t>As the passage is </a:t>
            </a:r>
            <a:r>
              <a:rPr lang="en-US" sz="2400" dirty="0" smtClean="0">
                <a:solidFill>
                  <a:schemeClr val="accent6">
                    <a:lumMod val="75000"/>
                  </a:schemeClr>
                </a:solidFill>
              </a:rPr>
              <a:t>about mission</a:t>
            </a:r>
            <a:r>
              <a:rPr lang="en-US" sz="2400" dirty="0">
                <a:solidFill>
                  <a:schemeClr val="accent6">
                    <a:lumMod val="75000"/>
                  </a:schemeClr>
                </a:solidFill>
              </a:rPr>
              <a:t>, </a:t>
            </a:r>
            <a:r>
              <a:rPr lang="en-US" sz="2400" dirty="0" smtClean="0">
                <a:solidFill>
                  <a:schemeClr val="accent6">
                    <a:lumMod val="75000"/>
                  </a:schemeClr>
                </a:solidFill>
              </a:rPr>
              <a:t>its </a:t>
            </a:r>
          </a:p>
          <a:p>
            <a:pPr marL="0" indent="0" algn="just">
              <a:lnSpc>
                <a:spcPct val="150000"/>
              </a:lnSpc>
              <a:buNone/>
            </a:pPr>
            <a:r>
              <a:rPr lang="en-US" sz="2400" dirty="0" smtClean="0">
                <a:solidFill>
                  <a:schemeClr val="accent6">
                    <a:lumMod val="75000"/>
                  </a:schemeClr>
                </a:solidFill>
              </a:rPr>
              <a:t>			suitable </a:t>
            </a:r>
            <a:r>
              <a:rPr lang="en-US" sz="2400" dirty="0">
                <a:solidFill>
                  <a:schemeClr val="accent6">
                    <a:lumMod val="75000"/>
                  </a:schemeClr>
                </a:solidFill>
              </a:rPr>
              <a:t>title</a:t>
            </a:r>
            <a:r>
              <a:rPr lang="en-US" sz="2400" b="1" dirty="0">
                <a:solidFill>
                  <a:schemeClr val="accent6">
                    <a:lumMod val="75000"/>
                  </a:schemeClr>
                </a:solidFill>
              </a:rPr>
              <a:t> </a:t>
            </a:r>
            <a:r>
              <a:rPr lang="en-US" sz="2400" dirty="0">
                <a:solidFill>
                  <a:schemeClr val="accent6">
                    <a:lumMod val="75000"/>
                  </a:schemeClr>
                </a:solidFill>
              </a:rPr>
              <a:t>will be </a:t>
            </a:r>
            <a:r>
              <a:rPr lang="en-US" sz="2400" dirty="0" smtClean="0">
                <a:solidFill>
                  <a:schemeClr val="accent6">
                    <a:lumMod val="75000"/>
                  </a:schemeClr>
                </a:solidFill>
              </a:rPr>
              <a:t>‘</a:t>
            </a:r>
            <a:r>
              <a:rPr lang="en-US" sz="2400" dirty="0">
                <a:solidFill>
                  <a:schemeClr val="accent6">
                    <a:lumMod val="75000"/>
                  </a:schemeClr>
                </a:solidFill>
              </a:rPr>
              <a:t>Swachha Bharat Mission</a:t>
            </a:r>
            <a:r>
              <a:rPr lang="en-US" sz="2400" dirty="0" smtClean="0">
                <a:solidFill>
                  <a:schemeClr val="accent6">
                    <a:lumMod val="75000"/>
                  </a:schemeClr>
                </a:solidFill>
              </a:rPr>
              <a:t>’.</a:t>
            </a:r>
          </a:p>
          <a:p>
            <a:pPr marL="0" indent="0" algn="ctr">
              <a:buNone/>
            </a:pPr>
            <a:r>
              <a:rPr lang="en-US" sz="2400" b="1" dirty="0" smtClean="0">
                <a:solidFill>
                  <a:srgbClr val="7030A0"/>
                </a:solidFill>
              </a:rPr>
              <a:t>		</a:t>
            </a:r>
            <a:endParaRPr lang="en-US" sz="2500" dirty="0">
              <a:solidFill>
                <a:schemeClr val="accent6">
                  <a:lumMod val="75000"/>
                </a:schemeClr>
              </a:solidFill>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pPr/>
              <a:t>45</a:t>
            </a:fld>
            <a:endParaRPr lang="en-US"/>
          </a:p>
        </p:txBody>
      </p:sp>
    </p:spTree>
    <p:extLst>
      <p:ext uri="{BB962C8B-B14F-4D97-AF65-F5344CB8AC3E}">
        <p14:creationId xmlns:p14="http://schemas.microsoft.com/office/powerpoint/2010/main" val="4182480744"/>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 y="76200"/>
            <a:ext cx="8915400" cy="6705600"/>
          </a:xfrm>
        </p:spPr>
        <p:txBody>
          <a:bodyPr>
            <a:noAutofit/>
          </a:bodyPr>
          <a:lstStyle/>
          <a:p>
            <a:pPr marL="0" indent="0" algn="just">
              <a:buNone/>
            </a:pPr>
            <a:r>
              <a:rPr lang="en-US" sz="2400" b="1" dirty="0">
                <a:solidFill>
                  <a:srgbClr val="7030A0"/>
                </a:solidFill>
              </a:rPr>
              <a:t>Step 4 </a:t>
            </a:r>
            <a:r>
              <a:rPr lang="en-US" sz="2400" dirty="0">
                <a:solidFill>
                  <a:srgbClr val="7030A0"/>
                </a:solidFill>
              </a:rPr>
              <a:t>: </a:t>
            </a:r>
            <a:r>
              <a:rPr lang="en-US" sz="2400" dirty="0">
                <a:solidFill>
                  <a:schemeClr val="accent6">
                    <a:lumMod val="75000"/>
                  </a:schemeClr>
                </a:solidFill>
              </a:rPr>
              <a:t>Now</a:t>
            </a:r>
            <a:r>
              <a:rPr lang="en-US" sz="2400" dirty="0">
                <a:solidFill>
                  <a:srgbClr val="7030A0"/>
                </a:solidFill>
              </a:rPr>
              <a:t> </a:t>
            </a:r>
            <a:r>
              <a:rPr lang="en-US" sz="2400" dirty="0">
                <a:solidFill>
                  <a:schemeClr val="accent6">
                    <a:lumMod val="75000"/>
                  </a:schemeClr>
                </a:solidFill>
              </a:rPr>
              <a:t>You can write précis writing of above</a:t>
            </a:r>
            <a:r>
              <a:rPr lang="en-US" sz="2400" b="1" dirty="0">
                <a:solidFill>
                  <a:schemeClr val="accent6">
                    <a:lumMod val="75000"/>
                  </a:schemeClr>
                </a:solidFill>
              </a:rPr>
              <a:t> </a:t>
            </a:r>
            <a:r>
              <a:rPr lang="en-US" sz="2400" dirty="0">
                <a:solidFill>
                  <a:schemeClr val="accent6">
                    <a:lumMod val="75000"/>
                  </a:schemeClr>
                </a:solidFill>
              </a:rPr>
              <a:t>passage as :</a:t>
            </a:r>
            <a:endParaRPr lang="en-US" sz="2500" dirty="0">
              <a:solidFill>
                <a:schemeClr val="accent6">
                  <a:lumMod val="75000"/>
                </a:schemeClr>
              </a:solidFill>
            </a:endParaRPr>
          </a:p>
          <a:p>
            <a:pPr marL="0" indent="0" algn="ctr">
              <a:buNone/>
            </a:pPr>
            <a:r>
              <a:rPr lang="en-US" sz="2400" b="1" i="1" dirty="0" smtClean="0">
                <a:solidFill>
                  <a:srgbClr val="00B050"/>
                </a:solidFill>
              </a:rPr>
              <a:t>Swachha </a:t>
            </a:r>
            <a:r>
              <a:rPr lang="en-US" sz="2400" b="1" i="1" dirty="0">
                <a:solidFill>
                  <a:srgbClr val="00B050"/>
                </a:solidFill>
              </a:rPr>
              <a:t>Bharat Mission</a:t>
            </a:r>
            <a:endParaRPr lang="en-US" sz="2400" b="1" dirty="0">
              <a:solidFill>
                <a:srgbClr val="00B050"/>
              </a:solidFill>
            </a:endParaRPr>
          </a:p>
          <a:p>
            <a:pPr marL="0" indent="0" algn="just">
              <a:lnSpc>
                <a:spcPct val="150000"/>
              </a:lnSpc>
              <a:buNone/>
            </a:pPr>
            <a:r>
              <a:rPr lang="en-US" sz="2400" i="1" dirty="0"/>
              <a:t>Swachha Bharat Mission, launched on 150</a:t>
            </a:r>
            <a:r>
              <a:rPr lang="en-US" sz="2400" i="1" baseline="30000" dirty="0"/>
              <a:t>th</a:t>
            </a:r>
            <a:r>
              <a:rPr lang="en-US" sz="2400" i="1" dirty="0"/>
              <a:t> birth anniversary of Mahatma Gandhi, aims to achieve ‘Clean India’ vision. The mission, premeditated to mark the thoughts of Mahatma Gandhi, spread all over the nation. It evoked peoples’ responsibility towards clean India including sanitation development &amp; changing the behaviour and mindset of people. It focused on building toilets &amp; teaching people 					about the importance of sanitation &amp; 				cleanliness. The mission aims at creating 				awareness among Indians about 					hygiene. </a:t>
            </a:r>
            <a:r>
              <a:rPr lang="en-US" sz="2400" dirty="0"/>
              <a:t>(75 words)</a:t>
            </a:r>
          </a:p>
          <a:p>
            <a:pPr marL="0" indent="0" algn="just">
              <a:lnSpc>
                <a:spcPct val="150000"/>
              </a:lnSpc>
              <a:buNone/>
            </a:pPr>
            <a:endParaRPr lang="en-US" sz="2400" dirty="0">
              <a:solidFill>
                <a:schemeClr val="accent6">
                  <a:lumMod val="75000"/>
                </a:schemeClr>
              </a:solidFill>
            </a:endParaRPr>
          </a:p>
          <a:p>
            <a:pPr marL="0" indent="0" algn="just">
              <a:lnSpc>
                <a:spcPct val="150000"/>
              </a:lnSpc>
              <a:buNone/>
            </a:pPr>
            <a:endParaRPr lang="en-US" sz="2400" dirty="0">
              <a:solidFill>
                <a:schemeClr val="accent6">
                  <a:lumMod val="75000"/>
                </a:schemeClr>
              </a:solidFill>
            </a:endParaRPr>
          </a:p>
          <a:p>
            <a:pPr marL="0" indent="0" algn="just">
              <a:lnSpc>
                <a:spcPct val="150000"/>
              </a:lnSpc>
              <a:buNone/>
            </a:pPr>
            <a:endParaRPr lang="en-US" sz="2500" dirty="0">
              <a:solidFill>
                <a:schemeClr val="accent6">
                  <a:lumMod val="75000"/>
                </a:schemeClr>
              </a:solidFill>
            </a:endParaRPr>
          </a:p>
          <a:p>
            <a:pPr marL="0" indent="0" algn="ctr">
              <a:buNone/>
            </a:pPr>
            <a:endParaRPr lang="en-US" sz="2400"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46</a:t>
            </a:fld>
            <a:endParaRPr lang="en-US"/>
          </a:p>
        </p:txBody>
      </p:sp>
    </p:spTree>
    <p:extLst>
      <p:ext uri="{BB962C8B-B14F-4D97-AF65-F5344CB8AC3E}">
        <p14:creationId xmlns:p14="http://schemas.microsoft.com/office/powerpoint/2010/main" val="2472240613"/>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76200" y="76200"/>
            <a:ext cx="8991600" cy="6705600"/>
          </a:xfrm>
        </p:spPr>
        <p:txBody>
          <a:bodyPr>
            <a:normAutofit/>
          </a:bodyPr>
          <a:lstStyle/>
          <a:p>
            <a:pPr algn="just">
              <a:lnSpc>
                <a:spcPct val="150000"/>
              </a:lnSpc>
            </a:pPr>
            <a:r>
              <a:rPr lang="en-US" sz="2400" b="1" dirty="0">
                <a:solidFill>
                  <a:srgbClr val="FF0000"/>
                </a:solidFill>
              </a:rPr>
              <a:t>Structure </a:t>
            </a:r>
            <a:r>
              <a:rPr lang="en-US" sz="2400" b="1" dirty="0" smtClean="0">
                <a:solidFill>
                  <a:srgbClr val="FF0000"/>
                </a:solidFill>
              </a:rPr>
              <a:t>:</a:t>
            </a:r>
            <a:r>
              <a:rPr lang="en-US" sz="2400" b="1" dirty="0">
                <a:solidFill>
                  <a:srgbClr val="FF0000"/>
                </a:solidFill>
              </a:rPr>
              <a:t> </a:t>
            </a:r>
            <a:r>
              <a:rPr lang="en-US" sz="2400" dirty="0" smtClean="0">
                <a:solidFill>
                  <a:srgbClr val="7030A0"/>
                </a:solidFill>
              </a:rPr>
              <a:t>Official </a:t>
            </a:r>
            <a:r>
              <a:rPr lang="en-US" sz="2400" dirty="0">
                <a:solidFill>
                  <a:srgbClr val="7030A0"/>
                </a:solidFill>
              </a:rPr>
              <a:t>letters are different from personal letters in structure </a:t>
            </a:r>
            <a:r>
              <a:rPr lang="en-US" sz="2400" dirty="0" smtClean="0">
                <a:solidFill>
                  <a:srgbClr val="7030A0"/>
                </a:solidFill>
              </a:rPr>
              <a:t>&amp; </a:t>
            </a:r>
            <a:r>
              <a:rPr lang="en-US" sz="2400" dirty="0">
                <a:solidFill>
                  <a:srgbClr val="7030A0"/>
                </a:solidFill>
              </a:rPr>
              <a:t>layout. </a:t>
            </a:r>
            <a:r>
              <a:rPr lang="en-US" sz="2400" dirty="0" smtClean="0">
                <a:solidFill>
                  <a:srgbClr val="7030A0"/>
                </a:solidFill>
              </a:rPr>
              <a:t>General </a:t>
            </a:r>
            <a:r>
              <a:rPr lang="en-US" sz="2400" dirty="0">
                <a:solidFill>
                  <a:srgbClr val="7030A0"/>
                </a:solidFill>
              </a:rPr>
              <a:t>layout of </a:t>
            </a:r>
            <a:r>
              <a:rPr lang="en-US" sz="2400" dirty="0" smtClean="0">
                <a:solidFill>
                  <a:srgbClr val="7030A0"/>
                </a:solidFill>
              </a:rPr>
              <a:t>official </a:t>
            </a:r>
            <a:r>
              <a:rPr lang="en-US" sz="2400" dirty="0">
                <a:solidFill>
                  <a:srgbClr val="7030A0"/>
                </a:solidFill>
              </a:rPr>
              <a:t>letter is as </a:t>
            </a:r>
            <a:r>
              <a:rPr lang="en-US" sz="2400" dirty="0" smtClean="0">
                <a:solidFill>
                  <a:srgbClr val="7030A0"/>
                </a:solidFill>
              </a:rPr>
              <a:t>:</a:t>
            </a:r>
          </a:p>
          <a:p>
            <a:endParaRPr lang="en-US" sz="2800"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5</a:t>
            </a:fld>
            <a:endParaRPr lang="en-US"/>
          </a:p>
        </p:txBody>
      </p:sp>
      <p:sp>
        <p:nvSpPr>
          <p:cNvPr id="6" name="Rectangle 5"/>
          <p:cNvSpPr/>
          <p:nvPr/>
        </p:nvSpPr>
        <p:spPr>
          <a:xfrm>
            <a:off x="152400" y="1371600"/>
            <a:ext cx="8915400" cy="5410200"/>
          </a:xfrm>
          <a:prstGeom prst="rec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10000"/>
              </a:lnSpc>
            </a:pPr>
            <a:r>
              <a:rPr lang="en-US" b="1" dirty="0" smtClean="0">
                <a:solidFill>
                  <a:srgbClr val="FF0000"/>
                </a:solidFill>
              </a:rPr>
              <a:t>							                        </a:t>
            </a:r>
            <a:r>
              <a:rPr lang="en-US" sz="2200" b="1" dirty="0" smtClean="0">
                <a:solidFill>
                  <a:srgbClr val="FF0000"/>
                </a:solidFill>
              </a:rPr>
              <a:t>Heading</a:t>
            </a:r>
            <a:endParaRPr lang="en-US" sz="2200" dirty="0">
              <a:solidFill>
                <a:srgbClr val="FF0000"/>
              </a:solidFill>
            </a:endParaRPr>
          </a:p>
          <a:p>
            <a:pPr>
              <a:lnSpc>
                <a:spcPct val="110000"/>
              </a:lnSpc>
            </a:pPr>
            <a:r>
              <a:rPr lang="en-US" dirty="0">
                <a:solidFill>
                  <a:srgbClr val="FF0000"/>
                </a:solidFill>
              </a:rPr>
              <a:t> </a:t>
            </a:r>
          </a:p>
          <a:p>
            <a:r>
              <a:rPr lang="en-US" b="1" dirty="0">
                <a:solidFill>
                  <a:srgbClr val="FF0000"/>
                </a:solidFill>
              </a:rPr>
              <a:t>I</a:t>
            </a:r>
            <a:r>
              <a:rPr lang="en-US" sz="2200" b="1" dirty="0">
                <a:solidFill>
                  <a:srgbClr val="FF0000"/>
                </a:solidFill>
              </a:rPr>
              <a:t>nside Address</a:t>
            </a:r>
            <a:endParaRPr lang="en-US" sz="2200" dirty="0">
              <a:solidFill>
                <a:srgbClr val="FF0000"/>
              </a:solidFill>
            </a:endParaRPr>
          </a:p>
          <a:p>
            <a:r>
              <a:rPr lang="en-US" sz="2200" dirty="0">
                <a:solidFill>
                  <a:srgbClr val="FF0000"/>
                </a:solidFill>
              </a:rPr>
              <a:t> </a:t>
            </a:r>
          </a:p>
          <a:p>
            <a:r>
              <a:rPr lang="en-US" sz="2200" b="1" dirty="0">
                <a:solidFill>
                  <a:srgbClr val="FF0000"/>
                </a:solidFill>
              </a:rPr>
              <a:t>Subject and Reference</a:t>
            </a:r>
            <a:endParaRPr lang="en-US" sz="2200" dirty="0">
              <a:solidFill>
                <a:srgbClr val="FF0000"/>
              </a:solidFill>
            </a:endParaRPr>
          </a:p>
          <a:p>
            <a:r>
              <a:rPr lang="en-US" sz="2200" dirty="0">
                <a:solidFill>
                  <a:srgbClr val="FF0000"/>
                </a:solidFill>
              </a:rPr>
              <a:t> </a:t>
            </a:r>
          </a:p>
          <a:p>
            <a:r>
              <a:rPr lang="en-US" sz="2200" b="1" dirty="0">
                <a:solidFill>
                  <a:srgbClr val="FF0000"/>
                </a:solidFill>
              </a:rPr>
              <a:t>Salutation</a:t>
            </a:r>
            <a:endParaRPr lang="en-US" sz="2200" dirty="0">
              <a:solidFill>
                <a:srgbClr val="FF0000"/>
              </a:solidFill>
            </a:endParaRPr>
          </a:p>
          <a:p>
            <a:r>
              <a:rPr lang="en-US" sz="2200" dirty="0">
                <a:solidFill>
                  <a:srgbClr val="FF0000"/>
                </a:solidFill>
              </a:rPr>
              <a:t> </a:t>
            </a:r>
          </a:p>
          <a:p>
            <a:r>
              <a:rPr lang="en-US" sz="2200" b="1" dirty="0">
                <a:solidFill>
                  <a:srgbClr val="FF0000"/>
                </a:solidFill>
              </a:rPr>
              <a:t>Message for Communication or Body of the letter </a:t>
            </a:r>
            <a:endParaRPr lang="en-US" sz="2200" b="1" dirty="0" smtClean="0">
              <a:solidFill>
                <a:srgbClr val="FF0000"/>
              </a:solidFill>
            </a:endParaRPr>
          </a:p>
          <a:p>
            <a:endParaRPr lang="en-US" sz="2200" b="1" dirty="0">
              <a:solidFill>
                <a:srgbClr val="FF0000"/>
              </a:solidFill>
            </a:endParaRPr>
          </a:p>
          <a:p>
            <a:r>
              <a:rPr lang="en-US" sz="2200" b="1" dirty="0" smtClean="0">
                <a:solidFill>
                  <a:srgbClr val="FF0000"/>
                </a:solidFill>
              </a:rPr>
              <a:t>					                           Complimentary </a:t>
            </a:r>
            <a:r>
              <a:rPr lang="en-US" sz="2200" b="1" dirty="0">
                <a:solidFill>
                  <a:srgbClr val="FF0000"/>
                </a:solidFill>
              </a:rPr>
              <a:t>close</a:t>
            </a:r>
            <a:endParaRPr lang="en-US" sz="2200" dirty="0">
              <a:solidFill>
                <a:srgbClr val="FF0000"/>
              </a:solidFill>
            </a:endParaRPr>
          </a:p>
          <a:p>
            <a:r>
              <a:rPr lang="en-US" sz="2200" dirty="0">
                <a:solidFill>
                  <a:srgbClr val="FF0000"/>
                </a:solidFill>
              </a:rPr>
              <a:t> </a:t>
            </a:r>
          </a:p>
          <a:p>
            <a:r>
              <a:rPr lang="en-US" sz="2200" b="1" dirty="0">
                <a:solidFill>
                  <a:srgbClr val="FF0000"/>
                </a:solidFill>
              </a:rPr>
              <a:t>Encl.</a:t>
            </a:r>
            <a:endParaRPr lang="en-US" sz="2200" dirty="0">
              <a:solidFill>
                <a:srgbClr val="FF0000"/>
              </a:solidFill>
            </a:endParaRPr>
          </a:p>
          <a:p>
            <a:r>
              <a:rPr lang="en-US" sz="2200" dirty="0">
                <a:solidFill>
                  <a:srgbClr val="FF0000"/>
                </a:solidFill>
              </a:rPr>
              <a:t> </a:t>
            </a:r>
            <a:endParaRPr lang="en-US" sz="2200" dirty="0" smtClean="0">
              <a:solidFill>
                <a:srgbClr val="FF0000"/>
              </a:solidFill>
            </a:endParaRPr>
          </a:p>
          <a:p>
            <a:r>
              <a:rPr lang="en-US" sz="2200" b="1" dirty="0" smtClean="0">
                <a:solidFill>
                  <a:srgbClr val="FF0000"/>
                </a:solidFill>
              </a:rPr>
              <a:t>Cc :</a:t>
            </a:r>
            <a:endParaRPr lang="en-US" sz="2200" dirty="0">
              <a:solidFill>
                <a:srgbClr val="FF0000"/>
              </a:solidFill>
            </a:endParaRPr>
          </a:p>
        </p:txBody>
      </p:sp>
    </p:spTree>
    <p:extLst>
      <p:ext uri="{BB962C8B-B14F-4D97-AF65-F5344CB8AC3E}">
        <p14:creationId xmlns:p14="http://schemas.microsoft.com/office/powerpoint/2010/main" val="3671040911"/>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76200" y="76200"/>
            <a:ext cx="8991600" cy="6705600"/>
          </a:xfrm>
        </p:spPr>
        <p:txBody>
          <a:bodyPr>
            <a:normAutofit fontScale="92500" lnSpcReduction="20000"/>
          </a:bodyPr>
          <a:lstStyle/>
          <a:p>
            <a:pPr lvl="0" algn="just">
              <a:lnSpc>
                <a:spcPct val="150000"/>
              </a:lnSpc>
            </a:pPr>
            <a:r>
              <a:rPr lang="en-US" sz="2600" b="1" dirty="0" smtClean="0">
                <a:solidFill>
                  <a:schemeClr val="accent3">
                    <a:lumMod val="75000"/>
                  </a:schemeClr>
                </a:solidFill>
              </a:rPr>
              <a:t>Heading </a:t>
            </a:r>
            <a:r>
              <a:rPr lang="en-US" sz="2600" dirty="0" smtClean="0">
                <a:solidFill>
                  <a:schemeClr val="accent3">
                    <a:lumMod val="75000"/>
                  </a:schemeClr>
                </a:solidFill>
              </a:rPr>
              <a:t>: </a:t>
            </a:r>
            <a:r>
              <a:rPr lang="en-US" sz="2600" dirty="0">
                <a:solidFill>
                  <a:srgbClr val="7030A0"/>
                </a:solidFill>
              </a:rPr>
              <a:t>The heading includes the sender’s name, full</a:t>
            </a:r>
            <a:r>
              <a:rPr lang="en-US" sz="2600" b="1" dirty="0">
                <a:solidFill>
                  <a:srgbClr val="7030A0"/>
                </a:solidFill>
              </a:rPr>
              <a:t> </a:t>
            </a:r>
            <a:r>
              <a:rPr lang="en-US" sz="2600" dirty="0">
                <a:solidFill>
                  <a:srgbClr val="7030A0"/>
                </a:solidFill>
              </a:rPr>
              <a:t>address </a:t>
            </a:r>
            <a:r>
              <a:rPr lang="en-US" sz="2600" dirty="0" smtClean="0">
                <a:solidFill>
                  <a:srgbClr val="7030A0"/>
                </a:solidFill>
              </a:rPr>
              <a:t>&amp; </a:t>
            </a:r>
            <a:r>
              <a:rPr lang="en-US" sz="2600" dirty="0">
                <a:solidFill>
                  <a:srgbClr val="7030A0"/>
                </a:solidFill>
              </a:rPr>
              <a:t>date. </a:t>
            </a:r>
            <a:r>
              <a:rPr lang="en-US" sz="2600" dirty="0" smtClean="0">
                <a:solidFill>
                  <a:srgbClr val="7030A0"/>
                </a:solidFill>
              </a:rPr>
              <a:t>			Position </a:t>
            </a:r>
            <a:r>
              <a:rPr lang="en-US" sz="2600" dirty="0">
                <a:solidFill>
                  <a:srgbClr val="7030A0"/>
                </a:solidFill>
              </a:rPr>
              <a:t>of heading is </a:t>
            </a:r>
            <a:r>
              <a:rPr lang="en-US" sz="2600" dirty="0" smtClean="0">
                <a:solidFill>
                  <a:srgbClr val="7030A0"/>
                </a:solidFill>
              </a:rPr>
              <a:t>at </a:t>
            </a:r>
            <a:r>
              <a:rPr lang="en-US" sz="2600" dirty="0">
                <a:solidFill>
                  <a:srgbClr val="7030A0"/>
                </a:solidFill>
              </a:rPr>
              <a:t>top right hand corner.</a:t>
            </a:r>
          </a:p>
          <a:p>
            <a:pPr lvl="0" algn="just">
              <a:lnSpc>
                <a:spcPct val="150000"/>
              </a:lnSpc>
            </a:pPr>
            <a:r>
              <a:rPr lang="en-US" sz="2600" b="1" dirty="0" smtClean="0">
                <a:solidFill>
                  <a:schemeClr val="accent2"/>
                </a:solidFill>
              </a:rPr>
              <a:t>			Inside </a:t>
            </a:r>
            <a:r>
              <a:rPr lang="en-US" sz="2600" b="1" dirty="0" smtClean="0">
                <a:solidFill>
                  <a:schemeClr val="accent2"/>
                </a:solidFill>
              </a:rPr>
              <a:t>Address </a:t>
            </a:r>
            <a:r>
              <a:rPr lang="en-US" sz="2600" dirty="0" smtClean="0">
                <a:solidFill>
                  <a:schemeClr val="accent2"/>
                </a:solidFill>
              </a:rPr>
              <a:t>: </a:t>
            </a:r>
            <a:r>
              <a:rPr lang="en-US" sz="2600" dirty="0">
                <a:solidFill>
                  <a:srgbClr val="7030A0"/>
                </a:solidFill>
              </a:rPr>
              <a:t>It includes the name and/or </a:t>
            </a:r>
            <a:r>
              <a:rPr lang="en-US" sz="2600" dirty="0" smtClean="0">
                <a:solidFill>
                  <a:srgbClr val="7030A0"/>
                </a:solidFill>
              </a:rPr>
              <a:t>			designation</a:t>
            </a:r>
            <a:r>
              <a:rPr lang="en-US" sz="2600" b="1" dirty="0" smtClean="0">
                <a:solidFill>
                  <a:srgbClr val="7030A0"/>
                </a:solidFill>
              </a:rPr>
              <a:t> </a:t>
            </a:r>
            <a:r>
              <a:rPr lang="en-US" sz="2600" dirty="0" smtClean="0">
                <a:solidFill>
                  <a:srgbClr val="7030A0"/>
                </a:solidFill>
              </a:rPr>
              <a:t>&amp; </a:t>
            </a:r>
            <a:r>
              <a:rPr lang="en-US" sz="2600" dirty="0">
                <a:solidFill>
                  <a:srgbClr val="7030A0"/>
                </a:solidFill>
              </a:rPr>
              <a:t>address of the person or firm that </a:t>
            </a:r>
            <a:r>
              <a:rPr lang="en-US" sz="2600" dirty="0" smtClean="0">
                <a:solidFill>
                  <a:srgbClr val="7030A0"/>
                </a:solidFill>
              </a:rPr>
              <a:t>			you </a:t>
            </a:r>
            <a:r>
              <a:rPr lang="en-US" sz="2600" dirty="0">
                <a:solidFill>
                  <a:srgbClr val="7030A0"/>
                </a:solidFill>
              </a:rPr>
              <a:t>are sending the letter to.</a:t>
            </a:r>
          </a:p>
          <a:p>
            <a:pPr lvl="0" algn="just">
              <a:lnSpc>
                <a:spcPct val="150000"/>
              </a:lnSpc>
            </a:pPr>
            <a:r>
              <a:rPr lang="en-US" sz="2600" b="1" dirty="0" smtClean="0">
                <a:solidFill>
                  <a:schemeClr val="accent6">
                    <a:lumMod val="75000"/>
                  </a:schemeClr>
                </a:solidFill>
              </a:rPr>
              <a:t>Subject </a:t>
            </a:r>
            <a:r>
              <a:rPr lang="en-US" sz="2600" b="1" dirty="0">
                <a:solidFill>
                  <a:schemeClr val="accent6">
                    <a:lumMod val="75000"/>
                  </a:schemeClr>
                </a:solidFill>
              </a:rPr>
              <a:t>and </a:t>
            </a:r>
            <a:r>
              <a:rPr lang="en-US" sz="2600" b="1" dirty="0" smtClean="0">
                <a:solidFill>
                  <a:schemeClr val="accent6">
                    <a:lumMod val="75000"/>
                  </a:schemeClr>
                </a:solidFill>
              </a:rPr>
              <a:t>Reference : </a:t>
            </a:r>
            <a:r>
              <a:rPr lang="en-US" sz="2600" dirty="0">
                <a:solidFill>
                  <a:srgbClr val="7030A0"/>
                </a:solidFill>
              </a:rPr>
              <a:t>Subject includes the purpose of</a:t>
            </a:r>
            <a:r>
              <a:rPr lang="en-US" sz="2600" b="1" dirty="0">
                <a:solidFill>
                  <a:srgbClr val="7030A0"/>
                </a:solidFill>
              </a:rPr>
              <a:t> </a:t>
            </a:r>
            <a:r>
              <a:rPr lang="en-US" sz="2600" dirty="0">
                <a:solidFill>
                  <a:srgbClr val="7030A0"/>
                </a:solidFill>
              </a:rPr>
              <a:t>the letter. Reference is optional</a:t>
            </a:r>
            <a:r>
              <a:rPr lang="en-US" sz="2600" dirty="0" smtClean="0">
                <a:solidFill>
                  <a:srgbClr val="7030A0"/>
                </a:solidFill>
              </a:rPr>
              <a:t>. </a:t>
            </a:r>
            <a:r>
              <a:rPr lang="en-US" sz="2600" b="1" dirty="0" smtClean="0">
                <a:solidFill>
                  <a:schemeClr val="accent3">
                    <a:lumMod val="75000"/>
                  </a:schemeClr>
                </a:solidFill>
              </a:rPr>
              <a:t>Salutation </a:t>
            </a:r>
            <a:r>
              <a:rPr lang="en-US" sz="2600" b="1" dirty="0" smtClean="0">
                <a:solidFill>
                  <a:schemeClr val="accent3">
                    <a:lumMod val="75000"/>
                  </a:schemeClr>
                </a:solidFill>
              </a:rPr>
              <a:t>: </a:t>
            </a:r>
            <a:r>
              <a:rPr lang="en-US" sz="2600" dirty="0">
                <a:solidFill>
                  <a:srgbClr val="7030A0"/>
                </a:solidFill>
              </a:rPr>
              <a:t>Salutations such as</a:t>
            </a:r>
            <a:r>
              <a:rPr lang="en-US" sz="2600" b="1" dirty="0">
                <a:solidFill>
                  <a:srgbClr val="7030A0"/>
                </a:solidFill>
              </a:rPr>
              <a:t> </a:t>
            </a:r>
            <a:r>
              <a:rPr lang="en-US" sz="2600" i="1" dirty="0" smtClean="0">
                <a:solidFill>
                  <a:srgbClr val="7030A0"/>
                </a:solidFill>
              </a:rPr>
              <a:t>Dear </a:t>
            </a:r>
            <a:r>
              <a:rPr lang="en-US" sz="2600" i="1" dirty="0">
                <a:solidFill>
                  <a:srgbClr val="7030A0"/>
                </a:solidFill>
              </a:rPr>
              <a:t>Sir/Madam</a:t>
            </a:r>
            <a:r>
              <a:rPr lang="en-US" sz="2600" b="1" dirty="0">
                <a:solidFill>
                  <a:srgbClr val="7030A0"/>
                </a:solidFill>
              </a:rPr>
              <a:t> </a:t>
            </a:r>
            <a:r>
              <a:rPr lang="en-US" sz="2600" dirty="0">
                <a:solidFill>
                  <a:srgbClr val="7030A0"/>
                </a:solidFill>
              </a:rPr>
              <a:t>or</a:t>
            </a:r>
            <a:r>
              <a:rPr lang="en-US" sz="2600" b="1" dirty="0">
                <a:solidFill>
                  <a:srgbClr val="7030A0"/>
                </a:solidFill>
              </a:rPr>
              <a:t> </a:t>
            </a:r>
            <a:r>
              <a:rPr lang="en-US" sz="2600" i="1" dirty="0">
                <a:solidFill>
                  <a:srgbClr val="7030A0"/>
                </a:solidFill>
              </a:rPr>
              <a:t>Respected </a:t>
            </a:r>
            <a:r>
              <a:rPr lang="en-US" sz="2600" i="1" dirty="0" smtClean="0">
                <a:solidFill>
                  <a:srgbClr val="7030A0"/>
                </a:solidFill>
              </a:rPr>
              <a:t>Sir/Madam </a:t>
            </a:r>
            <a:r>
              <a:rPr lang="en-US" sz="2600" dirty="0">
                <a:solidFill>
                  <a:srgbClr val="7030A0"/>
                </a:solidFill>
              </a:rPr>
              <a:t>can be used</a:t>
            </a:r>
            <a:r>
              <a:rPr lang="en-US" sz="2600" dirty="0" smtClean="0">
                <a:solidFill>
                  <a:srgbClr val="7030A0"/>
                </a:solidFill>
              </a:rPr>
              <a:t>. </a:t>
            </a:r>
          </a:p>
          <a:p>
            <a:pPr lvl="0" algn="just">
              <a:lnSpc>
                <a:spcPct val="150000"/>
              </a:lnSpc>
            </a:pPr>
            <a:r>
              <a:rPr lang="en-US" sz="2600" b="1" dirty="0" smtClean="0">
                <a:solidFill>
                  <a:srgbClr val="00B050"/>
                </a:solidFill>
              </a:rPr>
              <a:t>Body </a:t>
            </a:r>
            <a:r>
              <a:rPr lang="en-US" sz="2600" b="1" dirty="0">
                <a:solidFill>
                  <a:srgbClr val="00B050"/>
                </a:solidFill>
              </a:rPr>
              <a:t>of the Letter/Message for Communication : </a:t>
            </a:r>
            <a:r>
              <a:rPr lang="en-US" sz="2600" dirty="0">
                <a:solidFill>
                  <a:srgbClr val="7030A0"/>
                </a:solidFill>
              </a:rPr>
              <a:t>This</a:t>
            </a:r>
            <a:r>
              <a:rPr lang="en-US" sz="2600" b="1" dirty="0">
                <a:solidFill>
                  <a:srgbClr val="7030A0"/>
                </a:solidFill>
              </a:rPr>
              <a:t> </a:t>
            </a:r>
            <a:r>
              <a:rPr lang="en-US" sz="2600" dirty="0">
                <a:solidFill>
                  <a:srgbClr val="7030A0"/>
                </a:solidFill>
              </a:rPr>
              <a:t>is the main content of the letter which occupies an important position. It includes purpose, content that you want to convey, specific information &amp; conclusion. In case you want to convey different subject matters, you can divide the message into different paragraphs.</a:t>
            </a:r>
          </a:p>
          <a:p>
            <a:pPr lvl="0" algn="just">
              <a:lnSpc>
                <a:spcPct val="150000"/>
              </a:lnSpc>
            </a:pPr>
            <a:endParaRPr lang="en-US" sz="2800" dirty="0">
              <a:solidFill>
                <a:srgbClr val="7030A0"/>
              </a:solidFill>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pPr/>
              <a:t>6</a:t>
            </a:fld>
            <a:endParaRPr lang="en-US"/>
          </a:p>
        </p:txBody>
      </p:sp>
    </p:spTree>
    <p:extLst>
      <p:ext uri="{BB962C8B-B14F-4D97-AF65-F5344CB8AC3E}">
        <p14:creationId xmlns:p14="http://schemas.microsoft.com/office/powerpoint/2010/main" val="1452030749"/>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76200" y="76200"/>
            <a:ext cx="8991600" cy="6705600"/>
          </a:xfrm>
        </p:spPr>
        <p:txBody>
          <a:bodyPr>
            <a:normAutofit lnSpcReduction="10000"/>
          </a:bodyPr>
          <a:lstStyle/>
          <a:p>
            <a:pPr lvl="0" algn="just">
              <a:lnSpc>
                <a:spcPct val="150000"/>
              </a:lnSpc>
            </a:pPr>
            <a:r>
              <a:rPr lang="en-US" sz="2400" b="1" dirty="0" smtClean="0">
                <a:solidFill>
                  <a:schemeClr val="accent6">
                    <a:lumMod val="75000"/>
                  </a:schemeClr>
                </a:solidFill>
              </a:rPr>
              <a:t>Complimentary </a:t>
            </a:r>
            <a:r>
              <a:rPr lang="en-US" sz="2400" b="1" dirty="0" smtClean="0">
                <a:solidFill>
                  <a:schemeClr val="accent6">
                    <a:lumMod val="75000"/>
                  </a:schemeClr>
                </a:solidFill>
              </a:rPr>
              <a:t>Close : </a:t>
            </a:r>
            <a:r>
              <a:rPr lang="en-US" sz="2400" dirty="0">
                <a:solidFill>
                  <a:srgbClr val="7030A0"/>
                </a:solidFill>
              </a:rPr>
              <a:t>It includes certain forms of</a:t>
            </a:r>
            <a:r>
              <a:rPr lang="en-US" sz="2400" b="1" dirty="0">
                <a:solidFill>
                  <a:srgbClr val="7030A0"/>
                </a:solidFill>
              </a:rPr>
              <a:t> </a:t>
            </a:r>
            <a:r>
              <a:rPr lang="en-US" sz="2400" dirty="0">
                <a:solidFill>
                  <a:srgbClr val="7030A0"/>
                </a:solidFill>
              </a:rPr>
              <a:t>polite leave taking like ‘Yours faithfully’, ‘Yours sincerely’, name </a:t>
            </a:r>
            <a:r>
              <a:rPr lang="en-US" sz="2400" dirty="0" smtClean="0">
                <a:solidFill>
                  <a:srgbClr val="7030A0"/>
                </a:solidFill>
              </a:rPr>
              <a:t>&amp; </a:t>
            </a:r>
            <a:r>
              <a:rPr lang="en-US" sz="2400" dirty="0">
                <a:solidFill>
                  <a:srgbClr val="7030A0"/>
                </a:solidFill>
              </a:rPr>
              <a:t>signature of </a:t>
            </a:r>
            <a:r>
              <a:rPr lang="en-US" sz="2400" dirty="0" smtClean="0">
                <a:solidFill>
                  <a:srgbClr val="7030A0"/>
                </a:solidFill>
              </a:rPr>
              <a:t>the sender.</a:t>
            </a:r>
          </a:p>
          <a:p>
            <a:pPr algn="just">
              <a:lnSpc>
                <a:spcPct val="150000"/>
              </a:lnSpc>
            </a:pPr>
            <a:r>
              <a:rPr lang="en-US" sz="2400" b="1" dirty="0" smtClean="0">
                <a:solidFill>
                  <a:srgbClr val="C00000"/>
                </a:solidFill>
              </a:rPr>
              <a:t>Enclosures : </a:t>
            </a:r>
            <a:r>
              <a:rPr lang="en-US" sz="2400" dirty="0">
                <a:solidFill>
                  <a:srgbClr val="7030A0"/>
                </a:solidFill>
              </a:rPr>
              <a:t>It is optional. If you </a:t>
            </a:r>
            <a:r>
              <a:rPr lang="en-US" sz="2400" dirty="0" smtClean="0">
                <a:solidFill>
                  <a:srgbClr val="7030A0"/>
                </a:solidFill>
              </a:rPr>
              <a:t>are </a:t>
            </a:r>
            <a:r>
              <a:rPr lang="en-US" sz="2400" dirty="0">
                <a:solidFill>
                  <a:srgbClr val="7030A0"/>
                </a:solidFill>
              </a:rPr>
              <a:t>adding some</a:t>
            </a:r>
            <a:r>
              <a:rPr lang="en-US" sz="2400" b="1" dirty="0">
                <a:solidFill>
                  <a:srgbClr val="7030A0"/>
                </a:solidFill>
              </a:rPr>
              <a:t> </a:t>
            </a:r>
            <a:r>
              <a:rPr lang="en-US" sz="2400" dirty="0">
                <a:solidFill>
                  <a:srgbClr val="7030A0"/>
                </a:solidFill>
              </a:rPr>
              <a:t>additional </a:t>
            </a:r>
            <a:r>
              <a:rPr lang="en-US" sz="2400" dirty="0" smtClean="0">
                <a:solidFill>
                  <a:srgbClr val="7030A0"/>
                </a:solidFill>
              </a:rPr>
              <a:t>documents </a:t>
            </a:r>
            <a:r>
              <a:rPr lang="en-US" sz="2400" dirty="0">
                <a:solidFill>
                  <a:srgbClr val="7030A0"/>
                </a:solidFill>
              </a:rPr>
              <a:t>you can mention </a:t>
            </a:r>
            <a:r>
              <a:rPr lang="en-US" sz="2400" dirty="0" smtClean="0">
                <a:solidFill>
                  <a:srgbClr val="7030A0"/>
                </a:solidFill>
              </a:rPr>
              <a:t>them </a:t>
            </a:r>
            <a:r>
              <a:rPr lang="en-US" sz="2400" dirty="0">
                <a:solidFill>
                  <a:srgbClr val="7030A0"/>
                </a:solidFill>
              </a:rPr>
              <a:t>with numbers. </a:t>
            </a:r>
            <a:r>
              <a:rPr lang="en-US" sz="2400" dirty="0" smtClean="0">
                <a:solidFill>
                  <a:srgbClr val="7030A0"/>
                </a:solidFill>
              </a:rPr>
              <a:t>For </a:t>
            </a:r>
            <a:r>
              <a:rPr lang="en-US" sz="2400" dirty="0">
                <a:solidFill>
                  <a:srgbClr val="7030A0"/>
                </a:solidFill>
              </a:rPr>
              <a:t>Ex - </a:t>
            </a:r>
            <a:r>
              <a:rPr lang="en-US" sz="2400" dirty="0">
                <a:solidFill>
                  <a:schemeClr val="accent4"/>
                </a:solidFill>
              </a:rPr>
              <a:t>Encl. :	1. C.V.	2. Photocopy of Mark List </a:t>
            </a:r>
          </a:p>
          <a:p>
            <a:pPr marL="342900" indent="-342900" algn="just">
              <a:lnSpc>
                <a:spcPct val="150000"/>
              </a:lnSpc>
              <a:buFont typeface="Courier New" pitchFamily="49" charset="0"/>
              <a:buChar char="o"/>
            </a:pPr>
            <a:r>
              <a:rPr lang="en-US" sz="2400" dirty="0">
                <a:solidFill>
                  <a:schemeClr val="accent4"/>
                </a:solidFill>
              </a:rPr>
              <a:t>Note the difference between Cc &amp; Pc. </a:t>
            </a:r>
          </a:p>
          <a:p>
            <a:pPr marL="342900" indent="-342900" algn="just">
              <a:lnSpc>
                <a:spcPct val="150000"/>
              </a:lnSpc>
              <a:buFont typeface="Courier New" pitchFamily="49" charset="0"/>
              <a:buChar char="o"/>
            </a:pPr>
            <a:r>
              <a:rPr lang="en-US" sz="2400" dirty="0">
                <a:solidFill>
                  <a:schemeClr val="accent4"/>
                </a:solidFill>
              </a:rPr>
              <a:t>A copy of the document sent to people in addition to the recipient is Cc, while Pc stands for photocopies. </a:t>
            </a:r>
          </a:p>
          <a:p>
            <a:pPr marL="342900" lvl="0" indent="-342900" algn="just">
              <a:lnSpc>
                <a:spcPct val="150000"/>
              </a:lnSpc>
              <a:buFont typeface="Courier New" pitchFamily="49" charset="0"/>
              <a:buChar char="o"/>
            </a:pPr>
            <a:r>
              <a:rPr lang="en-US" sz="2400" dirty="0">
                <a:solidFill>
                  <a:schemeClr val="accent4"/>
                </a:solidFill>
              </a:rPr>
              <a:t>There are different types of Official Letters. They are - Letter of application for a job, Letter of appointment, Letter of accepting an appointment , Letter of resignation , Complaint letter, Letter asking for information or Letter of </a:t>
            </a:r>
            <a:r>
              <a:rPr lang="en-US" sz="2400" dirty="0" smtClean="0">
                <a:solidFill>
                  <a:schemeClr val="accent4"/>
                </a:solidFill>
              </a:rPr>
              <a:t>inquiry. </a:t>
            </a:r>
            <a:r>
              <a:rPr lang="en-US" sz="2400" dirty="0" smtClean="0">
                <a:solidFill>
                  <a:schemeClr val="accent3">
                    <a:lumMod val="75000"/>
                  </a:schemeClr>
                </a:solidFill>
              </a:rPr>
              <a:t>See examples.</a:t>
            </a:r>
            <a:endParaRPr lang="en-US" dirty="0">
              <a:solidFill>
                <a:srgbClr val="7030A0"/>
              </a:solidFill>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pPr/>
              <a:t>7</a:t>
            </a:fld>
            <a:endParaRPr lang="en-US" dirty="0"/>
          </a:p>
        </p:txBody>
      </p:sp>
    </p:spTree>
    <p:extLst>
      <p:ext uri="{BB962C8B-B14F-4D97-AF65-F5344CB8AC3E}">
        <p14:creationId xmlns:p14="http://schemas.microsoft.com/office/powerpoint/2010/main" val="1982886707"/>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76200" y="76200"/>
            <a:ext cx="8991600" cy="6705600"/>
          </a:xfrm>
        </p:spPr>
        <p:txBody>
          <a:bodyPr>
            <a:normAutofit/>
          </a:bodyPr>
          <a:lstStyle/>
          <a:p>
            <a:pPr lvl="0">
              <a:lnSpc>
                <a:spcPct val="150000"/>
              </a:lnSpc>
            </a:pPr>
            <a:r>
              <a:rPr lang="en-US" sz="2600" b="1" dirty="0">
                <a:solidFill>
                  <a:schemeClr val="accent6">
                    <a:lumMod val="75000"/>
                  </a:schemeClr>
                </a:solidFill>
              </a:rPr>
              <a:t>Letter of Application for </a:t>
            </a:r>
            <a:r>
              <a:rPr lang="en-US" sz="2600" b="1" dirty="0" smtClean="0">
                <a:solidFill>
                  <a:schemeClr val="accent6">
                    <a:lumMod val="75000"/>
                  </a:schemeClr>
                </a:solidFill>
              </a:rPr>
              <a:t>job</a:t>
            </a:r>
            <a:endParaRPr lang="en-US" sz="2600" dirty="0">
              <a:solidFill>
                <a:schemeClr val="accent6">
                  <a:lumMod val="75000"/>
                </a:schemeClr>
              </a:solidFill>
            </a:endParaRPr>
          </a:p>
          <a:p>
            <a:pPr algn="just">
              <a:lnSpc>
                <a:spcPct val="150000"/>
              </a:lnSpc>
            </a:pPr>
            <a:r>
              <a:rPr lang="en-US" sz="2500" dirty="0">
                <a:solidFill>
                  <a:srgbClr val="7030A0"/>
                </a:solidFill>
              </a:rPr>
              <a:t>As Application letter is very important, it should be written in correct language </a:t>
            </a:r>
            <a:r>
              <a:rPr lang="en-US" sz="2500" dirty="0" smtClean="0">
                <a:solidFill>
                  <a:srgbClr val="7030A0"/>
                </a:solidFill>
              </a:rPr>
              <a:t>&amp; </a:t>
            </a:r>
            <a:r>
              <a:rPr lang="en-US" sz="2500" dirty="0">
                <a:solidFill>
                  <a:srgbClr val="7030A0"/>
                </a:solidFill>
              </a:rPr>
              <a:t>in a precise manner. It should have clarity </a:t>
            </a:r>
            <a:r>
              <a:rPr lang="en-US" sz="2500" dirty="0" smtClean="0">
                <a:solidFill>
                  <a:srgbClr val="7030A0"/>
                </a:solidFill>
              </a:rPr>
              <a:t>&amp; </a:t>
            </a:r>
            <a:r>
              <a:rPr lang="en-US" sz="2500" dirty="0">
                <a:solidFill>
                  <a:srgbClr val="7030A0"/>
                </a:solidFill>
              </a:rPr>
              <a:t>conciseness</a:t>
            </a:r>
            <a:r>
              <a:rPr lang="en-US" sz="2500" dirty="0" smtClean="0">
                <a:solidFill>
                  <a:srgbClr val="7030A0"/>
                </a:solidFill>
              </a:rPr>
              <a:t>.</a:t>
            </a:r>
          </a:p>
          <a:p>
            <a:pPr algn="just">
              <a:lnSpc>
                <a:spcPct val="150000"/>
              </a:lnSpc>
            </a:pPr>
            <a:endParaRPr lang="en-US" sz="2800" dirty="0" smtClean="0">
              <a:solidFill>
                <a:srgbClr val="7030A0"/>
              </a:solidFill>
            </a:endParaRPr>
          </a:p>
          <a:p>
            <a:pPr algn="just">
              <a:lnSpc>
                <a:spcPct val="150000"/>
              </a:lnSpc>
            </a:pPr>
            <a:endParaRPr lang="en-US" sz="2800" dirty="0">
              <a:solidFill>
                <a:srgbClr val="7030A0"/>
              </a:solidFill>
            </a:endParaRPr>
          </a:p>
          <a:p>
            <a:pPr algn="just">
              <a:lnSpc>
                <a:spcPct val="150000"/>
              </a:lnSpc>
            </a:pPr>
            <a:endParaRPr lang="en-US" dirty="0">
              <a:solidFill>
                <a:schemeClr val="accent3">
                  <a:lumMod val="75000"/>
                </a:schemeClr>
              </a:solidFill>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pPr/>
              <a:t>8</a:t>
            </a:fld>
            <a:endParaRPr lang="en-US" dirty="0"/>
          </a:p>
        </p:txBody>
      </p:sp>
      <p:sp>
        <p:nvSpPr>
          <p:cNvPr id="5" name="Rectangle 4"/>
          <p:cNvSpPr/>
          <p:nvPr/>
        </p:nvSpPr>
        <p:spPr>
          <a:xfrm>
            <a:off x="76200" y="2514600"/>
            <a:ext cx="8915400" cy="4267200"/>
          </a:xfrm>
          <a:prstGeom prst="rec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91440" algn="r">
              <a:lnSpc>
                <a:spcPct val="150000"/>
              </a:lnSpc>
            </a:pPr>
            <a:endParaRPr lang="en-US" sz="2000" b="1" dirty="0" smtClean="0">
              <a:solidFill>
                <a:srgbClr val="C00000"/>
              </a:solidFill>
            </a:endParaRPr>
          </a:p>
          <a:p>
            <a:pPr marL="91440" algn="r">
              <a:lnSpc>
                <a:spcPct val="150000"/>
              </a:lnSpc>
            </a:pPr>
            <a:r>
              <a:rPr lang="en-US" sz="2200" b="1" dirty="0" err="1" smtClean="0">
                <a:solidFill>
                  <a:srgbClr val="C00000"/>
                </a:solidFill>
              </a:rPr>
              <a:t>Saina</a:t>
            </a:r>
            <a:r>
              <a:rPr lang="en-US" sz="2200" b="1" dirty="0" smtClean="0">
                <a:solidFill>
                  <a:srgbClr val="C00000"/>
                </a:solidFill>
              </a:rPr>
              <a:t> </a:t>
            </a:r>
            <a:r>
              <a:rPr lang="en-US" sz="2200" b="1" dirty="0" err="1">
                <a:solidFill>
                  <a:srgbClr val="C00000"/>
                </a:solidFill>
              </a:rPr>
              <a:t>Shinde</a:t>
            </a:r>
            <a:endParaRPr lang="en-US" sz="2200" dirty="0">
              <a:solidFill>
                <a:srgbClr val="C00000"/>
              </a:solidFill>
            </a:endParaRPr>
          </a:p>
          <a:p>
            <a:pPr marL="91440" algn="r">
              <a:lnSpc>
                <a:spcPct val="150000"/>
              </a:lnSpc>
            </a:pPr>
            <a:r>
              <a:rPr lang="en-US" sz="2200" dirty="0" smtClean="0">
                <a:solidFill>
                  <a:srgbClr val="C00000"/>
                </a:solidFill>
              </a:rPr>
              <a:t>“</a:t>
            </a:r>
            <a:r>
              <a:rPr lang="en-US" sz="2200" dirty="0" err="1">
                <a:solidFill>
                  <a:srgbClr val="C00000"/>
                </a:solidFill>
              </a:rPr>
              <a:t>Aashirwd</a:t>
            </a:r>
            <a:r>
              <a:rPr lang="en-US" sz="2200" dirty="0">
                <a:solidFill>
                  <a:srgbClr val="C00000"/>
                </a:solidFill>
              </a:rPr>
              <a:t>”, Station Road,</a:t>
            </a:r>
          </a:p>
          <a:p>
            <a:pPr marL="91440" algn="r">
              <a:lnSpc>
                <a:spcPct val="150000"/>
              </a:lnSpc>
            </a:pPr>
            <a:r>
              <a:rPr lang="en-US" sz="2200" dirty="0" smtClean="0">
                <a:solidFill>
                  <a:srgbClr val="C00000"/>
                </a:solidFill>
              </a:rPr>
              <a:t>Ichalkaranji</a:t>
            </a:r>
            <a:r>
              <a:rPr lang="en-US" sz="2200" dirty="0">
                <a:solidFill>
                  <a:srgbClr val="C00000"/>
                </a:solidFill>
              </a:rPr>
              <a:t>, MS.</a:t>
            </a:r>
          </a:p>
          <a:p>
            <a:pPr marL="91440" algn="r">
              <a:lnSpc>
                <a:spcPct val="150000"/>
              </a:lnSpc>
            </a:pPr>
            <a:r>
              <a:rPr lang="en-US" sz="2200" dirty="0" smtClean="0">
                <a:solidFill>
                  <a:srgbClr val="C00000"/>
                </a:solidFill>
              </a:rPr>
              <a:t>3rd </a:t>
            </a:r>
            <a:r>
              <a:rPr lang="en-US" sz="2200" dirty="0">
                <a:solidFill>
                  <a:srgbClr val="C00000"/>
                </a:solidFill>
              </a:rPr>
              <a:t>June </a:t>
            </a:r>
            <a:r>
              <a:rPr lang="en-US" sz="2200" dirty="0" smtClean="0">
                <a:solidFill>
                  <a:srgbClr val="C00000"/>
                </a:solidFill>
              </a:rPr>
              <a:t>2020</a:t>
            </a:r>
          </a:p>
          <a:p>
            <a:pPr>
              <a:lnSpc>
                <a:spcPct val="150000"/>
              </a:lnSpc>
            </a:pPr>
            <a:r>
              <a:rPr lang="en-US" sz="2400" dirty="0" smtClean="0">
                <a:solidFill>
                  <a:srgbClr val="C00000"/>
                </a:solidFill>
              </a:rPr>
              <a:t> To</a:t>
            </a:r>
            <a:r>
              <a:rPr lang="en-US" sz="2400" dirty="0">
                <a:solidFill>
                  <a:srgbClr val="C00000"/>
                </a:solidFill>
              </a:rPr>
              <a:t>,</a:t>
            </a:r>
          </a:p>
          <a:p>
            <a:pPr>
              <a:lnSpc>
                <a:spcPct val="150000"/>
              </a:lnSpc>
            </a:pPr>
            <a:r>
              <a:rPr lang="en-US" sz="2000" dirty="0">
                <a:solidFill>
                  <a:srgbClr val="C00000"/>
                </a:solidFill>
              </a:rPr>
              <a:t> </a:t>
            </a:r>
            <a:r>
              <a:rPr lang="en-US" sz="2400" b="1" dirty="0" smtClean="0">
                <a:solidFill>
                  <a:srgbClr val="C00000"/>
                </a:solidFill>
              </a:rPr>
              <a:t>The </a:t>
            </a:r>
            <a:r>
              <a:rPr lang="en-US" sz="2400" b="1" dirty="0">
                <a:solidFill>
                  <a:srgbClr val="C00000"/>
                </a:solidFill>
              </a:rPr>
              <a:t>Manager,</a:t>
            </a:r>
            <a:endParaRPr lang="en-US" sz="2400" dirty="0">
              <a:solidFill>
                <a:srgbClr val="C00000"/>
              </a:solidFill>
            </a:endParaRPr>
          </a:p>
          <a:p>
            <a:pPr>
              <a:lnSpc>
                <a:spcPct val="150000"/>
              </a:lnSpc>
            </a:pPr>
            <a:r>
              <a:rPr lang="en-US" sz="2000" dirty="0">
                <a:solidFill>
                  <a:srgbClr val="C00000"/>
                </a:solidFill>
              </a:rPr>
              <a:t> </a:t>
            </a:r>
            <a:r>
              <a:rPr lang="en-US" sz="2400" dirty="0" smtClean="0">
                <a:solidFill>
                  <a:srgbClr val="C00000"/>
                </a:solidFill>
              </a:rPr>
              <a:t>Creation </a:t>
            </a:r>
            <a:r>
              <a:rPr lang="en-US" sz="2400" dirty="0">
                <a:solidFill>
                  <a:srgbClr val="C00000"/>
                </a:solidFill>
              </a:rPr>
              <a:t>Translation Company,</a:t>
            </a:r>
          </a:p>
          <a:p>
            <a:pPr>
              <a:lnSpc>
                <a:spcPct val="150000"/>
              </a:lnSpc>
            </a:pPr>
            <a:r>
              <a:rPr lang="en-US" sz="2000" dirty="0">
                <a:solidFill>
                  <a:srgbClr val="C00000"/>
                </a:solidFill>
              </a:rPr>
              <a:t> </a:t>
            </a:r>
            <a:r>
              <a:rPr lang="en-US" sz="2400" dirty="0" smtClean="0">
                <a:solidFill>
                  <a:srgbClr val="C00000"/>
                </a:solidFill>
              </a:rPr>
              <a:t>Deccan </a:t>
            </a:r>
            <a:r>
              <a:rPr lang="en-US" sz="2400" dirty="0">
                <a:solidFill>
                  <a:srgbClr val="C00000"/>
                </a:solidFill>
              </a:rPr>
              <a:t>Road, Pune.</a:t>
            </a:r>
            <a:endParaRPr lang="en-US" dirty="0">
              <a:solidFill>
                <a:srgbClr val="C00000"/>
              </a:solidFill>
            </a:endParaRPr>
          </a:p>
          <a:p>
            <a:pPr marL="91440" algn="r">
              <a:lnSpc>
                <a:spcPct val="150000"/>
              </a:lnSpc>
            </a:pPr>
            <a:endParaRPr lang="en-US" sz="1600" dirty="0">
              <a:solidFill>
                <a:srgbClr val="C00000"/>
              </a:solidFill>
            </a:endParaRPr>
          </a:p>
        </p:txBody>
      </p:sp>
    </p:spTree>
    <p:extLst>
      <p:ext uri="{BB962C8B-B14F-4D97-AF65-F5344CB8AC3E}">
        <p14:creationId xmlns:p14="http://schemas.microsoft.com/office/powerpoint/2010/main" val="820679727"/>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76200"/>
            <a:ext cx="8991600" cy="6705600"/>
          </a:xfrm>
          <a:prstGeom prst="rec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76200" y="76200"/>
            <a:ext cx="8991600" cy="6705600"/>
          </a:xfrm>
        </p:spPr>
        <p:txBody>
          <a:bodyPr>
            <a:normAutofit fontScale="92500" lnSpcReduction="20000"/>
          </a:bodyPr>
          <a:lstStyle/>
          <a:p>
            <a:pPr algn="l">
              <a:lnSpc>
                <a:spcPct val="150000"/>
              </a:lnSpc>
            </a:pPr>
            <a:r>
              <a:rPr lang="en-US" sz="2800" b="1" dirty="0" smtClean="0"/>
              <a:t>	</a:t>
            </a:r>
            <a:r>
              <a:rPr lang="en-US" sz="2400" b="1" dirty="0" smtClean="0">
                <a:solidFill>
                  <a:srgbClr val="00B050"/>
                </a:solidFill>
              </a:rPr>
              <a:t>Sub </a:t>
            </a:r>
            <a:r>
              <a:rPr lang="en-US" sz="2400" b="1" dirty="0">
                <a:solidFill>
                  <a:srgbClr val="00B050"/>
                </a:solidFill>
              </a:rPr>
              <a:t>: Application to the post of Translator</a:t>
            </a:r>
            <a:endParaRPr lang="en-US" sz="2400" dirty="0">
              <a:solidFill>
                <a:srgbClr val="00B050"/>
              </a:solidFill>
            </a:endParaRPr>
          </a:p>
          <a:p>
            <a:pPr algn="l">
              <a:lnSpc>
                <a:spcPct val="150000"/>
              </a:lnSpc>
            </a:pPr>
            <a:r>
              <a:rPr lang="en-US" sz="2400" dirty="0" smtClean="0"/>
              <a:t>	</a:t>
            </a:r>
            <a:r>
              <a:rPr lang="en-US" sz="2400" b="1" dirty="0" smtClean="0">
                <a:solidFill>
                  <a:schemeClr val="accent2"/>
                </a:solidFill>
              </a:rPr>
              <a:t>Ref </a:t>
            </a:r>
            <a:r>
              <a:rPr lang="en-US" sz="2400" b="1" dirty="0">
                <a:solidFill>
                  <a:schemeClr val="accent2"/>
                </a:solidFill>
              </a:rPr>
              <a:t>: Advertisement in </a:t>
            </a:r>
            <a:r>
              <a:rPr lang="en-US" sz="2400" b="1" dirty="0" smtClean="0">
                <a:solidFill>
                  <a:schemeClr val="accent2"/>
                </a:solidFill>
              </a:rPr>
              <a:t>‘</a:t>
            </a:r>
            <a:r>
              <a:rPr lang="en-US" sz="2400" b="1" dirty="0">
                <a:solidFill>
                  <a:schemeClr val="accent2"/>
                </a:solidFill>
              </a:rPr>
              <a:t>Indian Express</a:t>
            </a:r>
            <a:r>
              <a:rPr lang="en-US" sz="2400" b="1" dirty="0" smtClean="0">
                <a:solidFill>
                  <a:schemeClr val="accent2"/>
                </a:solidFill>
              </a:rPr>
              <a:t>’ </a:t>
            </a:r>
            <a:r>
              <a:rPr lang="en-US" sz="2400" b="1" dirty="0">
                <a:solidFill>
                  <a:schemeClr val="accent2"/>
                </a:solidFill>
              </a:rPr>
              <a:t>dated 1st June 2020</a:t>
            </a:r>
          </a:p>
          <a:p>
            <a:pPr algn="l">
              <a:lnSpc>
                <a:spcPct val="150000"/>
              </a:lnSpc>
            </a:pPr>
            <a:r>
              <a:rPr lang="en-US" sz="2400" b="1" dirty="0" smtClean="0"/>
              <a:t>	</a:t>
            </a:r>
            <a:r>
              <a:rPr lang="en-US" sz="2400" b="1" dirty="0" smtClean="0">
                <a:solidFill>
                  <a:srgbClr val="7030A0"/>
                </a:solidFill>
              </a:rPr>
              <a:t>Respected </a:t>
            </a:r>
            <a:r>
              <a:rPr lang="en-US" sz="2400" b="1" dirty="0">
                <a:solidFill>
                  <a:srgbClr val="7030A0"/>
                </a:solidFill>
              </a:rPr>
              <a:t>Sir/Madam</a:t>
            </a:r>
            <a:r>
              <a:rPr lang="en-US" sz="2400" b="1" dirty="0" smtClean="0">
                <a:solidFill>
                  <a:srgbClr val="7030A0"/>
                </a:solidFill>
              </a:rPr>
              <a:t>,</a:t>
            </a:r>
          </a:p>
          <a:p>
            <a:pPr algn="just">
              <a:lnSpc>
                <a:spcPct val="150000"/>
              </a:lnSpc>
            </a:pPr>
            <a:r>
              <a:rPr lang="en-US" sz="2400" b="1" dirty="0">
                <a:solidFill>
                  <a:srgbClr val="7030A0"/>
                </a:solidFill>
              </a:rPr>
              <a:t>	</a:t>
            </a:r>
            <a:r>
              <a:rPr lang="en-US" sz="2400" dirty="0">
                <a:solidFill>
                  <a:schemeClr val="accent6">
                    <a:lumMod val="75000"/>
                  </a:schemeClr>
                </a:solidFill>
              </a:rPr>
              <a:t>With reference to your advertisement published in Indian Express dated 1st June 2020, I would like to apply for the post of Translator in your renowned company</a:t>
            </a:r>
            <a:r>
              <a:rPr lang="en-US" sz="2400" dirty="0" smtClean="0">
                <a:solidFill>
                  <a:schemeClr val="accent6">
                    <a:lumMod val="75000"/>
                  </a:schemeClr>
                </a:solidFill>
              </a:rPr>
              <a:t>.</a:t>
            </a:r>
          </a:p>
          <a:p>
            <a:pPr algn="just">
              <a:lnSpc>
                <a:spcPct val="150000"/>
              </a:lnSpc>
            </a:pPr>
            <a:r>
              <a:rPr lang="en-US" sz="2400" dirty="0" smtClean="0"/>
              <a:t>	</a:t>
            </a:r>
            <a:r>
              <a:rPr lang="en-US" sz="2400" dirty="0" smtClean="0">
                <a:solidFill>
                  <a:schemeClr val="accent6">
                    <a:lumMod val="75000"/>
                  </a:schemeClr>
                </a:solidFill>
              </a:rPr>
              <a:t>I </a:t>
            </a:r>
            <a:r>
              <a:rPr lang="en-US" sz="2400" dirty="0">
                <a:solidFill>
                  <a:schemeClr val="accent6">
                    <a:lumMod val="75000"/>
                  </a:schemeClr>
                </a:solidFill>
              </a:rPr>
              <a:t>have completed B.A with English as a special subject with distinction marks from Arts and Commerce College, </a:t>
            </a:r>
            <a:endParaRPr lang="en-US" sz="2400" dirty="0" smtClean="0">
              <a:solidFill>
                <a:schemeClr val="accent6">
                  <a:lumMod val="75000"/>
                </a:schemeClr>
              </a:solidFill>
            </a:endParaRPr>
          </a:p>
          <a:p>
            <a:pPr algn="just">
              <a:lnSpc>
                <a:spcPct val="150000"/>
              </a:lnSpc>
            </a:pPr>
            <a:r>
              <a:rPr lang="en-US" sz="2400" dirty="0" smtClean="0">
                <a:solidFill>
                  <a:schemeClr val="accent6">
                    <a:lumMod val="75000"/>
                  </a:schemeClr>
                </a:solidFill>
              </a:rPr>
              <a:t>Ichalkaranji </a:t>
            </a:r>
            <a:r>
              <a:rPr lang="en-US" sz="2400" dirty="0">
                <a:solidFill>
                  <a:schemeClr val="accent6">
                    <a:lumMod val="75000"/>
                  </a:schemeClr>
                </a:solidFill>
              </a:rPr>
              <a:t>in 2018. I have also completed </a:t>
            </a:r>
            <a:endParaRPr lang="en-US" sz="2400" dirty="0" smtClean="0">
              <a:solidFill>
                <a:schemeClr val="accent6">
                  <a:lumMod val="75000"/>
                </a:schemeClr>
              </a:solidFill>
            </a:endParaRPr>
          </a:p>
          <a:p>
            <a:pPr algn="just">
              <a:lnSpc>
                <a:spcPct val="150000"/>
              </a:lnSpc>
            </a:pPr>
            <a:r>
              <a:rPr lang="en-US" sz="2400" dirty="0" smtClean="0">
                <a:solidFill>
                  <a:schemeClr val="accent6">
                    <a:lumMod val="75000"/>
                  </a:schemeClr>
                </a:solidFill>
              </a:rPr>
              <a:t>one </a:t>
            </a:r>
            <a:r>
              <a:rPr lang="en-US" sz="2400" dirty="0">
                <a:solidFill>
                  <a:schemeClr val="accent6">
                    <a:lumMod val="75000"/>
                  </a:schemeClr>
                </a:solidFill>
              </a:rPr>
              <a:t>year’s ‘Diploma Course in </a:t>
            </a:r>
            <a:endParaRPr lang="en-US" sz="2400" dirty="0" smtClean="0">
              <a:solidFill>
                <a:schemeClr val="accent6">
                  <a:lumMod val="75000"/>
                </a:schemeClr>
              </a:solidFill>
            </a:endParaRPr>
          </a:p>
          <a:p>
            <a:pPr algn="just">
              <a:lnSpc>
                <a:spcPct val="150000"/>
              </a:lnSpc>
            </a:pPr>
            <a:r>
              <a:rPr lang="en-US" sz="2400" dirty="0" smtClean="0">
                <a:solidFill>
                  <a:schemeClr val="accent6">
                    <a:lumMod val="75000"/>
                  </a:schemeClr>
                </a:solidFill>
              </a:rPr>
              <a:t>Translation</a:t>
            </a:r>
            <a:r>
              <a:rPr lang="en-US" sz="2400" dirty="0">
                <a:solidFill>
                  <a:schemeClr val="accent6">
                    <a:lumMod val="75000"/>
                  </a:schemeClr>
                </a:solidFill>
              </a:rPr>
              <a:t>’ from Shivaji University, </a:t>
            </a:r>
            <a:endParaRPr lang="en-US" sz="2400" dirty="0" smtClean="0">
              <a:solidFill>
                <a:schemeClr val="accent6">
                  <a:lumMod val="75000"/>
                </a:schemeClr>
              </a:solidFill>
            </a:endParaRPr>
          </a:p>
          <a:p>
            <a:pPr algn="just">
              <a:lnSpc>
                <a:spcPct val="150000"/>
              </a:lnSpc>
            </a:pPr>
            <a:r>
              <a:rPr lang="en-US" sz="2400" dirty="0" smtClean="0">
                <a:solidFill>
                  <a:schemeClr val="accent6">
                    <a:lumMod val="75000"/>
                  </a:schemeClr>
                </a:solidFill>
              </a:rPr>
              <a:t>Kolhapur </a:t>
            </a:r>
            <a:r>
              <a:rPr lang="en-US" sz="2400" dirty="0">
                <a:solidFill>
                  <a:schemeClr val="accent6">
                    <a:lumMod val="75000"/>
                  </a:schemeClr>
                </a:solidFill>
              </a:rPr>
              <a:t>in 2019. I can translate </a:t>
            </a:r>
            <a:endParaRPr lang="en-US" sz="2400" dirty="0" smtClean="0">
              <a:solidFill>
                <a:schemeClr val="accent6">
                  <a:lumMod val="75000"/>
                </a:schemeClr>
              </a:solidFill>
            </a:endParaRPr>
          </a:p>
          <a:p>
            <a:pPr algn="just">
              <a:lnSpc>
                <a:spcPct val="150000"/>
              </a:lnSpc>
            </a:pPr>
            <a:r>
              <a:rPr lang="en-US" sz="2400" dirty="0" smtClean="0">
                <a:solidFill>
                  <a:schemeClr val="accent6">
                    <a:lumMod val="75000"/>
                  </a:schemeClr>
                </a:solidFill>
              </a:rPr>
              <a:t>all </a:t>
            </a:r>
            <a:r>
              <a:rPr lang="en-US" sz="2400" dirty="0">
                <a:solidFill>
                  <a:schemeClr val="accent6">
                    <a:lumMod val="75000"/>
                  </a:schemeClr>
                </a:solidFill>
              </a:rPr>
              <a:t>kinds of documents from English into Hindi or Marathi or vice versa. </a:t>
            </a:r>
          </a:p>
        </p:txBody>
      </p:sp>
      <p:sp>
        <p:nvSpPr>
          <p:cNvPr id="4" name="Slide Number Placeholder 3"/>
          <p:cNvSpPr>
            <a:spLocks noGrp="1"/>
          </p:cNvSpPr>
          <p:nvPr>
            <p:ph type="sldNum" sz="quarter" idx="12"/>
          </p:nvPr>
        </p:nvSpPr>
        <p:spPr/>
        <p:txBody>
          <a:bodyPr/>
          <a:lstStyle/>
          <a:p>
            <a:fld id="{B6F15528-21DE-4FAA-801E-634DDDAF4B2B}" type="slidenum">
              <a:rPr lang="en-US" smtClean="0"/>
              <a:pPr/>
              <a:t>9</a:t>
            </a:fld>
            <a:endParaRPr lang="en-US"/>
          </a:p>
        </p:txBody>
      </p:sp>
    </p:spTree>
    <p:extLst>
      <p:ext uri="{BB962C8B-B14F-4D97-AF65-F5344CB8AC3E}">
        <p14:creationId xmlns:p14="http://schemas.microsoft.com/office/powerpoint/2010/main" val="4225658573"/>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1781</TotalTime>
  <Words>2688</Words>
  <Application>Microsoft Office PowerPoint</Application>
  <PresentationFormat>On-screen Show (4:3)</PresentationFormat>
  <Paragraphs>423</Paragraphs>
  <Slides>46</Slides>
  <Notes>0</Notes>
  <HiddenSlides>0</HiddenSlides>
  <MMClips>0</MMClips>
  <ScaleCrop>false</ScaleCrop>
  <HeadingPairs>
    <vt:vector size="4" baseType="variant">
      <vt:variant>
        <vt:lpstr>Theme</vt:lpstr>
      </vt:variant>
      <vt:variant>
        <vt:i4>1</vt:i4>
      </vt:variant>
      <vt:variant>
        <vt:lpstr>Slide Titles</vt:lpstr>
      </vt:variant>
      <vt:variant>
        <vt:i4>46</vt:i4>
      </vt:variant>
    </vt:vector>
  </HeadingPairs>
  <TitlesOfParts>
    <vt:vector size="47"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
  <cp:lastModifiedBy>ADMIN</cp:lastModifiedBy>
  <cp:revision>764</cp:revision>
  <dcterms:created xsi:type="dcterms:W3CDTF">2006-08-16T00:00:00Z</dcterms:created>
  <dcterms:modified xsi:type="dcterms:W3CDTF">2020-12-19T15:30:49Z</dcterms:modified>
</cp:coreProperties>
</file>