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0" r:id="rId2"/>
    <p:sldId id="256" r:id="rId3"/>
    <p:sldId id="301" r:id="rId4"/>
    <p:sldId id="302" r:id="rId5"/>
    <p:sldId id="303" r:id="rId6"/>
    <p:sldId id="30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36F7CC1-B479-4573-89F5-B486F59F1533}">
          <p14:sldIdLst>
            <p14:sldId id="300"/>
            <p14:sldId id="256"/>
            <p14:sldId id="301"/>
            <p14:sldId id="302"/>
            <p14:sldId id="303"/>
            <p14:sldId id="30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1E7D4-3D81-43CE-80DF-F2A114D52D6A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8E86C-873A-4054-9E38-938CC788A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2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8E431-3E44-4B71-A122-175ACEA0A8C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825F-53AD-4CF6-B161-DAEC61898EFC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98E0-52A3-485D-B5FB-4F4C2DDA2C3C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6DF7-9333-484B-A0D1-87F1B11460EE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3B7F-2A3A-4071-86CD-A905839A9929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EF88-3C81-49A6-AC22-E595F58DAA87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C66A-70C7-48E3-AA03-1E853615C6D0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FA115-A67C-40BC-AF55-88E32230E138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3E0F9-77F1-4A2F-993F-EE6E0E0B35D5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F99D-C8DE-4D7D-ABA0-281F5A6D2EEC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819C-BAB7-4921-8B29-7716CA07A6DD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F80A-0A21-4FD3-AC89-F1138686BE44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32801-11C0-4F56-8926-574E090DF673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1"/>
            <a:ext cx="8839200" cy="647699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                                                                                                                         </a:t>
            </a:r>
            <a:br>
              <a:rPr lang="en-US" sz="3100" dirty="0" smtClean="0"/>
            </a:br>
            <a:r>
              <a:rPr lang="en-US" sz="3200" dirty="0" smtClean="0">
                <a:solidFill>
                  <a:srgbClr val="FF0000"/>
                </a:solidFill>
              </a:rPr>
              <a:t>B.A. PART – III, SEMESTER – V (Paper - E)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00B050"/>
                </a:solidFill>
              </a:rPr>
              <a:t>ABILITY ENHANCEMENT COMPULSORY</a:t>
            </a:r>
            <a:r>
              <a:rPr lang="en-US" sz="3200" dirty="0">
                <a:solidFill>
                  <a:srgbClr val="00B050"/>
                </a:solidFill>
              </a:rPr>
              <a:t>(CBCS)</a:t>
            </a:r>
            <a:r>
              <a:rPr lang="en-US" sz="3200" b="1" dirty="0">
                <a:solidFill>
                  <a:srgbClr val="00B050"/>
                </a:solidFill>
              </a:rPr>
              <a:t> COURSE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7030A0"/>
                </a:solidFill>
              </a:rPr>
              <a:t>ENGLISH FOR COMMUNICATION</a:t>
            </a:r>
            <a:r>
              <a:rPr lang="en-US" dirty="0" smtClean="0">
                <a:solidFill>
                  <a:srgbClr val="7030A0"/>
                </a:solidFill>
              </a:rPr>
              <a:t>  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		      </a:t>
            </a:r>
            <a:r>
              <a:rPr lang="en-US" sz="2700" u="sng" dirty="0" smtClean="0">
                <a:solidFill>
                  <a:srgbClr val="7030A0"/>
                </a:solidFill>
              </a:rPr>
              <a:t>Teacher</a:t>
            </a:r>
            <a:r>
              <a:rPr lang="en-US" sz="2700" dirty="0" smtClean="0">
                <a:solidFill>
                  <a:srgbClr val="7030A0"/>
                </a:solidFill>
              </a:rPr>
              <a:t/>
            </a:r>
            <a:br>
              <a:rPr lang="en-US" sz="2700" dirty="0" smtClean="0">
                <a:solidFill>
                  <a:srgbClr val="7030A0"/>
                </a:solidFill>
              </a:rPr>
            </a:br>
            <a:r>
              <a:rPr lang="en-US" sz="2700" dirty="0" smtClean="0">
                <a:solidFill>
                  <a:srgbClr val="7030A0"/>
                </a:solidFill>
              </a:rPr>
              <a:t>	</a:t>
            </a:r>
            <a:r>
              <a:rPr lang="en-US" sz="2200" dirty="0" smtClean="0">
                <a:solidFill>
                  <a:srgbClr val="7030A0"/>
                </a:solidFill>
              </a:rPr>
              <a:t> 	         </a:t>
            </a: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Dr. P.S. Sontakke</a:t>
            </a:r>
            <a:b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	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M.A., M.Phil., Ph.D., UGC-MRP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}</a:t>
            </a:r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  <a:t>			</a:t>
            </a:r>
            <a:r>
              <a:rPr lang="en-US" sz="2200" i="1" dirty="0" smtClean="0">
                <a:solidFill>
                  <a:srgbClr val="00B050"/>
                </a:solidFill>
              </a:rPr>
              <a:t>Assistant Professor of English</a:t>
            </a:r>
            <a:r>
              <a:rPr lang="en-US" sz="2200" i="1" dirty="0" smtClean="0">
                <a:solidFill>
                  <a:srgbClr val="7030A0"/>
                </a:solidFill>
              </a:rPr>
              <a:t/>
            </a:r>
            <a:br>
              <a:rPr lang="en-US" sz="2200" i="1" dirty="0" smtClean="0">
                <a:solidFill>
                  <a:srgbClr val="7030A0"/>
                </a:solidFill>
              </a:rPr>
            </a:br>
            <a:r>
              <a:rPr lang="en-US" sz="2200" i="1" dirty="0" smtClean="0">
                <a:solidFill>
                  <a:srgbClr val="7030A0"/>
                </a:solidFill>
              </a:rPr>
              <a:t>      		</a:t>
            </a:r>
            <a:r>
              <a:rPr lang="en-US" sz="2200" dirty="0" smtClean="0">
                <a:solidFill>
                  <a:srgbClr val="FF0000"/>
                </a:solidFill>
              </a:rPr>
              <a:t>	               E</a:t>
            </a:r>
            <a:r>
              <a:rPr lang="en-US" sz="2200" dirty="0" smtClean="0">
                <a:solidFill>
                  <a:srgbClr val="7030A0"/>
                </a:solidFill>
              </a:rPr>
              <a:t>-mail Id – 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  <a:t>paragsontakke75@gmail.com</a:t>
            </a:r>
            <a:b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200" dirty="0" smtClean="0">
                <a:solidFill>
                  <a:srgbClr val="7030A0"/>
                </a:solidFill>
              </a:rPr>
              <a:t>                                                              </a:t>
            </a:r>
            <a:br>
              <a:rPr lang="en-US" sz="2200" dirty="0" smtClean="0">
                <a:solidFill>
                  <a:srgbClr val="7030A0"/>
                </a:solidFill>
              </a:rPr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28673" name="Picture 1" descr="D:\PASSPOR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3971" y="3429000"/>
            <a:ext cx="20574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			Module III (B) After Twenty Years 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</a:pPr>
            <a:r>
              <a:rPr lang="en-US" sz="2600" b="1" dirty="0" smtClean="0">
                <a:solidFill>
                  <a:srgbClr val="C00000"/>
                </a:solidFill>
              </a:rPr>
              <a:t>		</a:t>
            </a:r>
            <a:r>
              <a:rPr lang="en-US" sz="2400" b="1" dirty="0" smtClean="0">
                <a:solidFill>
                  <a:srgbClr val="C00000"/>
                </a:solidFill>
              </a:rPr>
              <a:t>	By O. Henry </a:t>
            </a:r>
            <a:r>
              <a:rPr lang="en-US" sz="2400" dirty="0" smtClean="0">
                <a:solidFill>
                  <a:schemeClr val="tx2"/>
                </a:solidFill>
              </a:rPr>
              <a:t>(1862-1910)</a:t>
            </a:r>
          </a:p>
          <a:p>
            <a:pPr marL="3200400" lvl="6" indent="-45720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400" dirty="0">
                <a:solidFill>
                  <a:srgbClr val="7030A0"/>
                </a:solidFill>
              </a:rPr>
              <a:t>O. Henry's short story, 'After Twenty Years,' focuses on the reunion of two old </a:t>
            </a:r>
            <a:r>
              <a:rPr lang="en-US" sz="2400" dirty="0" smtClean="0">
                <a:solidFill>
                  <a:srgbClr val="7030A0"/>
                </a:solidFill>
              </a:rPr>
              <a:t>friends : </a:t>
            </a:r>
            <a:r>
              <a:rPr lang="en-US" sz="2400" dirty="0">
                <a:solidFill>
                  <a:srgbClr val="7030A0"/>
                </a:solidFill>
              </a:rPr>
              <a:t>Jimmy </a:t>
            </a:r>
            <a:r>
              <a:rPr lang="en-US" sz="2400" dirty="0" smtClean="0">
                <a:solidFill>
                  <a:srgbClr val="7030A0"/>
                </a:solidFill>
              </a:rPr>
              <a:t>&amp; Bob</a:t>
            </a:r>
            <a:r>
              <a:rPr lang="en-US" sz="2400" dirty="0">
                <a:solidFill>
                  <a:srgbClr val="7030A0"/>
                </a:solidFill>
              </a:rPr>
              <a:t>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457200" indent="-45720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400" dirty="0">
                <a:solidFill>
                  <a:srgbClr val="7030A0"/>
                </a:solidFill>
              </a:rPr>
              <a:t>It is a story of two men, once close friends, who follow different paths in life &amp; end up 'worlds apart,' but reconvene </a:t>
            </a:r>
            <a:r>
              <a:rPr lang="en-US" sz="2400" dirty="0" smtClean="0">
                <a:solidFill>
                  <a:srgbClr val="7030A0"/>
                </a:solidFill>
              </a:rPr>
              <a:t>unexpectedly.</a:t>
            </a:r>
          </a:p>
          <a:p>
            <a:pPr marL="457200" indent="-45720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Through </a:t>
            </a:r>
            <a:r>
              <a:rPr lang="en-US" sz="2400" dirty="0">
                <a:solidFill>
                  <a:srgbClr val="7030A0"/>
                </a:solidFill>
              </a:rPr>
              <a:t>their brief encounter, the two explore the themes of friendship, </a:t>
            </a:r>
            <a:r>
              <a:rPr lang="en-US" sz="2400" dirty="0" smtClean="0">
                <a:solidFill>
                  <a:srgbClr val="7030A0"/>
                </a:solidFill>
              </a:rPr>
              <a:t>loyalty &amp; </a:t>
            </a:r>
            <a:r>
              <a:rPr lang="en-US" sz="2400" dirty="0">
                <a:solidFill>
                  <a:srgbClr val="7030A0"/>
                </a:solidFill>
              </a:rPr>
              <a:t>trust.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457200" indent="-45720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400" dirty="0">
                <a:solidFill>
                  <a:srgbClr val="7030A0"/>
                </a:solidFill>
              </a:rPr>
              <a:t>The story is narrated by an unknown narrator in the third-person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 marL="457200" indent="-45720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The </a:t>
            </a:r>
            <a:r>
              <a:rPr lang="en-US" sz="2400" dirty="0">
                <a:solidFill>
                  <a:srgbClr val="7030A0"/>
                </a:solidFill>
              </a:rPr>
              <a:t>story takes place in USA New York around 10 at night.</a:t>
            </a: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Users\ADMIN\Desktop\ohenry1-e162300566438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76200"/>
            <a:ext cx="26289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/>
          </a:bodyPr>
          <a:lstStyle/>
          <a:p>
            <a:pPr marL="342900" indent="-342900" algn="just" fontAlgn="base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The </a:t>
            </a:r>
            <a:r>
              <a:rPr lang="en-US" sz="2400" dirty="0">
                <a:solidFill>
                  <a:srgbClr val="7030A0"/>
                </a:solidFill>
              </a:rPr>
              <a:t>story revolves around two friends, Bob &amp; Jim, who meet </a:t>
            </a:r>
            <a:r>
              <a:rPr lang="en-US" sz="2400" dirty="0" smtClean="0">
                <a:solidFill>
                  <a:srgbClr val="7030A0"/>
                </a:solidFill>
              </a:rPr>
              <a:t>after </a:t>
            </a:r>
            <a:r>
              <a:rPr lang="en-US" sz="2400" dirty="0">
                <a:solidFill>
                  <a:srgbClr val="7030A0"/>
                </a:solidFill>
              </a:rPr>
              <a:t>20 years &amp; things are quite different from what they had imagined</a:t>
            </a:r>
            <a:r>
              <a:rPr lang="en-US" sz="2400" b="1" dirty="0" smtClean="0">
                <a:solidFill>
                  <a:srgbClr val="7030A0"/>
                </a:solidFill>
              </a:rPr>
              <a:t>.</a:t>
            </a:r>
          </a:p>
          <a:p>
            <a:pPr marL="342900" indent="-342900" algn="just" fontAlgn="base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There are only three characters in this short story. </a:t>
            </a:r>
            <a:r>
              <a:rPr lang="en-US" sz="2400" dirty="0">
                <a:solidFill>
                  <a:srgbClr val="7030A0"/>
                </a:solidFill>
              </a:rPr>
              <a:t>Each character plays an important role, has different characterizations </a:t>
            </a:r>
            <a:r>
              <a:rPr lang="en-US" sz="2400" dirty="0" smtClean="0">
                <a:solidFill>
                  <a:srgbClr val="7030A0"/>
                </a:solidFill>
              </a:rPr>
              <a:t>&amp; stand </a:t>
            </a:r>
            <a:r>
              <a:rPr lang="en-US" sz="2400" dirty="0">
                <a:solidFill>
                  <a:srgbClr val="7030A0"/>
                </a:solidFill>
              </a:rPr>
              <a:t>apart with strong identities. </a:t>
            </a:r>
            <a:endParaRPr lang="en-US" sz="2400" dirty="0" smtClean="0">
              <a:solidFill>
                <a:srgbClr val="7030A0"/>
              </a:solidFill>
            </a:endParaRPr>
          </a:p>
          <a:p>
            <a:pPr algn="just" fontAlgn="base">
              <a:lnSpc>
                <a:spcPct val="160000"/>
              </a:lnSpc>
            </a:pPr>
            <a:r>
              <a:rPr lang="en-US" sz="2400" b="1" dirty="0" smtClean="0">
                <a:solidFill>
                  <a:srgbClr val="C00000"/>
                </a:solidFill>
              </a:rPr>
              <a:t>Bob - </a:t>
            </a:r>
            <a:r>
              <a:rPr lang="en-US" sz="2400" dirty="0" smtClean="0">
                <a:solidFill>
                  <a:srgbClr val="7030A0"/>
                </a:solidFill>
              </a:rPr>
              <a:t>Though </a:t>
            </a:r>
            <a:r>
              <a:rPr lang="en-US" sz="2400" dirty="0">
                <a:solidFill>
                  <a:srgbClr val="7030A0"/>
                </a:solidFill>
              </a:rPr>
              <a:t>it is a story of two friends, our first protagonist is </a:t>
            </a:r>
            <a:r>
              <a:rPr lang="en-US" sz="2400" dirty="0" smtClean="0">
                <a:solidFill>
                  <a:srgbClr val="7030A0"/>
                </a:solidFill>
              </a:rPr>
              <a:t>Bob. The </a:t>
            </a:r>
            <a:r>
              <a:rPr lang="en-US" sz="2400" dirty="0">
                <a:solidFill>
                  <a:srgbClr val="7030A0"/>
                </a:solidFill>
              </a:rPr>
              <a:t>whole text centers on Bob as he waits at </a:t>
            </a:r>
            <a:r>
              <a:rPr lang="en-US" sz="2400" dirty="0" smtClean="0">
                <a:solidFill>
                  <a:srgbClr val="7030A0"/>
                </a:solidFill>
              </a:rPr>
              <a:t>designated </a:t>
            </a:r>
            <a:r>
              <a:rPr lang="en-US" sz="2400" dirty="0">
                <a:solidFill>
                  <a:srgbClr val="7030A0"/>
                </a:solidFill>
              </a:rPr>
              <a:t>place to meet his friend after 20 years. In the initial part of the story, his character is described through the help of his </a:t>
            </a:r>
            <a:r>
              <a:rPr lang="en-US" sz="2400" dirty="0" smtClean="0">
                <a:solidFill>
                  <a:srgbClr val="7030A0"/>
                </a:solidFill>
              </a:rPr>
              <a:t>appearance </a:t>
            </a:r>
            <a:r>
              <a:rPr lang="en-US" sz="2400" dirty="0">
                <a:solidFill>
                  <a:srgbClr val="7030A0"/>
                </a:solidFill>
              </a:rPr>
              <a:t>that mostly indicates his wealth &amp; gives us the impression that he is a hardworking man who has done well in the last 20 years.</a:t>
            </a: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6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Autofit/>
          </a:bodyPr>
          <a:lstStyle/>
          <a:p>
            <a:pPr marL="342900" indent="-342900" algn="just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He </a:t>
            </a:r>
            <a:r>
              <a:rPr lang="en-US" sz="2400" dirty="0">
                <a:solidFill>
                  <a:srgbClr val="7030A0"/>
                </a:solidFill>
              </a:rPr>
              <a:t>emerges as a loyal friend who has returned to meet his friend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to fulfill a promise even after a gap of 20 years. </a:t>
            </a:r>
            <a:r>
              <a:rPr lang="en-US" sz="2400" dirty="0" smtClean="0">
                <a:solidFill>
                  <a:srgbClr val="7030A0"/>
                </a:solidFill>
              </a:rPr>
              <a:t>He </a:t>
            </a:r>
            <a:r>
              <a:rPr lang="en-US" sz="2400" dirty="0">
                <a:solidFill>
                  <a:srgbClr val="7030A0"/>
                </a:solidFill>
              </a:rPr>
              <a:t>comes across as a really good human who has not forgotten his old friend even after achieving so much in life. 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But </a:t>
            </a:r>
            <a:r>
              <a:rPr lang="en-US" sz="2400" dirty="0">
                <a:solidFill>
                  <a:srgbClr val="7030A0"/>
                </a:solidFill>
              </a:rPr>
              <a:t>as the story progresses, it is revealed that Bob is not exactly the man we think he is. Instead of a good scrupulous man, he turns out to be a wanted criminal who has accumulated all the wealth through the wrong channels. </a:t>
            </a:r>
            <a:r>
              <a:rPr lang="en-US" sz="2400" dirty="0" smtClean="0">
                <a:solidFill>
                  <a:srgbClr val="7030A0"/>
                </a:solidFill>
              </a:rPr>
              <a:t>His </a:t>
            </a:r>
            <a:r>
              <a:rPr lang="en-US" sz="2400" dirty="0">
                <a:solidFill>
                  <a:srgbClr val="7030A0"/>
                </a:solidFill>
              </a:rPr>
              <a:t>true identity is illuminated as the end of the story is reached – he is identified as ‘Silky Bob’ who is a wanted criminal in Chicago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b="1" dirty="0">
                <a:solidFill>
                  <a:srgbClr val="C00000"/>
                </a:solidFill>
              </a:rPr>
              <a:t>Jimmy - </a:t>
            </a:r>
            <a:r>
              <a:rPr lang="en-US" sz="2400" dirty="0">
                <a:solidFill>
                  <a:srgbClr val="7030A0"/>
                </a:solidFill>
              </a:rPr>
              <a:t>Our second main character is Jimmy Wells – the friend Bob is waiting for, who is now a policeman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80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Autofit/>
          </a:bodyPr>
          <a:lstStyle/>
          <a:p>
            <a:pPr marL="342900" indent="-342900" algn="just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We </a:t>
            </a:r>
            <a:r>
              <a:rPr lang="en-US" sz="2400" dirty="0">
                <a:solidFill>
                  <a:srgbClr val="7030A0"/>
                </a:solidFill>
              </a:rPr>
              <a:t>know more about Jim’s character indirectly through bob’s words </a:t>
            </a:r>
            <a:r>
              <a:rPr lang="en-US" sz="2400" dirty="0" smtClean="0">
                <a:solidFill>
                  <a:srgbClr val="7030A0"/>
                </a:solidFill>
              </a:rPr>
              <a:t>– “</a:t>
            </a:r>
            <a:r>
              <a:rPr lang="en-US" sz="2400" dirty="0">
                <a:solidFill>
                  <a:srgbClr val="7030A0"/>
                </a:solidFill>
              </a:rPr>
              <a:t>But I know Jimmy will meet me here if he’s </a:t>
            </a:r>
            <a:r>
              <a:rPr lang="en-US" sz="2400" dirty="0" smtClean="0">
                <a:solidFill>
                  <a:srgbClr val="7030A0"/>
                </a:solidFill>
              </a:rPr>
              <a:t>alive. He’ll </a:t>
            </a:r>
            <a:r>
              <a:rPr lang="en-US" sz="2400" dirty="0">
                <a:solidFill>
                  <a:srgbClr val="7030A0"/>
                </a:solidFill>
              </a:rPr>
              <a:t>never forget. I came a thousand miles to stand in this door to-night,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it’s worth it if my old partner turns up</a:t>
            </a:r>
            <a:r>
              <a:rPr lang="en-US" sz="2400" dirty="0" smtClean="0">
                <a:solidFill>
                  <a:srgbClr val="7030A0"/>
                </a:solidFill>
              </a:rPr>
              <a:t>….’’</a:t>
            </a:r>
          </a:p>
          <a:p>
            <a:pPr marL="342900" indent="-342900" algn="just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solidFill>
                  <a:srgbClr val="7030A0"/>
                </a:solidFill>
              </a:rPr>
              <a:t>The depth of </a:t>
            </a:r>
            <a:r>
              <a:rPr lang="en-US" sz="2400" dirty="0" smtClean="0">
                <a:solidFill>
                  <a:srgbClr val="7030A0"/>
                </a:solidFill>
              </a:rPr>
              <a:t>Jimmy’s </a:t>
            </a:r>
            <a:r>
              <a:rPr lang="en-US" sz="2400" dirty="0">
                <a:solidFill>
                  <a:srgbClr val="7030A0"/>
                </a:solidFill>
              </a:rPr>
              <a:t>character emerges as the story ends. It becomes clear that Jimmy is still a good friend </a:t>
            </a:r>
            <a:r>
              <a:rPr lang="en-US" sz="2400" dirty="0" smtClean="0">
                <a:solidFill>
                  <a:srgbClr val="7030A0"/>
                </a:solidFill>
              </a:rPr>
              <a:t>&amp; someone </a:t>
            </a:r>
            <a:r>
              <a:rPr lang="en-US" sz="2400" dirty="0">
                <a:solidFill>
                  <a:srgbClr val="7030A0"/>
                </a:solidFill>
              </a:rPr>
              <a:t>who also values his duty as a policeman.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solidFill>
                  <a:srgbClr val="7030A0"/>
                </a:solidFill>
              </a:rPr>
              <a:t>He identifies Bob to be the wanted criminal but decides not to arrest Bob himself</a:t>
            </a:r>
            <a:r>
              <a:rPr lang="en-US" sz="2400" dirty="0" smtClean="0">
                <a:solidFill>
                  <a:srgbClr val="7030A0"/>
                </a:solidFill>
              </a:rPr>
              <a:t>. </a:t>
            </a:r>
            <a:r>
              <a:rPr lang="en-US" sz="2400" dirty="0">
                <a:solidFill>
                  <a:srgbClr val="7030A0"/>
                </a:solidFill>
              </a:rPr>
              <a:t>He chooses his duty but since he sends someone else to arrest Bob &amp; spares his friend the </a:t>
            </a:r>
            <a:r>
              <a:rPr lang="en-US" sz="2400" dirty="0" smtClean="0">
                <a:solidFill>
                  <a:srgbClr val="7030A0"/>
                </a:solidFill>
              </a:rPr>
              <a:t>agony </a:t>
            </a:r>
            <a:r>
              <a:rPr lang="en-US" sz="2400" dirty="0">
                <a:solidFill>
                  <a:srgbClr val="7030A0"/>
                </a:solidFill>
              </a:rPr>
              <a:t>&amp; the feeling of </a:t>
            </a:r>
            <a:r>
              <a:rPr lang="en-US" sz="2400" dirty="0" smtClean="0">
                <a:solidFill>
                  <a:srgbClr val="7030A0"/>
                </a:solidFill>
              </a:rPr>
              <a:t>betrayal </a:t>
            </a:r>
            <a:r>
              <a:rPr lang="en-US" sz="2400" dirty="0">
                <a:solidFill>
                  <a:srgbClr val="7030A0"/>
                </a:solidFill>
              </a:rPr>
              <a:t>prove that he still cares &amp; cherishes the bond of friendship he shares with Bob.</a:t>
            </a:r>
          </a:p>
          <a:p>
            <a:pPr marL="342900" indent="-342900" algn="just" fontAlgn="base">
              <a:lnSpc>
                <a:spcPct val="150000"/>
              </a:lnSpc>
              <a:buFont typeface="Wingdings" pitchFamily="2" charset="2"/>
              <a:buChar char="v"/>
            </a:pP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4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fontScale="25000" lnSpcReduction="20000"/>
          </a:bodyPr>
          <a:lstStyle/>
          <a:p>
            <a:pPr marL="342900" indent="-342900" algn="just" fontAlgn="base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9600" dirty="0" smtClean="0">
                <a:solidFill>
                  <a:srgbClr val="7030A0"/>
                </a:solidFill>
              </a:rPr>
              <a:t>The </a:t>
            </a:r>
            <a:r>
              <a:rPr lang="en-US" sz="9600" dirty="0">
                <a:solidFill>
                  <a:srgbClr val="7030A0"/>
                </a:solidFill>
              </a:rPr>
              <a:t>letter he writes for Bob tells deeply about his true character</a:t>
            </a:r>
            <a:r>
              <a:rPr lang="en-US" sz="9600" dirty="0" smtClean="0">
                <a:solidFill>
                  <a:srgbClr val="7030A0"/>
                </a:solidFill>
              </a:rPr>
              <a:t>. “</a:t>
            </a:r>
            <a:r>
              <a:rPr lang="en-US" sz="9600" dirty="0">
                <a:solidFill>
                  <a:srgbClr val="7030A0"/>
                </a:solidFill>
              </a:rPr>
              <a:t>Bob: I was at the place on time. I saw the face of the man wanted by Chicago cops. I didn’t want to arrest you myself. So I went </a:t>
            </a:r>
            <a:r>
              <a:rPr lang="en-US" sz="9600" dirty="0" smtClean="0">
                <a:solidFill>
                  <a:srgbClr val="7030A0"/>
                </a:solidFill>
              </a:rPr>
              <a:t>&amp; </a:t>
            </a:r>
            <a:r>
              <a:rPr lang="en-US" sz="9600" dirty="0">
                <a:solidFill>
                  <a:srgbClr val="7030A0"/>
                </a:solidFill>
              </a:rPr>
              <a:t>got another cop </a:t>
            </a:r>
            <a:r>
              <a:rPr lang="en-US" sz="9600" dirty="0" smtClean="0">
                <a:solidFill>
                  <a:srgbClr val="7030A0"/>
                </a:solidFill>
              </a:rPr>
              <a:t>&amp; </a:t>
            </a:r>
            <a:r>
              <a:rPr lang="en-US" sz="9600" dirty="0">
                <a:solidFill>
                  <a:srgbClr val="7030A0"/>
                </a:solidFill>
              </a:rPr>
              <a:t>sent him to do the job. JIMMY</a:t>
            </a:r>
            <a:r>
              <a:rPr lang="en-US" sz="9600" dirty="0" smtClean="0">
                <a:solidFill>
                  <a:srgbClr val="7030A0"/>
                </a:solidFill>
              </a:rPr>
              <a:t>.”</a:t>
            </a:r>
          </a:p>
          <a:p>
            <a:pPr algn="just" fontAlgn="base">
              <a:lnSpc>
                <a:spcPct val="170000"/>
              </a:lnSpc>
            </a:pPr>
            <a:r>
              <a:rPr lang="en-US" sz="9600" b="1" dirty="0" smtClean="0">
                <a:solidFill>
                  <a:srgbClr val="C00000"/>
                </a:solidFill>
              </a:rPr>
              <a:t>The </a:t>
            </a:r>
            <a:r>
              <a:rPr lang="en-US" sz="9600" b="1" dirty="0">
                <a:solidFill>
                  <a:srgbClr val="C00000"/>
                </a:solidFill>
              </a:rPr>
              <a:t>tall man in the long </a:t>
            </a:r>
            <a:r>
              <a:rPr lang="en-US" sz="9600" b="1" dirty="0" smtClean="0">
                <a:solidFill>
                  <a:srgbClr val="C00000"/>
                </a:solidFill>
              </a:rPr>
              <a:t>overcoat - </a:t>
            </a:r>
            <a:r>
              <a:rPr lang="en-US" sz="9600" dirty="0" smtClean="0">
                <a:solidFill>
                  <a:srgbClr val="7030A0"/>
                </a:solidFill>
              </a:rPr>
              <a:t>The </a:t>
            </a:r>
            <a:r>
              <a:rPr lang="en-US" sz="9600" dirty="0">
                <a:solidFill>
                  <a:srgbClr val="7030A0"/>
                </a:solidFill>
              </a:rPr>
              <a:t>third character is our antagonist. His name is not mentioned in the story and is referred to as the 'tall man in a long overcoat’.  It is a flat character, except for his personality, </a:t>
            </a:r>
            <a:r>
              <a:rPr lang="en-US" sz="9600" dirty="0" smtClean="0">
                <a:solidFill>
                  <a:srgbClr val="7030A0"/>
                </a:solidFill>
              </a:rPr>
              <a:t>attire &amp; </a:t>
            </a:r>
            <a:r>
              <a:rPr lang="en-US" sz="9600" dirty="0">
                <a:solidFill>
                  <a:srgbClr val="7030A0"/>
                </a:solidFill>
              </a:rPr>
              <a:t>height, nothing else is provided. Despite lacking depth the character plays an important role during the climax of </a:t>
            </a:r>
            <a:r>
              <a:rPr lang="en-US" sz="9600" dirty="0" smtClean="0">
                <a:solidFill>
                  <a:srgbClr val="7030A0"/>
                </a:solidFill>
              </a:rPr>
              <a:t>plot</a:t>
            </a:r>
            <a:r>
              <a:rPr lang="en-US" sz="9600" dirty="0">
                <a:solidFill>
                  <a:srgbClr val="7030A0"/>
                </a:solidFill>
              </a:rPr>
              <a:t>.  </a:t>
            </a:r>
          </a:p>
          <a:p>
            <a:pPr algn="just">
              <a:lnSpc>
                <a:spcPct val="170000"/>
              </a:lnSpc>
            </a:pPr>
            <a:r>
              <a:rPr lang="en-US" sz="2400" dirty="0"/>
              <a:t/>
            </a:r>
            <a:br>
              <a:rPr lang="en-US" sz="2400" dirty="0"/>
            </a:b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91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346</Words>
  <Application>Microsoft Office PowerPoint</Application>
  <PresentationFormat>On-screen Show (4:3)</PresentationFormat>
  <Paragraphs>27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                                                                                                                            B.A. PART – III, SEMESTER – V (Paper - E) ABILITY ENHANCEMENT COMPULSORY(CBCS) COURSE ENGLISH FOR COMMUNICATION           Teacher             Dr. P.S. Sontakke                  { M.A., M.Phil., Ph.D., UGC-MRP }    Assistant Professor of English                         E-mail Id – paragsontakke75@gmail.com                                           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ADMIN</cp:lastModifiedBy>
  <cp:revision>319</cp:revision>
  <dcterms:created xsi:type="dcterms:W3CDTF">2006-08-16T00:00:00Z</dcterms:created>
  <dcterms:modified xsi:type="dcterms:W3CDTF">2021-12-20T10:18:06Z</dcterms:modified>
</cp:coreProperties>
</file>