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00" r:id="rId2"/>
    <p:sldId id="256" r:id="rId3"/>
    <p:sldId id="301" r:id="rId4"/>
    <p:sldId id="302" r:id="rId5"/>
    <p:sldId id="303" r:id="rId6"/>
    <p:sldId id="304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36F7CC1-B479-4573-89F5-B486F59F1533}">
          <p14:sldIdLst>
            <p14:sldId id="300"/>
            <p14:sldId id="256"/>
            <p14:sldId id="301"/>
            <p14:sldId id="302"/>
            <p14:sldId id="303"/>
            <p14:sldId id="304"/>
          </p14:sldIdLst>
        </p14:section>
      </p14:section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81E7D4-3D81-43CE-80DF-F2A114D52D6A}" type="datetimeFigureOut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B8E86C-873A-4054-9E38-938CC788A6B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126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18E431-3E44-4B71-A122-175ACEA0A8C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A3825F-53AD-4CF6-B161-DAEC61898EFC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9898E0-52A3-485D-B5FB-4F4C2DDA2C3C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66DF7-9333-484B-A0D1-87F1B11460EE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33B7F-2A3A-4071-86CD-A905839A9929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38EF88-3C81-49A6-AC22-E595F58DAA87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94C66A-70C7-48E3-AA03-1E853615C6D0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FA115-A67C-40BC-AF55-88E32230E138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D3E0F9-77F1-4A2F-993F-EE6E0E0B35D5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8F99D-C8DE-4D7D-ABA0-281F5A6D2EEC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819C-BAB7-4921-8B29-7716CA07A6DD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99F80A-0A21-4FD3-AC89-F1138686BE44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332801-11C0-4F56-8926-574E090DF673}" type="datetime1">
              <a:rPr lang="en-US" smtClean="0"/>
              <a:pPr/>
              <a:t>12/20/2021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228601"/>
            <a:ext cx="8839200" cy="6476999"/>
          </a:xfrm>
        </p:spPr>
        <p:txBody>
          <a:bodyPr>
            <a:normAutofit fontScale="90000"/>
          </a:bodyPr>
          <a:lstStyle/>
          <a:p>
            <a:pPr>
              <a:lnSpc>
                <a:spcPct val="150000"/>
              </a:lnSpc>
            </a:pP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/>
            </a:r>
            <a:br>
              <a:rPr lang="en-US" sz="3100" dirty="0" smtClean="0"/>
            </a:br>
            <a:r>
              <a:rPr lang="en-US" sz="3100" dirty="0" smtClean="0"/>
              <a:t>                                                                                                                         </a:t>
            </a:r>
            <a:br>
              <a:rPr lang="en-US" sz="3100" dirty="0" smtClean="0"/>
            </a:br>
            <a:r>
              <a:rPr lang="en-US" sz="3200" dirty="0" smtClean="0">
                <a:solidFill>
                  <a:srgbClr val="FF0000"/>
                </a:solidFill>
              </a:rPr>
              <a:t>B.A. PART – III, SEMESTER – V (Paper - E)</a:t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200" b="1" dirty="0">
                <a:solidFill>
                  <a:srgbClr val="00B050"/>
                </a:solidFill>
              </a:rPr>
              <a:t>ABILITY ENHANCEMENT COMPULSORY</a:t>
            </a:r>
            <a:r>
              <a:rPr lang="en-US" sz="3200" dirty="0">
                <a:solidFill>
                  <a:srgbClr val="00B050"/>
                </a:solidFill>
              </a:rPr>
              <a:t>(CBCS)</a:t>
            </a:r>
            <a:r>
              <a:rPr lang="en-US" sz="3200" b="1" dirty="0">
                <a:solidFill>
                  <a:srgbClr val="00B050"/>
                </a:solidFill>
              </a:rPr>
              <a:t> COURSE</a:t>
            </a:r>
            <a:r>
              <a:rPr lang="en-US" sz="3200" dirty="0" smtClean="0">
                <a:solidFill>
                  <a:srgbClr val="FF0000"/>
                </a:solidFill>
              </a:rPr>
              <a:t/>
            </a:r>
            <a:br>
              <a:rPr lang="en-US" sz="3200" dirty="0" smtClean="0">
                <a:solidFill>
                  <a:srgbClr val="FF0000"/>
                </a:solidFill>
              </a:rPr>
            </a:br>
            <a:r>
              <a:rPr lang="en-US" sz="3600" b="1" dirty="0" smtClean="0">
                <a:solidFill>
                  <a:srgbClr val="7030A0"/>
                </a:solidFill>
              </a:rPr>
              <a:t>ENGLISH FOR COMMUNICATION</a:t>
            </a:r>
            <a:r>
              <a:rPr lang="en-US" dirty="0" smtClean="0">
                <a:solidFill>
                  <a:srgbClr val="7030A0"/>
                </a:solidFill>
              </a:rPr>
              <a:t>  </a:t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>		      </a:t>
            </a:r>
            <a:r>
              <a:rPr lang="en-US" sz="2700" u="sng" dirty="0" smtClean="0">
                <a:solidFill>
                  <a:srgbClr val="7030A0"/>
                </a:solidFill>
              </a:rPr>
              <a:t>Teacher</a:t>
            </a:r>
            <a:r>
              <a:rPr lang="en-US" sz="2700" dirty="0" smtClean="0">
                <a:solidFill>
                  <a:srgbClr val="7030A0"/>
                </a:solidFill>
              </a:rPr>
              <a:t/>
            </a:r>
            <a:br>
              <a:rPr lang="en-US" sz="2700" dirty="0" smtClean="0">
                <a:solidFill>
                  <a:srgbClr val="7030A0"/>
                </a:solidFill>
              </a:rPr>
            </a:br>
            <a:r>
              <a:rPr lang="en-US" sz="2700" dirty="0" smtClean="0">
                <a:solidFill>
                  <a:srgbClr val="7030A0"/>
                </a:solidFill>
              </a:rPr>
              <a:t>	</a:t>
            </a:r>
            <a:r>
              <a:rPr lang="en-US" sz="2200" dirty="0" smtClean="0">
                <a:solidFill>
                  <a:srgbClr val="7030A0"/>
                </a:solidFill>
              </a:rPr>
              <a:t> 	         </a:t>
            </a: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Dr. P.S. Sontakke</a:t>
            </a:r>
            <a:b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</a:br>
            <a:r>
              <a:rPr lang="en-US" sz="2200" dirty="0" smtClean="0">
                <a:solidFill>
                  <a:srgbClr val="FF0000"/>
                </a:solidFill>
                <a:latin typeface="Arial" pitchFamily="34" charset="0"/>
                <a:cs typeface="Arial" pitchFamily="34" charset="0"/>
              </a:rPr>
              <a:t>		               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{ </a:t>
            </a:r>
            <a:r>
              <a:rPr lang="en-US" sz="1800" dirty="0" smtClean="0">
                <a:solidFill>
                  <a:schemeClr val="tx2">
                    <a:lumMod val="50000"/>
                  </a:schemeClr>
                </a:solidFill>
                <a:latin typeface="Bookman Old Style" pitchFamily="18" charset="0"/>
                <a:cs typeface="Arial" pitchFamily="34" charset="0"/>
              </a:rPr>
              <a:t>M.A., M.Phil., Ph.D., UGC-MRP</a:t>
            </a:r>
            <a:r>
              <a:rPr lang="en-US" sz="1800" dirty="0" smtClean="0">
                <a:latin typeface="Arial" pitchFamily="34" charset="0"/>
                <a:cs typeface="Arial" pitchFamily="34" charset="0"/>
              </a:rPr>
              <a:t> }</a:t>
            </a:r>
            <a:r>
              <a:rPr lang="en-US" sz="1800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en-US" sz="1800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en-US" sz="1800" i="1" dirty="0" smtClean="0">
                <a:solidFill>
                  <a:schemeClr val="accent6">
                    <a:lumMod val="75000"/>
                  </a:schemeClr>
                </a:solidFill>
              </a:rPr>
              <a:t>			</a:t>
            </a:r>
            <a:r>
              <a:rPr lang="en-US" sz="2200" i="1" dirty="0" smtClean="0">
                <a:solidFill>
                  <a:srgbClr val="00B050"/>
                </a:solidFill>
              </a:rPr>
              <a:t>Assistant Professor of English</a:t>
            </a:r>
            <a:r>
              <a:rPr lang="en-US" sz="2200" i="1" dirty="0" smtClean="0">
                <a:solidFill>
                  <a:srgbClr val="7030A0"/>
                </a:solidFill>
              </a:rPr>
              <a:t/>
            </a:r>
            <a:br>
              <a:rPr lang="en-US" sz="2200" i="1" dirty="0" smtClean="0">
                <a:solidFill>
                  <a:srgbClr val="7030A0"/>
                </a:solidFill>
              </a:rPr>
            </a:br>
            <a:r>
              <a:rPr lang="en-US" sz="2200" i="1" dirty="0" smtClean="0">
                <a:solidFill>
                  <a:srgbClr val="7030A0"/>
                </a:solidFill>
              </a:rPr>
              <a:t>      		</a:t>
            </a:r>
            <a:r>
              <a:rPr lang="en-US" sz="2200" dirty="0" smtClean="0">
                <a:solidFill>
                  <a:srgbClr val="FF0000"/>
                </a:solidFill>
              </a:rPr>
              <a:t>	               E</a:t>
            </a:r>
            <a:r>
              <a:rPr lang="en-US" sz="2200" dirty="0" smtClean="0">
                <a:solidFill>
                  <a:srgbClr val="7030A0"/>
                </a:solidFill>
              </a:rPr>
              <a:t>-mail Id – </a:t>
            </a:r>
            <a:r>
              <a:rPr lang="en-US" sz="2200" dirty="0" smtClean="0">
                <a:solidFill>
                  <a:schemeClr val="accent3">
                    <a:lumMod val="75000"/>
                  </a:schemeClr>
                </a:solidFill>
              </a:rPr>
              <a:t>paragsontakke75@gmail.com</a:t>
            </a:r>
            <a:br>
              <a:rPr lang="en-US" sz="2200" dirty="0" smtClean="0">
                <a:solidFill>
                  <a:schemeClr val="accent3">
                    <a:lumMod val="75000"/>
                  </a:schemeClr>
                </a:solidFill>
              </a:rPr>
            </a:br>
            <a:r>
              <a:rPr lang="en-US" sz="2200" dirty="0" smtClean="0">
                <a:solidFill>
                  <a:srgbClr val="7030A0"/>
                </a:solidFill>
              </a:rPr>
              <a:t>                                                              </a:t>
            </a:r>
            <a:br>
              <a:rPr lang="en-US" sz="2200" dirty="0" smtClean="0">
                <a:solidFill>
                  <a:srgbClr val="7030A0"/>
                </a:solidFill>
              </a:rPr>
            </a:b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r>
              <a:rPr lang="en-US" dirty="0" smtClean="0">
                <a:solidFill>
                  <a:srgbClr val="7030A0"/>
                </a:solidFill>
              </a:rPr>
              <a:t/>
            </a:r>
            <a:br>
              <a:rPr lang="en-US" dirty="0" smtClean="0">
                <a:solidFill>
                  <a:srgbClr val="7030A0"/>
                </a:solidFill>
              </a:rPr>
            </a:b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pic>
        <p:nvPicPr>
          <p:cNvPr id="28673" name="Picture 1" descr="D:\PASSPOR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13971" y="3429000"/>
            <a:ext cx="2057400" cy="21336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>
            <a:normAutofit lnSpcReduction="10000"/>
          </a:bodyPr>
          <a:lstStyle/>
          <a:p>
            <a:pPr>
              <a:lnSpc>
                <a:spcPct val="160000"/>
              </a:lnSpc>
            </a:pPr>
            <a:r>
              <a:rPr lang="en-US" sz="2400" b="1" dirty="0" smtClean="0">
                <a:solidFill>
                  <a:srgbClr val="FF0000"/>
                </a:solidFill>
              </a:rPr>
              <a:t>			Module III (B) After Twenty Years </a:t>
            </a:r>
            <a:endParaRPr lang="en-US" sz="2600" b="1" dirty="0" smtClean="0">
              <a:solidFill>
                <a:srgbClr val="FF0000"/>
              </a:solidFill>
            </a:endParaRPr>
          </a:p>
          <a:p>
            <a:pPr>
              <a:lnSpc>
                <a:spcPct val="160000"/>
              </a:lnSpc>
            </a:pPr>
            <a:r>
              <a:rPr lang="en-US" sz="2600" b="1" dirty="0" smtClean="0">
                <a:solidFill>
                  <a:srgbClr val="C00000"/>
                </a:solidFill>
              </a:rPr>
              <a:t>		</a:t>
            </a:r>
            <a:r>
              <a:rPr lang="en-US" sz="2400" b="1" dirty="0" smtClean="0">
                <a:solidFill>
                  <a:srgbClr val="C00000"/>
                </a:solidFill>
              </a:rPr>
              <a:t>	By O. Henry </a:t>
            </a:r>
            <a:r>
              <a:rPr lang="en-US" sz="2400" dirty="0" smtClean="0">
                <a:solidFill>
                  <a:schemeClr val="tx2"/>
                </a:solidFill>
              </a:rPr>
              <a:t>(1862-1910)</a:t>
            </a:r>
          </a:p>
          <a:p>
            <a:pPr marL="3200400" lvl="6" indent="-457200"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en-US" sz="2400" dirty="0">
                <a:solidFill>
                  <a:srgbClr val="7030A0"/>
                </a:solidFill>
              </a:rPr>
              <a:t>O. Henry's short story, 'After Twenty Years,' focuses on the reunion of two old </a:t>
            </a:r>
            <a:r>
              <a:rPr lang="en-US" sz="2400" dirty="0" smtClean="0">
                <a:solidFill>
                  <a:srgbClr val="7030A0"/>
                </a:solidFill>
              </a:rPr>
              <a:t>friends : </a:t>
            </a:r>
            <a:r>
              <a:rPr lang="en-US" sz="2400" dirty="0">
                <a:solidFill>
                  <a:srgbClr val="7030A0"/>
                </a:solidFill>
              </a:rPr>
              <a:t>Jimmy </a:t>
            </a:r>
            <a:r>
              <a:rPr lang="en-US" sz="2400" dirty="0" smtClean="0">
                <a:solidFill>
                  <a:srgbClr val="7030A0"/>
                </a:solidFill>
              </a:rPr>
              <a:t>&amp; Bob</a:t>
            </a:r>
            <a:r>
              <a:rPr lang="en-US" sz="2400" dirty="0">
                <a:solidFill>
                  <a:srgbClr val="7030A0"/>
                </a:solidFill>
              </a:rPr>
              <a:t>. 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457200" indent="-457200"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en-US" sz="2400" dirty="0">
                <a:solidFill>
                  <a:srgbClr val="7030A0"/>
                </a:solidFill>
              </a:rPr>
              <a:t>It is a story of two men, once close friends, who follow different paths in life &amp; end up 'worlds apart,' but reconvene </a:t>
            </a:r>
            <a:r>
              <a:rPr lang="en-US" sz="2400" dirty="0" smtClean="0">
                <a:solidFill>
                  <a:srgbClr val="7030A0"/>
                </a:solidFill>
              </a:rPr>
              <a:t>unexpectedly.</a:t>
            </a:r>
          </a:p>
          <a:p>
            <a:pPr marL="457200" indent="-457200"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7030A0"/>
                </a:solidFill>
              </a:rPr>
              <a:t>Through </a:t>
            </a:r>
            <a:r>
              <a:rPr lang="en-US" sz="2400" dirty="0">
                <a:solidFill>
                  <a:srgbClr val="7030A0"/>
                </a:solidFill>
              </a:rPr>
              <a:t>their brief encounter, the two explore the themes of friendship, </a:t>
            </a:r>
            <a:r>
              <a:rPr lang="en-US" sz="2400" dirty="0" smtClean="0">
                <a:solidFill>
                  <a:srgbClr val="7030A0"/>
                </a:solidFill>
              </a:rPr>
              <a:t>loyalty &amp; </a:t>
            </a:r>
            <a:r>
              <a:rPr lang="en-US" sz="2400" dirty="0">
                <a:solidFill>
                  <a:srgbClr val="7030A0"/>
                </a:solidFill>
              </a:rPr>
              <a:t>trust. 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457200" indent="-457200"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en-US" sz="2400" dirty="0">
                <a:solidFill>
                  <a:srgbClr val="7030A0"/>
                </a:solidFill>
              </a:rPr>
              <a:t>The story is narrated by an unknown narrator in the third-person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</a:p>
          <a:p>
            <a:pPr marL="457200" indent="-457200" algn="just">
              <a:lnSpc>
                <a:spcPct val="16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7030A0"/>
                </a:solidFill>
              </a:rPr>
              <a:t>The </a:t>
            </a:r>
            <a:r>
              <a:rPr lang="en-US" sz="2400" dirty="0">
                <a:solidFill>
                  <a:srgbClr val="7030A0"/>
                </a:solidFill>
              </a:rPr>
              <a:t>story takes place in USA New York around 10 at night.</a:t>
            </a:r>
            <a:endParaRPr lang="en-US" sz="2400" dirty="0" smtClean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/>
          </a:p>
        </p:txBody>
      </p:sp>
      <p:pic>
        <p:nvPicPr>
          <p:cNvPr id="1026" name="Picture 2" descr="C:\Users\ADMIN\Desktop\ohenry1-e162300566438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" y="76200"/>
            <a:ext cx="2628900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>
            <a:normAutofit/>
          </a:bodyPr>
          <a:lstStyle/>
          <a:p>
            <a:pPr marL="342900" indent="-342900" algn="just" fontAlgn="base">
              <a:lnSpc>
                <a:spcPct val="16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7030A0"/>
                </a:solidFill>
              </a:rPr>
              <a:t>The </a:t>
            </a:r>
            <a:r>
              <a:rPr lang="en-US" sz="2400" dirty="0">
                <a:solidFill>
                  <a:srgbClr val="7030A0"/>
                </a:solidFill>
              </a:rPr>
              <a:t>story revolves around two friends, Bob &amp; Jim, who meet </a:t>
            </a:r>
            <a:r>
              <a:rPr lang="en-US" sz="2400" dirty="0" smtClean="0">
                <a:solidFill>
                  <a:srgbClr val="7030A0"/>
                </a:solidFill>
              </a:rPr>
              <a:t>after </a:t>
            </a:r>
            <a:r>
              <a:rPr lang="en-US" sz="2400" dirty="0">
                <a:solidFill>
                  <a:srgbClr val="7030A0"/>
                </a:solidFill>
              </a:rPr>
              <a:t>20 years &amp; things are quite different from what they had imagined</a:t>
            </a:r>
            <a:r>
              <a:rPr lang="en-US" sz="2400" b="1" dirty="0" smtClean="0">
                <a:solidFill>
                  <a:srgbClr val="7030A0"/>
                </a:solidFill>
              </a:rPr>
              <a:t>.</a:t>
            </a:r>
          </a:p>
          <a:p>
            <a:pPr marL="342900" indent="-342900" algn="just" fontAlgn="base">
              <a:lnSpc>
                <a:spcPct val="16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7030A0"/>
                </a:solidFill>
              </a:rPr>
              <a:t>There are only three characters in this short story. </a:t>
            </a:r>
            <a:r>
              <a:rPr lang="en-US" sz="2400" dirty="0">
                <a:solidFill>
                  <a:srgbClr val="7030A0"/>
                </a:solidFill>
              </a:rPr>
              <a:t>Each character plays an important role, has different characterizations </a:t>
            </a:r>
            <a:r>
              <a:rPr lang="en-US" sz="2400" dirty="0" smtClean="0">
                <a:solidFill>
                  <a:srgbClr val="7030A0"/>
                </a:solidFill>
              </a:rPr>
              <a:t>&amp; stand </a:t>
            </a:r>
            <a:r>
              <a:rPr lang="en-US" sz="2400" dirty="0">
                <a:solidFill>
                  <a:srgbClr val="7030A0"/>
                </a:solidFill>
              </a:rPr>
              <a:t>apart with strong identities. </a:t>
            </a:r>
            <a:endParaRPr lang="en-US" sz="2400" dirty="0" smtClean="0">
              <a:solidFill>
                <a:srgbClr val="7030A0"/>
              </a:solidFill>
            </a:endParaRPr>
          </a:p>
          <a:p>
            <a:pPr algn="just" fontAlgn="base">
              <a:lnSpc>
                <a:spcPct val="160000"/>
              </a:lnSpc>
            </a:pPr>
            <a:r>
              <a:rPr lang="en-US" sz="2400" b="1" dirty="0" smtClean="0">
                <a:solidFill>
                  <a:srgbClr val="C00000"/>
                </a:solidFill>
              </a:rPr>
              <a:t>Bob - </a:t>
            </a:r>
            <a:r>
              <a:rPr lang="en-US" sz="2400" dirty="0" smtClean="0">
                <a:solidFill>
                  <a:srgbClr val="7030A0"/>
                </a:solidFill>
              </a:rPr>
              <a:t>Though </a:t>
            </a:r>
            <a:r>
              <a:rPr lang="en-US" sz="2400" dirty="0">
                <a:solidFill>
                  <a:srgbClr val="7030A0"/>
                </a:solidFill>
              </a:rPr>
              <a:t>it is a story of two friends, our first protagonist is </a:t>
            </a:r>
            <a:r>
              <a:rPr lang="en-US" sz="2400" dirty="0" smtClean="0">
                <a:solidFill>
                  <a:srgbClr val="7030A0"/>
                </a:solidFill>
              </a:rPr>
              <a:t>Bob. The </a:t>
            </a:r>
            <a:r>
              <a:rPr lang="en-US" sz="2400" dirty="0">
                <a:solidFill>
                  <a:srgbClr val="7030A0"/>
                </a:solidFill>
              </a:rPr>
              <a:t>whole text centers on Bob as he waits at </a:t>
            </a:r>
            <a:r>
              <a:rPr lang="en-US" sz="2400" dirty="0" smtClean="0">
                <a:solidFill>
                  <a:srgbClr val="7030A0"/>
                </a:solidFill>
              </a:rPr>
              <a:t>designated </a:t>
            </a:r>
            <a:r>
              <a:rPr lang="en-US" sz="2400" dirty="0">
                <a:solidFill>
                  <a:srgbClr val="7030A0"/>
                </a:solidFill>
              </a:rPr>
              <a:t>place to meet his friend after 20 years. In the initial part of the story, his character is described through the help of his </a:t>
            </a:r>
            <a:r>
              <a:rPr lang="en-US" sz="2400" dirty="0" smtClean="0">
                <a:solidFill>
                  <a:srgbClr val="7030A0"/>
                </a:solidFill>
              </a:rPr>
              <a:t>appearance </a:t>
            </a:r>
            <a:r>
              <a:rPr lang="en-US" sz="2400" dirty="0">
                <a:solidFill>
                  <a:srgbClr val="7030A0"/>
                </a:solidFill>
              </a:rPr>
              <a:t>that mostly indicates his wealth &amp; gives us the impression that he is a hardworking man who has done well in the last 20 years.</a:t>
            </a:r>
            <a:endParaRPr lang="en-US" sz="2400" dirty="0" smtClean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865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>
            <a:noAutofit/>
          </a:bodyPr>
          <a:lstStyle/>
          <a:p>
            <a:pPr marL="342900" indent="-342900" algn="just"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7030A0"/>
                </a:solidFill>
              </a:rPr>
              <a:t>He </a:t>
            </a:r>
            <a:r>
              <a:rPr lang="en-US" sz="2400" dirty="0">
                <a:solidFill>
                  <a:srgbClr val="7030A0"/>
                </a:solidFill>
              </a:rPr>
              <a:t>emerges as a loyal friend who has returned to meet his friend </a:t>
            </a:r>
            <a:r>
              <a:rPr lang="en-US" sz="2400" dirty="0" smtClean="0">
                <a:solidFill>
                  <a:srgbClr val="7030A0"/>
                </a:solidFill>
              </a:rPr>
              <a:t>&amp; </a:t>
            </a:r>
            <a:r>
              <a:rPr lang="en-US" sz="2400" dirty="0">
                <a:solidFill>
                  <a:srgbClr val="7030A0"/>
                </a:solidFill>
              </a:rPr>
              <a:t>to fulfill a promise even after a gap of 20 years. </a:t>
            </a:r>
            <a:r>
              <a:rPr lang="en-US" sz="2400" dirty="0" smtClean="0">
                <a:solidFill>
                  <a:srgbClr val="7030A0"/>
                </a:solidFill>
              </a:rPr>
              <a:t>He </a:t>
            </a:r>
            <a:r>
              <a:rPr lang="en-US" sz="2400" dirty="0">
                <a:solidFill>
                  <a:srgbClr val="7030A0"/>
                </a:solidFill>
              </a:rPr>
              <a:t>comes across as a really good human who has not forgotten his old friend even after achieving so much in life. 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342900" indent="-342900" algn="just"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7030A0"/>
                </a:solidFill>
              </a:rPr>
              <a:t>But </a:t>
            </a:r>
            <a:r>
              <a:rPr lang="en-US" sz="2400" dirty="0">
                <a:solidFill>
                  <a:srgbClr val="7030A0"/>
                </a:solidFill>
              </a:rPr>
              <a:t>as the story progresses, it is revealed that Bob is not exactly the man we think he is. Instead of a good scrupulous man, he turns out to be a wanted criminal who has accumulated all the wealth through the wrong channels. </a:t>
            </a:r>
            <a:r>
              <a:rPr lang="en-US" sz="2400" dirty="0" smtClean="0">
                <a:solidFill>
                  <a:srgbClr val="7030A0"/>
                </a:solidFill>
              </a:rPr>
              <a:t>His </a:t>
            </a:r>
            <a:r>
              <a:rPr lang="en-US" sz="2400" dirty="0">
                <a:solidFill>
                  <a:srgbClr val="7030A0"/>
                </a:solidFill>
              </a:rPr>
              <a:t>true identity is illuminated as the end of the story is reached – he is identified as ‘Silky Bob’ who is a wanted criminal in Chicago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</a:p>
          <a:p>
            <a:pPr algn="just" fontAlgn="base">
              <a:lnSpc>
                <a:spcPct val="150000"/>
              </a:lnSpc>
            </a:pPr>
            <a:r>
              <a:rPr lang="en-US" sz="2400" b="1" dirty="0">
                <a:solidFill>
                  <a:srgbClr val="C00000"/>
                </a:solidFill>
              </a:rPr>
              <a:t>Jimmy - </a:t>
            </a:r>
            <a:r>
              <a:rPr lang="en-US" sz="2400" dirty="0">
                <a:solidFill>
                  <a:srgbClr val="7030A0"/>
                </a:solidFill>
              </a:rPr>
              <a:t>Our second main character is Jimmy Wells – the friend Bob is waiting for, who is now a policeman</a:t>
            </a:r>
            <a:r>
              <a:rPr lang="en-US" sz="2400" dirty="0" smtClean="0">
                <a:solidFill>
                  <a:srgbClr val="7030A0"/>
                </a:solidFill>
              </a:rPr>
              <a:t>.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802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>
            <a:noAutofit/>
          </a:bodyPr>
          <a:lstStyle/>
          <a:p>
            <a:pPr marL="342900" indent="-342900" algn="just"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 smtClean="0">
                <a:solidFill>
                  <a:srgbClr val="7030A0"/>
                </a:solidFill>
              </a:rPr>
              <a:t>We </a:t>
            </a:r>
            <a:r>
              <a:rPr lang="en-US" sz="2400" dirty="0">
                <a:solidFill>
                  <a:srgbClr val="7030A0"/>
                </a:solidFill>
              </a:rPr>
              <a:t>know more about Jim’s character indirectly through bob’s words </a:t>
            </a:r>
            <a:r>
              <a:rPr lang="en-US" sz="2400" dirty="0" smtClean="0">
                <a:solidFill>
                  <a:srgbClr val="7030A0"/>
                </a:solidFill>
              </a:rPr>
              <a:t>– “</a:t>
            </a:r>
            <a:r>
              <a:rPr lang="en-US" sz="2400" dirty="0">
                <a:solidFill>
                  <a:srgbClr val="7030A0"/>
                </a:solidFill>
              </a:rPr>
              <a:t>But I know Jimmy will meet me here if he’s </a:t>
            </a:r>
            <a:r>
              <a:rPr lang="en-US" sz="2400" dirty="0" smtClean="0">
                <a:solidFill>
                  <a:srgbClr val="7030A0"/>
                </a:solidFill>
              </a:rPr>
              <a:t>alive. He’ll </a:t>
            </a:r>
            <a:r>
              <a:rPr lang="en-US" sz="2400" dirty="0">
                <a:solidFill>
                  <a:srgbClr val="7030A0"/>
                </a:solidFill>
              </a:rPr>
              <a:t>never forget. I came a thousand miles to stand in this door to-night, </a:t>
            </a:r>
            <a:r>
              <a:rPr lang="en-US" sz="2400" dirty="0" smtClean="0">
                <a:solidFill>
                  <a:srgbClr val="7030A0"/>
                </a:solidFill>
              </a:rPr>
              <a:t>&amp; </a:t>
            </a:r>
            <a:r>
              <a:rPr lang="en-US" sz="2400" dirty="0">
                <a:solidFill>
                  <a:srgbClr val="7030A0"/>
                </a:solidFill>
              </a:rPr>
              <a:t>it’s worth it if my old partner turns up</a:t>
            </a:r>
            <a:r>
              <a:rPr lang="en-US" sz="2400" dirty="0" smtClean="0">
                <a:solidFill>
                  <a:srgbClr val="7030A0"/>
                </a:solidFill>
              </a:rPr>
              <a:t>….’’</a:t>
            </a:r>
          </a:p>
          <a:p>
            <a:pPr marL="342900" indent="-342900" algn="just"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>
                <a:solidFill>
                  <a:srgbClr val="7030A0"/>
                </a:solidFill>
              </a:rPr>
              <a:t>The depth of </a:t>
            </a:r>
            <a:r>
              <a:rPr lang="en-US" sz="2400" dirty="0" smtClean="0">
                <a:solidFill>
                  <a:srgbClr val="7030A0"/>
                </a:solidFill>
              </a:rPr>
              <a:t>Jimmy’s </a:t>
            </a:r>
            <a:r>
              <a:rPr lang="en-US" sz="2400" dirty="0">
                <a:solidFill>
                  <a:srgbClr val="7030A0"/>
                </a:solidFill>
              </a:rPr>
              <a:t>character emerges as the story ends. It becomes clear that Jimmy is still a good friend </a:t>
            </a:r>
            <a:r>
              <a:rPr lang="en-US" sz="2400" dirty="0" smtClean="0">
                <a:solidFill>
                  <a:srgbClr val="7030A0"/>
                </a:solidFill>
              </a:rPr>
              <a:t>&amp; someone </a:t>
            </a:r>
            <a:r>
              <a:rPr lang="en-US" sz="2400" dirty="0">
                <a:solidFill>
                  <a:srgbClr val="7030A0"/>
                </a:solidFill>
              </a:rPr>
              <a:t>who also values his duty as a policeman. </a:t>
            </a:r>
            <a:endParaRPr lang="en-US" sz="2400" dirty="0" smtClean="0">
              <a:solidFill>
                <a:srgbClr val="7030A0"/>
              </a:solidFill>
            </a:endParaRPr>
          </a:p>
          <a:p>
            <a:pPr marL="342900" indent="-342900" algn="just" fontAlgn="base">
              <a:lnSpc>
                <a:spcPct val="150000"/>
              </a:lnSpc>
              <a:buFont typeface="Wingdings" pitchFamily="2" charset="2"/>
              <a:buChar char="v"/>
            </a:pPr>
            <a:r>
              <a:rPr lang="en-US" sz="2400" dirty="0">
                <a:solidFill>
                  <a:srgbClr val="7030A0"/>
                </a:solidFill>
              </a:rPr>
              <a:t>He identifies Bob to be the wanted criminal but decides not to arrest Bob himself</a:t>
            </a:r>
            <a:r>
              <a:rPr lang="en-US" sz="2400" dirty="0" smtClean="0">
                <a:solidFill>
                  <a:srgbClr val="7030A0"/>
                </a:solidFill>
              </a:rPr>
              <a:t>. </a:t>
            </a:r>
            <a:r>
              <a:rPr lang="en-US" sz="2400" dirty="0">
                <a:solidFill>
                  <a:srgbClr val="7030A0"/>
                </a:solidFill>
              </a:rPr>
              <a:t>He chooses his duty but since he sends someone else to arrest Bob &amp; spares his friend the </a:t>
            </a:r>
            <a:r>
              <a:rPr lang="en-US" sz="2400" dirty="0" smtClean="0">
                <a:solidFill>
                  <a:srgbClr val="7030A0"/>
                </a:solidFill>
              </a:rPr>
              <a:t>agony </a:t>
            </a:r>
            <a:r>
              <a:rPr lang="en-US" sz="2400" dirty="0">
                <a:solidFill>
                  <a:srgbClr val="7030A0"/>
                </a:solidFill>
              </a:rPr>
              <a:t>&amp; the feeling of </a:t>
            </a:r>
            <a:r>
              <a:rPr lang="en-US" sz="2400" dirty="0" smtClean="0">
                <a:solidFill>
                  <a:srgbClr val="7030A0"/>
                </a:solidFill>
              </a:rPr>
              <a:t>betrayal </a:t>
            </a:r>
            <a:r>
              <a:rPr lang="en-US" sz="2400" dirty="0">
                <a:solidFill>
                  <a:srgbClr val="7030A0"/>
                </a:solidFill>
              </a:rPr>
              <a:t>prove that he still cares &amp; cherishes the bond of friendship he shares with Bob.</a:t>
            </a:r>
          </a:p>
          <a:p>
            <a:pPr marL="342900" indent="-342900" algn="just" fontAlgn="base">
              <a:lnSpc>
                <a:spcPct val="150000"/>
              </a:lnSpc>
              <a:buFont typeface="Wingdings" pitchFamily="2" charset="2"/>
              <a:buChar char="v"/>
            </a:pP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4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" y="76200"/>
            <a:ext cx="8991600" cy="6705600"/>
          </a:xfrm>
        </p:spPr>
        <p:txBody>
          <a:bodyPr>
            <a:normAutofit fontScale="25000" lnSpcReduction="20000"/>
          </a:bodyPr>
          <a:lstStyle/>
          <a:p>
            <a:pPr marL="342900" indent="-342900" algn="just" fontAlgn="base">
              <a:lnSpc>
                <a:spcPct val="170000"/>
              </a:lnSpc>
              <a:buFont typeface="Wingdings" pitchFamily="2" charset="2"/>
              <a:buChar char="v"/>
            </a:pPr>
            <a:r>
              <a:rPr lang="en-US" sz="9600" dirty="0" smtClean="0">
                <a:solidFill>
                  <a:srgbClr val="7030A0"/>
                </a:solidFill>
              </a:rPr>
              <a:t>The </a:t>
            </a:r>
            <a:r>
              <a:rPr lang="en-US" sz="9600" dirty="0">
                <a:solidFill>
                  <a:srgbClr val="7030A0"/>
                </a:solidFill>
              </a:rPr>
              <a:t>letter he writes for Bob tells deeply about his true character</a:t>
            </a:r>
            <a:r>
              <a:rPr lang="en-US" sz="9600" dirty="0" smtClean="0">
                <a:solidFill>
                  <a:srgbClr val="7030A0"/>
                </a:solidFill>
              </a:rPr>
              <a:t>. “</a:t>
            </a:r>
            <a:r>
              <a:rPr lang="en-US" sz="9600" dirty="0">
                <a:solidFill>
                  <a:srgbClr val="7030A0"/>
                </a:solidFill>
              </a:rPr>
              <a:t>Bob: I was at the place on time. I saw the face of the man wanted by Chicago cops. I didn’t want to arrest you myself. So I went </a:t>
            </a:r>
            <a:r>
              <a:rPr lang="en-US" sz="9600" dirty="0" smtClean="0">
                <a:solidFill>
                  <a:srgbClr val="7030A0"/>
                </a:solidFill>
              </a:rPr>
              <a:t>&amp; </a:t>
            </a:r>
            <a:r>
              <a:rPr lang="en-US" sz="9600" dirty="0">
                <a:solidFill>
                  <a:srgbClr val="7030A0"/>
                </a:solidFill>
              </a:rPr>
              <a:t>got another cop </a:t>
            </a:r>
            <a:r>
              <a:rPr lang="en-US" sz="9600" dirty="0" smtClean="0">
                <a:solidFill>
                  <a:srgbClr val="7030A0"/>
                </a:solidFill>
              </a:rPr>
              <a:t>&amp; </a:t>
            </a:r>
            <a:r>
              <a:rPr lang="en-US" sz="9600" dirty="0">
                <a:solidFill>
                  <a:srgbClr val="7030A0"/>
                </a:solidFill>
              </a:rPr>
              <a:t>sent him to do the job. JIMMY</a:t>
            </a:r>
            <a:r>
              <a:rPr lang="en-US" sz="9600" dirty="0" smtClean="0">
                <a:solidFill>
                  <a:srgbClr val="7030A0"/>
                </a:solidFill>
              </a:rPr>
              <a:t>.”</a:t>
            </a:r>
          </a:p>
          <a:p>
            <a:pPr algn="just" fontAlgn="base">
              <a:lnSpc>
                <a:spcPct val="170000"/>
              </a:lnSpc>
            </a:pPr>
            <a:r>
              <a:rPr lang="en-US" sz="9600" b="1" dirty="0" smtClean="0">
                <a:solidFill>
                  <a:srgbClr val="C00000"/>
                </a:solidFill>
              </a:rPr>
              <a:t>The </a:t>
            </a:r>
            <a:r>
              <a:rPr lang="en-US" sz="9600" b="1" dirty="0">
                <a:solidFill>
                  <a:srgbClr val="C00000"/>
                </a:solidFill>
              </a:rPr>
              <a:t>tall man in the long </a:t>
            </a:r>
            <a:r>
              <a:rPr lang="en-US" sz="9600" b="1" dirty="0" smtClean="0">
                <a:solidFill>
                  <a:srgbClr val="C00000"/>
                </a:solidFill>
              </a:rPr>
              <a:t>overcoat - </a:t>
            </a:r>
            <a:r>
              <a:rPr lang="en-US" sz="9600" dirty="0" smtClean="0">
                <a:solidFill>
                  <a:srgbClr val="7030A0"/>
                </a:solidFill>
              </a:rPr>
              <a:t>The </a:t>
            </a:r>
            <a:r>
              <a:rPr lang="en-US" sz="9600" dirty="0">
                <a:solidFill>
                  <a:srgbClr val="7030A0"/>
                </a:solidFill>
              </a:rPr>
              <a:t>third character is our antagonist. His name is not mentioned in the story and is referred to as the 'tall man in a long overcoat’.  It is a flat character, except for his personality, </a:t>
            </a:r>
            <a:r>
              <a:rPr lang="en-US" sz="9600" dirty="0" smtClean="0">
                <a:solidFill>
                  <a:srgbClr val="7030A0"/>
                </a:solidFill>
              </a:rPr>
              <a:t>attire &amp; </a:t>
            </a:r>
            <a:r>
              <a:rPr lang="en-US" sz="9600" dirty="0">
                <a:solidFill>
                  <a:srgbClr val="7030A0"/>
                </a:solidFill>
              </a:rPr>
              <a:t>height, nothing else is provided. Despite lacking depth the character plays an important role during the climax of </a:t>
            </a:r>
            <a:r>
              <a:rPr lang="en-US" sz="9600" dirty="0" smtClean="0">
                <a:solidFill>
                  <a:srgbClr val="7030A0"/>
                </a:solidFill>
              </a:rPr>
              <a:t>plot</a:t>
            </a:r>
            <a:r>
              <a:rPr lang="en-US" sz="9600" dirty="0">
                <a:solidFill>
                  <a:srgbClr val="7030A0"/>
                </a:solidFill>
              </a:rPr>
              <a:t>.  </a:t>
            </a:r>
          </a:p>
          <a:p>
            <a:pPr algn="just">
              <a:lnSpc>
                <a:spcPct val="170000"/>
              </a:lnSpc>
            </a:pPr>
            <a:r>
              <a:rPr lang="en-US" sz="2400" dirty="0"/>
              <a:t/>
            </a:r>
            <a:br>
              <a:rPr lang="en-US" sz="2400" dirty="0"/>
            </a:b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911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346</Words>
  <Application>Microsoft Office PowerPoint</Application>
  <PresentationFormat>On-screen Show (4:3)</PresentationFormat>
  <Paragraphs>27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                                                                                                                               B.A. PART – III, SEMESTER – V (Paper - E) ABILITY ENHANCEMENT COMPULSORY(CBCS) COURSE ENGLISH FOR COMMUNICATION           Teacher             Dr. P.S. Sontakke                  { M.A., M.Phil., Ph.D., UGC-MRP }    Assistant Professor of English                         E-mail Id – paragsontakke75@gmail.com                                                                     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/>
  <cp:lastModifiedBy>ADMIN</cp:lastModifiedBy>
  <cp:revision>319</cp:revision>
  <dcterms:created xsi:type="dcterms:W3CDTF">2006-08-16T00:00:00Z</dcterms:created>
  <dcterms:modified xsi:type="dcterms:W3CDTF">2021-12-20T10:18:06Z</dcterms:modified>
</cp:coreProperties>
</file>