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00" r:id="rId2"/>
    <p:sldId id="301" r:id="rId3"/>
    <p:sldId id="302" r:id="rId4"/>
    <p:sldId id="303" r:id="rId5"/>
    <p:sldId id="30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36F7CC1-B479-4573-89F5-B486F59F1533}">
          <p14:sldIdLst>
            <p14:sldId id="300"/>
            <p14:sldId id="301"/>
            <p14:sldId id="302"/>
            <p14:sldId id="303"/>
            <p14:sldId id="30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1E7D4-3D81-43CE-80DF-F2A114D52D6A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B8E86C-873A-4054-9E38-938CC788A6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126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18E431-3E44-4B71-A122-175ACEA0A8C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825F-53AD-4CF6-B161-DAEC61898EFC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898E0-52A3-485D-B5FB-4F4C2DDA2C3C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66DF7-9333-484B-A0D1-87F1B11460EE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33B7F-2A3A-4071-86CD-A905839A9929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8EF88-3C81-49A6-AC22-E595F58DAA87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4C66A-70C7-48E3-AA03-1E853615C6D0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FA115-A67C-40BC-AF55-88E32230E138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3E0F9-77F1-4A2F-993F-EE6E0E0B35D5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F99D-C8DE-4D7D-ABA0-281F5A6D2EEC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819C-BAB7-4921-8B29-7716CA07A6DD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9F80A-0A21-4FD3-AC89-F1138686BE44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32801-11C0-4F56-8926-574E090DF673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28601"/>
            <a:ext cx="8839200" cy="6476999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                                                                                                                         </a:t>
            </a:r>
            <a:br>
              <a:rPr lang="en-US" sz="3100" dirty="0" smtClean="0"/>
            </a:br>
            <a:r>
              <a:rPr lang="en-US" sz="3200" dirty="0" smtClean="0">
                <a:solidFill>
                  <a:srgbClr val="FF0000"/>
                </a:solidFill>
              </a:rPr>
              <a:t>B.A. PART – III, SEMESTER – V (Paper - E)</a:t>
            </a:r>
            <a:br>
              <a:rPr lang="en-US" sz="3200" dirty="0" smtClean="0">
                <a:solidFill>
                  <a:srgbClr val="FF0000"/>
                </a:solidFill>
              </a:rPr>
            </a:br>
            <a:r>
              <a:rPr lang="en-US" sz="3200" b="1" dirty="0">
                <a:solidFill>
                  <a:srgbClr val="00B050"/>
                </a:solidFill>
              </a:rPr>
              <a:t>ABILITY ENHANCEMENT COMPULSORY</a:t>
            </a:r>
            <a:r>
              <a:rPr lang="en-US" sz="3200" dirty="0">
                <a:solidFill>
                  <a:srgbClr val="00B050"/>
                </a:solidFill>
              </a:rPr>
              <a:t>(CBCS)</a:t>
            </a:r>
            <a:r>
              <a:rPr lang="en-US" sz="3200" b="1" dirty="0">
                <a:solidFill>
                  <a:srgbClr val="00B050"/>
                </a:solidFill>
              </a:rPr>
              <a:t> COURSE</a:t>
            </a:r>
            <a:r>
              <a:rPr lang="en-US" sz="3200" dirty="0" smtClean="0">
                <a:solidFill>
                  <a:srgbClr val="FF0000"/>
                </a:solidFill>
              </a:rPr>
              <a:t/>
            </a:r>
            <a:br>
              <a:rPr lang="en-US" sz="3200" dirty="0" smtClean="0">
                <a:solidFill>
                  <a:srgbClr val="FF0000"/>
                </a:solidFill>
              </a:rPr>
            </a:br>
            <a:r>
              <a:rPr lang="en-US" sz="3600" b="1" dirty="0" smtClean="0">
                <a:solidFill>
                  <a:srgbClr val="7030A0"/>
                </a:solidFill>
              </a:rPr>
              <a:t>ENGLISH FOR COMMUNICATION</a:t>
            </a:r>
            <a:r>
              <a:rPr lang="en-US" dirty="0" smtClean="0">
                <a:solidFill>
                  <a:srgbClr val="7030A0"/>
                </a:solidFill>
              </a:rPr>
              <a:t>  </a:t>
            </a:r>
            <a:br>
              <a:rPr lang="en-US" dirty="0" smtClean="0">
                <a:solidFill>
                  <a:srgbClr val="7030A0"/>
                </a:solidFill>
              </a:rPr>
            </a:br>
            <a:r>
              <a:rPr lang="en-US" dirty="0" smtClean="0">
                <a:solidFill>
                  <a:srgbClr val="7030A0"/>
                </a:solidFill>
              </a:rPr>
              <a:t>		      </a:t>
            </a:r>
            <a:r>
              <a:rPr lang="en-US" sz="2700" u="sng" dirty="0" smtClean="0">
                <a:solidFill>
                  <a:srgbClr val="7030A0"/>
                </a:solidFill>
              </a:rPr>
              <a:t>Teacher</a:t>
            </a:r>
            <a:r>
              <a:rPr lang="en-US" sz="2700" dirty="0" smtClean="0">
                <a:solidFill>
                  <a:srgbClr val="7030A0"/>
                </a:solidFill>
              </a:rPr>
              <a:t/>
            </a:r>
            <a:br>
              <a:rPr lang="en-US" sz="2700" dirty="0" smtClean="0">
                <a:solidFill>
                  <a:srgbClr val="7030A0"/>
                </a:solidFill>
              </a:rPr>
            </a:br>
            <a:r>
              <a:rPr lang="en-US" sz="2700" dirty="0" smtClean="0">
                <a:solidFill>
                  <a:srgbClr val="7030A0"/>
                </a:solidFill>
              </a:rPr>
              <a:t>	</a:t>
            </a:r>
            <a:r>
              <a:rPr lang="en-US" sz="2200" dirty="0" smtClean="0">
                <a:solidFill>
                  <a:srgbClr val="7030A0"/>
                </a:solidFill>
              </a:rPr>
              <a:t> 	         </a:t>
            </a:r>
            <a:r>
              <a:rPr lang="en-US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Dr. P.S. Sontakke</a:t>
            </a:r>
            <a:br>
              <a:rPr lang="en-US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	              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{ 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M.A., M.Phil., Ph.D., UGC-MRP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}</a:t>
            </a:r>
            <a:r>
              <a:rPr lang="en-US" sz="1800" i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sz="1800" i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1800" i="1" dirty="0" smtClean="0">
                <a:solidFill>
                  <a:schemeClr val="accent6">
                    <a:lumMod val="75000"/>
                  </a:schemeClr>
                </a:solidFill>
              </a:rPr>
              <a:t>			</a:t>
            </a:r>
            <a:r>
              <a:rPr lang="en-US" sz="2200" i="1" dirty="0" smtClean="0">
                <a:solidFill>
                  <a:srgbClr val="00B050"/>
                </a:solidFill>
              </a:rPr>
              <a:t>Assistant Professor of English</a:t>
            </a:r>
            <a:r>
              <a:rPr lang="en-US" sz="2200" i="1" dirty="0" smtClean="0">
                <a:solidFill>
                  <a:srgbClr val="7030A0"/>
                </a:solidFill>
              </a:rPr>
              <a:t/>
            </a:r>
            <a:br>
              <a:rPr lang="en-US" sz="2200" i="1" dirty="0" smtClean="0">
                <a:solidFill>
                  <a:srgbClr val="7030A0"/>
                </a:solidFill>
              </a:rPr>
            </a:br>
            <a:r>
              <a:rPr lang="en-US" sz="2200" i="1" dirty="0" smtClean="0">
                <a:solidFill>
                  <a:srgbClr val="7030A0"/>
                </a:solidFill>
              </a:rPr>
              <a:t>      		</a:t>
            </a:r>
            <a:r>
              <a:rPr lang="en-US" sz="2200" dirty="0" smtClean="0">
                <a:solidFill>
                  <a:srgbClr val="FF0000"/>
                </a:solidFill>
              </a:rPr>
              <a:t>	               E</a:t>
            </a:r>
            <a:r>
              <a:rPr lang="en-US" sz="2200" dirty="0" smtClean="0">
                <a:solidFill>
                  <a:srgbClr val="7030A0"/>
                </a:solidFill>
              </a:rPr>
              <a:t>-mail Id – </a:t>
            </a:r>
            <a:r>
              <a:rPr lang="en-US" sz="2200" dirty="0" smtClean="0">
                <a:solidFill>
                  <a:schemeClr val="accent3">
                    <a:lumMod val="75000"/>
                  </a:schemeClr>
                </a:solidFill>
              </a:rPr>
              <a:t>paragsontakke75@gmail.com</a:t>
            </a:r>
            <a:br>
              <a:rPr lang="en-US" sz="22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2200" dirty="0" smtClean="0">
                <a:solidFill>
                  <a:srgbClr val="7030A0"/>
                </a:solidFill>
              </a:rPr>
              <a:t>                                                              </a:t>
            </a:r>
            <a:br>
              <a:rPr lang="en-US" sz="2200" dirty="0" smtClean="0">
                <a:solidFill>
                  <a:srgbClr val="7030A0"/>
                </a:solidFill>
              </a:rPr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>
                <a:solidFill>
                  <a:srgbClr val="7030A0"/>
                </a:solidFill>
              </a:rPr>
              <a:t/>
            </a:r>
            <a:br>
              <a:rPr lang="en-US" dirty="0" smtClean="0">
                <a:solidFill>
                  <a:srgbClr val="7030A0"/>
                </a:solidFill>
              </a:rPr>
            </a:br>
            <a:r>
              <a:rPr lang="en-US" dirty="0" smtClean="0">
                <a:solidFill>
                  <a:srgbClr val="7030A0"/>
                </a:solidFill>
              </a:rPr>
              <a:t/>
            </a:r>
            <a:br>
              <a:rPr lang="en-US" dirty="0" smtClean="0">
                <a:solidFill>
                  <a:srgbClr val="7030A0"/>
                </a:solidFill>
              </a:rPr>
            </a:br>
            <a:r>
              <a:rPr lang="en-US" dirty="0" smtClean="0">
                <a:solidFill>
                  <a:srgbClr val="7030A0"/>
                </a:solidFill>
              </a:rPr>
              <a:t/>
            </a:r>
            <a:br>
              <a:rPr lang="en-US" dirty="0" smtClean="0">
                <a:solidFill>
                  <a:srgbClr val="7030A0"/>
                </a:solidFill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28673" name="Picture 1" descr="D:\PASSPOR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13971" y="3429000"/>
            <a:ext cx="2057400" cy="213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76200"/>
            <a:ext cx="8991600" cy="67056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60000"/>
              </a:lnSpc>
            </a:pPr>
            <a:r>
              <a:rPr lang="en-US" sz="1800" b="1" dirty="0" smtClean="0">
                <a:solidFill>
                  <a:srgbClr val="FF0000"/>
                </a:solidFill>
              </a:rPr>
              <a:t>			</a:t>
            </a:r>
            <a:r>
              <a:rPr lang="en-US" sz="9600" b="1" dirty="0" smtClean="0">
                <a:solidFill>
                  <a:srgbClr val="FF0000"/>
                </a:solidFill>
              </a:rPr>
              <a:t>Module </a:t>
            </a:r>
            <a:r>
              <a:rPr lang="en-US" sz="9600" b="1" dirty="0">
                <a:solidFill>
                  <a:srgbClr val="FF0000"/>
                </a:solidFill>
              </a:rPr>
              <a:t>IV (B) Song of Youth </a:t>
            </a:r>
            <a:endParaRPr lang="en-US" sz="8000" b="1" dirty="0">
              <a:solidFill>
                <a:srgbClr val="FF0000"/>
              </a:solidFill>
            </a:endParaRPr>
          </a:p>
          <a:p>
            <a:pPr>
              <a:lnSpc>
                <a:spcPct val="160000"/>
              </a:lnSpc>
            </a:pPr>
            <a:r>
              <a:rPr lang="en-US" sz="8000" b="1" dirty="0">
                <a:solidFill>
                  <a:srgbClr val="C00000"/>
                </a:solidFill>
              </a:rPr>
              <a:t>		</a:t>
            </a:r>
            <a:r>
              <a:rPr lang="en-US" sz="8000" b="1" dirty="0" smtClean="0">
                <a:solidFill>
                  <a:srgbClr val="C00000"/>
                </a:solidFill>
              </a:rPr>
              <a:t>	By </a:t>
            </a:r>
            <a:r>
              <a:rPr lang="en-US" sz="8000" b="1" dirty="0">
                <a:solidFill>
                  <a:srgbClr val="C00000"/>
                </a:solidFill>
              </a:rPr>
              <a:t>A.P.J. Abdul Kalam </a:t>
            </a:r>
            <a:r>
              <a:rPr lang="en-US" sz="8000" dirty="0">
                <a:solidFill>
                  <a:srgbClr val="7030A0"/>
                </a:solidFill>
              </a:rPr>
              <a:t> </a:t>
            </a:r>
            <a:r>
              <a:rPr lang="en-US" sz="8000" dirty="0" smtClean="0">
                <a:solidFill>
                  <a:srgbClr val="7030A0"/>
                </a:solidFill>
              </a:rPr>
              <a:t>(1931-2015)</a:t>
            </a:r>
            <a:endParaRPr lang="en-US" sz="8000" dirty="0">
              <a:solidFill>
                <a:srgbClr val="7030A0"/>
              </a:solidFill>
            </a:endParaRPr>
          </a:p>
          <a:p>
            <a:pPr algn="just">
              <a:lnSpc>
                <a:spcPct val="160000"/>
              </a:lnSpc>
            </a:pPr>
            <a:r>
              <a:rPr lang="en-US" sz="8000" i="1" dirty="0" smtClean="0">
                <a:solidFill>
                  <a:schemeClr val="accent6">
                    <a:lumMod val="75000"/>
                  </a:schemeClr>
                </a:solidFill>
                <a:latin typeface="Georgia"/>
              </a:rPr>
              <a:t>				</a:t>
            </a:r>
            <a:r>
              <a:rPr lang="en-US" sz="7200" i="1" dirty="0" smtClean="0">
                <a:solidFill>
                  <a:schemeClr val="accent6">
                    <a:lumMod val="75000"/>
                  </a:schemeClr>
                </a:solidFill>
                <a:latin typeface="Georgia"/>
              </a:rPr>
              <a:t>As </a:t>
            </a:r>
            <a:r>
              <a:rPr lang="en-US" sz="7200" i="1" dirty="0">
                <a:solidFill>
                  <a:schemeClr val="accent6">
                    <a:lumMod val="75000"/>
                  </a:schemeClr>
                </a:solidFill>
                <a:latin typeface="Georgia"/>
              </a:rPr>
              <a:t>a young citizen of India, </a:t>
            </a:r>
            <a:r>
              <a:rPr lang="en-US" sz="7200" i="1" dirty="0" smtClean="0">
                <a:solidFill>
                  <a:schemeClr val="accent6">
                    <a:lumMod val="75000"/>
                  </a:schemeClr>
                </a:solidFill>
                <a:latin typeface="Georgia"/>
              </a:rPr>
              <a:t>armed </a:t>
            </a:r>
            <a:r>
              <a:rPr lang="en-US" sz="7200" i="1" dirty="0">
                <a:solidFill>
                  <a:schemeClr val="accent6">
                    <a:lumMod val="75000"/>
                  </a:schemeClr>
                </a:solidFill>
                <a:latin typeface="Georgia"/>
              </a:rPr>
              <a:t>with  </a:t>
            </a:r>
            <a:r>
              <a:rPr lang="en-US" sz="7200" i="1" dirty="0" smtClean="0">
                <a:solidFill>
                  <a:schemeClr val="accent6">
                    <a:lumMod val="75000"/>
                  </a:schemeClr>
                </a:solidFill>
                <a:latin typeface="Georgia"/>
              </a:rPr>
              <a:t>					technology</a:t>
            </a:r>
            <a:r>
              <a:rPr lang="en-US" sz="7200" i="1" dirty="0">
                <a:solidFill>
                  <a:schemeClr val="accent6">
                    <a:lumMod val="75000"/>
                  </a:schemeClr>
                </a:solidFill>
                <a:latin typeface="Georgia"/>
              </a:rPr>
              <a:t>, </a:t>
            </a:r>
            <a:r>
              <a:rPr lang="en-US" sz="7200" i="1" dirty="0" smtClean="0">
                <a:solidFill>
                  <a:schemeClr val="accent6">
                    <a:lumMod val="75000"/>
                  </a:schemeClr>
                </a:solidFill>
                <a:latin typeface="Georgia"/>
              </a:rPr>
              <a:t>knowledge and love </a:t>
            </a:r>
            <a:r>
              <a:rPr lang="en-US" sz="7200" i="1" dirty="0">
                <a:solidFill>
                  <a:schemeClr val="accent6">
                    <a:lumMod val="75000"/>
                  </a:schemeClr>
                </a:solidFill>
                <a:latin typeface="Georgia"/>
              </a:rPr>
              <a:t>for my nation, </a:t>
            </a:r>
            <a:r>
              <a:rPr lang="en-US" sz="7200" i="1" dirty="0" smtClean="0">
                <a:solidFill>
                  <a:schemeClr val="accent6">
                    <a:lumMod val="75000"/>
                  </a:schemeClr>
                </a:solidFill>
                <a:latin typeface="Georgia"/>
              </a:rPr>
              <a:t>				I </a:t>
            </a:r>
            <a:r>
              <a:rPr lang="en-US" sz="7200" i="1" dirty="0">
                <a:solidFill>
                  <a:schemeClr val="accent6">
                    <a:lumMod val="75000"/>
                  </a:schemeClr>
                </a:solidFill>
                <a:latin typeface="Georgia"/>
              </a:rPr>
              <a:t>realize, small aim </a:t>
            </a:r>
            <a:r>
              <a:rPr lang="en-US" sz="7200" i="1" dirty="0" smtClean="0">
                <a:solidFill>
                  <a:schemeClr val="accent6">
                    <a:lumMod val="75000"/>
                  </a:schemeClr>
                </a:solidFill>
                <a:latin typeface="Georgia"/>
              </a:rPr>
              <a:t>is crime. I </a:t>
            </a:r>
            <a:r>
              <a:rPr lang="en-US" sz="7200" i="1" dirty="0">
                <a:solidFill>
                  <a:schemeClr val="accent6">
                    <a:lumMod val="75000"/>
                  </a:schemeClr>
                </a:solidFill>
                <a:latin typeface="Georgia"/>
              </a:rPr>
              <a:t>will </a:t>
            </a:r>
            <a:r>
              <a:rPr lang="en-US" sz="7200" i="1" dirty="0" smtClean="0">
                <a:solidFill>
                  <a:schemeClr val="accent6">
                    <a:lumMod val="75000"/>
                  </a:schemeClr>
                </a:solidFill>
                <a:latin typeface="Georgia"/>
              </a:rPr>
              <a:t>work </a:t>
            </a:r>
            <a:r>
              <a:rPr lang="en-US" sz="7200" i="1" dirty="0">
                <a:solidFill>
                  <a:schemeClr val="accent6">
                    <a:lumMod val="75000"/>
                  </a:schemeClr>
                </a:solidFill>
                <a:latin typeface="Georgia"/>
              </a:rPr>
              <a:t>and </a:t>
            </a:r>
            <a:r>
              <a:rPr lang="en-US" sz="7200" i="1" dirty="0" smtClean="0">
                <a:solidFill>
                  <a:schemeClr val="accent6">
                    <a:lumMod val="75000"/>
                  </a:schemeClr>
                </a:solidFill>
                <a:latin typeface="Georgia"/>
              </a:rPr>
              <a:t>				sweat </a:t>
            </a:r>
            <a:r>
              <a:rPr lang="en-US" sz="7200" i="1" dirty="0">
                <a:solidFill>
                  <a:schemeClr val="accent6">
                    <a:lumMod val="75000"/>
                  </a:schemeClr>
                </a:solidFill>
                <a:latin typeface="Georgia"/>
              </a:rPr>
              <a:t>for a great </a:t>
            </a:r>
            <a:r>
              <a:rPr lang="en-US" sz="7200" i="1" dirty="0" smtClean="0">
                <a:solidFill>
                  <a:schemeClr val="accent6">
                    <a:lumMod val="75000"/>
                  </a:schemeClr>
                </a:solidFill>
                <a:latin typeface="Georgia"/>
              </a:rPr>
              <a:t> vision</a:t>
            </a:r>
            <a:r>
              <a:rPr lang="en-US" sz="7200" i="1" dirty="0">
                <a:solidFill>
                  <a:schemeClr val="accent6">
                    <a:lumMod val="75000"/>
                  </a:schemeClr>
                </a:solidFill>
                <a:latin typeface="Georgia"/>
              </a:rPr>
              <a:t>, the vision of </a:t>
            </a:r>
            <a:r>
              <a:rPr lang="en-US" sz="7200" i="1" dirty="0" smtClean="0">
                <a:solidFill>
                  <a:schemeClr val="accent6">
                    <a:lumMod val="75000"/>
                  </a:schemeClr>
                </a:solidFill>
                <a:latin typeface="Georgia"/>
              </a:rPr>
              <a:t>transforming </a:t>
            </a:r>
            <a:r>
              <a:rPr lang="en-US" sz="7200" i="1" dirty="0">
                <a:solidFill>
                  <a:schemeClr val="accent6">
                    <a:lumMod val="75000"/>
                  </a:schemeClr>
                </a:solidFill>
                <a:latin typeface="Georgia"/>
              </a:rPr>
              <a:t>India into a developed nation, powered by economic strength with </a:t>
            </a:r>
            <a:r>
              <a:rPr lang="en-US" sz="7200" i="1" dirty="0" smtClean="0">
                <a:solidFill>
                  <a:schemeClr val="accent6">
                    <a:lumMod val="75000"/>
                  </a:schemeClr>
                </a:solidFill>
                <a:latin typeface="Georgia"/>
              </a:rPr>
              <a:t>value system  </a:t>
            </a:r>
            <a:r>
              <a:rPr lang="en-US" sz="7200" i="1" dirty="0">
                <a:solidFill>
                  <a:schemeClr val="accent6">
                    <a:lumMod val="75000"/>
                  </a:schemeClr>
                </a:solidFill>
                <a:latin typeface="Georgia"/>
              </a:rPr>
              <a:t/>
            </a:r>
            <a:br>
              <a:rPr lang="en-US" sz="7200" i="1" dirty="0">
                <a:solidFill>
                  <a:schemeClr val="accent6">
                    <a:lumMod val="75000"/>
                  </a:schemeClr>
                </a:solidFill>
                <a:latin typeface="Georgia"/>
              </a:rPr>
            </a:br>
            <a:r>
              <a:rPr lang="en-US" sz="7200" i="1" dirty="0">
                <a:solidFill>
                  <a:schemeClr val="accent6">
                    <a:lumMod val="75000"/>
                  </a:schemeClr>
                </a:solidFill>
                <a:latin typeface="Georgia"/>
              </a:rPr>
              <a:t>I am one of the citizens of the billion; Only the vision will ignite the billion souls</a:t>
            </a:r>
            <a:r>
              <a:rPr lang="en-US" sz="7200" i="1" dirty="0" smtClean="0">
                <a:solidFill>
                  <a:schemeClr val="accent6">
                    <a:lumMod val="75000"/>
                  </a:schemeClr>
                </a:solidFill>
                <a:latin typeface="Georgia"/>
              </a:rPr>
              <a:t>. It </a:t>
            </a:r>
            <a:r>
              <a:rPr lang="en-US" sz="7200" i="1" dirty="0">
                <a:solidFill>
                  <a:schemeClr val="accent6">
                    <a:lumMod val="75000"/>
                  </a:schemeClr>
                </a:solidFill>
                <a:latin typeface="Georgia"/>
              </a:rPr>
              <a:t>has entered into me ; The ignited soul compared to any resource is the most powerful resource on the earth, above the earth and under the earth</a:t>
            </a:r>
            <a:r>
              <a:rPr lang="en-US" sz="7200" i="1" dirty="0" smtClean="0">
                <a:solidFill>
                  <a:schemeClr val="accent6">
                    <a:lumMod val="75000"/>
                  </a:schemeClr>
                </a:solidFill>
                <a:latin typeface="Georgia"/>
              </a:rPr>
              <a:t>. I </a:t>
            </a:r>
            <a:r>
              <a:rPr lang="en-US" sz="7200" i="1" dirty="0">
                <a:solidFill>
                  <a:schemeClr val="accent6">
                    <a:lumMod val="75000"/>
                  </a:schemeClr>
                </a:solidFill>
                <a:latin typeface="Georgia"/>
              </a:rPr>
              <a:t>will keep the lamp of knowledge burning to achieve the vision - Developed </a:t>
            </a:r>
            <a:r>
              <a:rPr lang="en-US" sz="7200" i="1" dirty="0" smtClean="0">
                <a:solidFill>
                  <a:schemeClr val="accent6">
                    <a:lumMod val="75000"/>
                  </a:schemeClr>
                </a:solidFill>
                <a:latin typeface="Georgia"/>
              </a:rPr>
              <a:t>India If </a:t>
            </a:r>
            <a:r>
              <a:rPr lang="en-US" sz="7200" i="1" dirty="0">
                <a:solidFill>
                  <a:schemeClr val="accent6">
                    <a:lumMod val="75000"/>
                  </a:schemeClr>
                </a:solidFill>
                <a:latin typeface="Georgia"/>
              </a:rPr>
              <a:t>we work and sweat for the great vision with ignited minds, the transformation leading to the birth of vibrant developed India </a:t>
            </a:r>
            <a:r>
              <a:rPr lang="en-US" sz="7200" i="1" dirty="0" smtClean="0">
                <a:solidFill>
                  <a:schemeClr val="accent6">
                    <a:lumMod val="75000"/>
                  </a:schemeClr>
                </a:solidFill>
                <a:latin typeface="Georgia"/>
              </a:rPr>
              <a:t>will happen</a:t>
            </a:r>
            <a:r>
              <a:rPr lang="en-US" sz="7200" i="1" dirty="0">
                <a:solidFill>
                  <a:schemeClr val="accent6">
                    <a:lumMod val="75000"/>
                  </a:schemeClr>
                </a:solidFill>
                <a:latin typeface="Georgia"/>
              </a:rPr>
              <a:t>.</a:t>
            </a:r>
            <a:br>
              <a:rPr lang="en-US" sz="7200" i="1" dirty="0">
                <a:solidFill>
                  <a:schemeClr val="accent6">
                    <a:lumMod val="75000"/>
                  </a:schemeClr>
                </a:solidFill>
                <a:latin typeface="Georgia"/>
              </a:rPr>
            </a:br>
            <a:r>
              <a:rPr lang="en-US" sz="7200" i="1" dirty="0">
                <a:solidFill>
                  <a:schemeClr val="accent6">
                    <a:lumMod val="75000"/>
                  </a:schemeClr>
                </a:solidFill>
                <a:latin typeface="Georgia"/>
              </a:rPr>
              <a:t>I pray the Almighty: "May the divine peace with beauty enter into our people; Happiness and good health blossom in our bodies, minds and souls</a:t>
            </a:r>
            <a:r>
              <a:rPr lang="en-US" sz="7200" i="1" dirty="0" smtClean="0">
                <a:solidFill>
                  <a:schemeClr val="accent6">
                    <a:lumMod val="75000"/>
                  </a:schemeClr>
                </a:solidFill>
                <a:latin typeface="Georgia"/>
              </a:rPr>
              <a:t>". </a:t>
            </a:r>
            <a:r>
              <a:rPr lang="en-US" sz="4800" b="1" i="1" dirty="0" smtClean="0">
                <a:solidFill>
                  <a:srgbClr val="00B050"/>
                </a:solidFill>
                <a:latin typeface="Georgia"/>
              </a:rPr>
              <a:t>APJ </a:t>
            </a:r>
            <a:r>
              <a:rPr lang="en-US" sz="4800" b="1" i="1" dirty="0">
                <a:solidFill>
                  <a:srgbClr val="00B050"/>
                </a:solidFill>
                <a:latin typeface="Georgia"/>
              </a:rPr>
              <a:t>Abdul Kalam</a:t>
            </a:r>
            <a:endParaRPr lang="en-US" sz="7200" dirty="0"/>
          </a:p>
          <a:p>
            <a:pPr algn="just">
              <a:lnSpc>
                <a:spcPct val="160000"/>
              </a:lnSpc>
            </a:pPr>
            <a:endParaRPr lang="en-US" sz="8000" b="1" i="1" dirty="0" smtClean="0">
              <a:solidFill>
                <a:schemeClr val="accent6">
                  <a:lumMod val="75000"/>
                </a:schemeClr>
              </a:solidFill>
              <a:latin typeface="Georgia"/>
            </a:endParaRPr>
          </a:p>
          <a:p>
            <a:pPr algn="just">
              <a:lnSpc>
                <a:spcPct val="160000"/>
              </a:lnSpc>
            </a:pPr>
            <a:r>
              <a:rPr lang="en-US" sz="8000" b="1" i="1" dirty="0">
                <a:solidFill>
                  <a:schemeClr val="accent6">
                    <a:lumMod val="75000"/>
                  </a:schemeClr>
                </a:solidFill>
                <a:latin typeface="Georgia"/>
              </a:rPr>
              <a:t>	</a:t>
            </a:r>
            <a:r>
              <a:rPr lang="en-US" sz="8000" b="1" i="1" dirty="0" smtClean="0">
                <a:solidFill>
                  <a:schemeClr val="accent6">
                    <a:lumMod val="75000"/>
                  </a:schemeClr>
                </a:solidFill>
                <a:latin typeface="Georgia"/>
              </a:rPr>
              <a:t>						</a:t>
            </a:r>
            <a:endParaRPr lang="en-US" sz="8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2050" name="Picture 2" descr="C:\Users\ADMIN\Desktop\former-president-apj-abdul-kalams-unfinished-lecture-to-appear-in-new-boo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350520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297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76200"/>
            <a:ext cx="8991600" cy="6705600"/>
          </a:xfrm>
        </p:spPr>
        <p:txBody>
          <a:bodyPr>
            <a:normAutofit fontScale="25000" lnSpcReduction="20000"/>
          </a:bodyPr>
          <a:lstStyle/>
          <a:p>
            <a:pPr marL="457200" indent="-457200" algn="just">
              <a:lnSpc>
                <a:spcPct val="170000"/>
              </a:lnSpc>
              <a:buFont typeface="Courier New" pitchFamily="49" charset="0"/>
              <a:buChar char="o"/>
            </a:pPr>
            <a:r>
              <a:rPr lang="en-US" sz="9600" dirty="0" smtClean="0">
                <a:solidFill>
                  <a:srgbClr val="7030A0"/>
                </a:solidFill>
              </a:rPr>
              <a:t>The </a:t>
            </a:r>
            <a:r>
              <a:rPr lang="en-US" sz="9600" dirty="0">
                <a:solidFill>
                  <a:srgbClr val="7030A0"/>
                </a:solidFill>
              </a:rPr>
              <a:t>song of the youth, is a great &amp; notable poem by Missile man of India, Dr. A. P. J. Abdul </a:t>
            </a:r>
            <a:r>
              <a:rPr lang="en-US" sz="9600" dirty="0" smtClean="0">
                <a:solidFill>
                  <a:srgbClr val="7030A0"/>
                </a:solidFill>
              </a:rPr>
              <a:t>Kalam. </a:t>
            </a:r>
          </a:p>
          <a:p>
            <a:pPr marL="457200" indent="-457200" algn="just">
              <a:lnSpc>
                <a:spcPct val="170000"/>
              </a:lnSpc>
              <a:buFont typeface="Courier New" pitchFamily="49" charset="0"/>
              <a:buChar char="o"/>
            </a:pPr>
            <a:r>
              <a:rPr lang="en-US" sz="9600" dirty="0" smtClean="0">
                <a:solidFill>
                  <a:srgbClr val="7030A0"/>
                </a:solidFill>
              </a:rPr>
              <a:t>In </a:t>
            </a:r>
            <a:r>
              <a:rPr lang="en-US" sz="9600" dirty="0">
                <a:solidFill>
                  <a:srgbClr val="7030A0"/>
                </a:solidFill>
              </a:rPr>
              <a:t>this poem, </a:t>
            </a:r>
            <a:r>
              <a:rPr lang="en-US" sz="9600" dirty="0" smtClean="0">
                <a:solidFill>
                  <a:srgbClr val="7030A0"/>
                </a:solidFill>
              </a:rPr>
              <a:t>Kalam explains </a:t>
            </a:r>
            <a:r>
              <a:rPr lang="en-US" sz="9600" dirty="0">
                <a:solidFill>
                  <a:srgbClr val="7030A0"/>
                </a:solidFill>
              </a:rPr>
              <a:t>to us what should be the youth's ideals </a:t>
            </a:r>
            <a:r>
              <a:rPr lang="en-US" sz="9600" dirty="0" smtClean="0">
                <a:solidFill>
                  <a:srgbClr val="7030A0"/>
                </a:solidFill>
              </a:rPr>
              <a:t>&amp; </a:t>
            </a:r>
            <a:r>
              <a:rPr lang="en-US" sz="9600" dirty="0">
                <a:solidFill>
                  <a:srgbClr val="7030A0"/>
                </a:solidFill>
              </a:rPr>
              <a:t>goals. </a:t>
            </a:r>
            <a:r>
              <a:rPr lang="en-US" sz="9600" dirty="0" smtClean="0">
                <a:solidFill>
                  <a:srgbClr val="7030A0"/>
                </a:solidFill>
              </a:rPr>
              <a:t>He </a:t>
            </a:r>
            <a:r>
              <a:rPr lang="en-US" sz="9600" dirty="0">
                <a:solidFill>
                  <a:srgbClr val="7030A0"/>
                </a:solidFill>
              </a:rPr>
              <a:t>puts forward that, Youth has the greatest ability </a:t>
            </a:r>
            <a:r>
              <a:rPr lang="en-US" sz="9600" dirty="0" smtClean="0">
                <a:solidFill>
                  <a:srgbClr val="7030A0"/>
                </a:solidFill>
              </a:rPr>
              <a:t>&amp; </a:t>
            </a:r>
            <a:r>
              <a:rPr lang="en-US" sz="9600" dirty="0">
                <a:solidFill>
                  <a:srgbClr val="7030A0"/>
                </a:solidFill>
              </a:rPr>
              <a:t>will power to achieve. </a:t>
            </a:r>
            <a:endParaRPr lang="en-US" sz="9600" dirty="0" smtClean="0">
              <a:solidFill>
                <a:srgbClr val="7030A0"/>
              </a:solidFill>
            </a:endParaRPr>
          </a:p>
          <a:p>
            <a:pPr marL="457200" indent="-457200" algn="just">
              <a:lnSpc>
                <a:spcPct val="170000"/>
              </a:lnSpc>
              <a:buFont typeface="Courier New" pitchFamily="49" charset="0"/>
              <a:buChar char="o"/>
            </a:pPr>
            <a:r>
              <a:rPr lang="en-US" sz="9600" dirty="0" smtClean="0">
                <a:solidFill>
                  <a:srgbClr val="7030A0"/>
                </a:solidFill>
              </a:rPr>
              <a:t>In </a:t>
            </a:r>
            <a:r>
              <a:rPr lang="en-US" sz="9600" dirty="0">
                <a:solidFill>
                  <a:srgbClr val="7030A0"/>
                </a:solidFill>
              </a:rPr>
              <a:t>a country like India, where there are many youth, </a:t>
            </a:r>
            <a:r>
              <a:rPr lang="en-US" sz="9600" dirty="0" smtClean="0">
                <a:solidFill>
                  <a:srgbClr val="7030A0"/>
                </a:solidFill>
              </a:rPr>
              <a:t>Kalam </a:t>
            </a:r>
            <a:r>
              <a:rPr lang="en-US" sz="9600" dirty="0">
                <a:solidFill>
                  <a:srgbClr val="7030A0"/>
                </a:solidFill>
              </a:rPr>
              <a:t>tells us that with constant efforts, It won't take longer to make India a developed country</a:t>
            </a:r>
            <a:r>
              <a:rPr lang="en-US" sz="9600" dirty="0" smtClean="0">
                <a:solidFill>
                  <a:srgbClr val="7030A0"/>
                </a:solidFill>
              </a:rPr>
              <a:t>. </a:t>
            </a:r>
          </a:p>
          <a:p>
            <a:pPr marL="457200" indent="-457200" algn="just">
              <a:lnSpc>
                <a:spcPct val="170000"/>
              </a:lnSpc>
              <a:buFont typeface="Courier New" pitchFamily="49" charset="0"/>
              <a:buChar char="o"/>
            </a:pPr>
            <a:r>
              <a:rPr lang="en-US" sz="9600" dirty="0" smtClean="0">
                <a:solidFill>
                  <a:srgbClr val="7030A0"/>
                </a:solidFill>
              </a:rPr>
              <a:t>Kalam's </a:t>
            </a:r>
            <a:r>
              <a:rPr lang="en-US" sz="9600" dirty="0">
                <a:solidFill>
                  <a:srgbClr val="7030A0"/>
                </a:solidFill>
              </a:rPr>
              <a:t>vision for youth </a:t>
            </a:r>
            <a:r>
              <a:rPr lang="en-US" sz="9600" dirty="0" smtClean="0">
                <a:solidFill>
                  <a:srgbClr val="7030A0"/>
                </a:solidFill>
              </a:rPr>
              <a:t>&amp; </a:t>
            </a:r>
            <a:r>
              <a:rPr lang="en-US" sz="9600" dirty="0">
                <a:solidFill>
                  <a:srgbClr val="7030A0"/>
                </a:solidFill>
              </a:rPr>
              <a:t>the young minds is pretty clear, that He likes to motivate them </a:t>
            </a:r>
            <a:r>
              <a:rPr lang="en-US" sz="9600" dirty="0" smtClean="0">
                <a:solidFill>
                  <a:srgbClr val="7030A0"/>
                </a:solidFill>
              </a:rPr>
              <a:t>&amp; </a:t>
            </a:r>
            <a:r>
              <a:rPr lang="en-US" sz="9600" dirty="0">
                <a:solidFill>
                  <a:srgbClr val="7030A0"/>
                </a:solidFill>
              </a:rPr>
              <a:t>encourage them, for they are souls when ignited, can wear their wings of fire </a:t>
            </a:r>
            <a:r>
              <a:rPr lang="en-US" sz="9600" dirty="0" smtClean="0">
                <a:solidFill>
                  <a:srgbClr val="7030A0"/>
                </a:solidFill>
              </a:rPr>
              <a:t>&amp; </a:t>
            </a:r>
            <a:r>
              <a:rPr lang="en-US" sz="9600" dirty="0">
                <a:solidFill>
                  <a:srgbClr val="7030A0"/>
                </a:solidFill>
              </a:rPr>
              <a:t>bring the glory. </a:t>
            </a:r>
            <a:endParaRPr lang="en-US" sz="9600" dirty="0" smtClean="0">
              <a:solidFill>
                <a:srgbClr val="7030A0"/>
              </a:solidFill>
            </a:endParaRPr>
          </a:p>
          <a:p>
            <a:pPr marL="457200" indent="-457200" algn="just">
              <a:lnSpc>
                <a:spcPct val="170000"/>
              </a:lnSpc>
              <a:buFont typeface="Courier New" pitchFamily="49" charset="0"/>
              <a:buChar char="o"/>
            </a:pPr>
            <a:r>
              <a:rPr lang="en-US" sz="8000" b="1" i="1" dirty="0" smtClean="0">
                <a:solidFill>
                  <a:schemeClr val="accent6">
                    <a:lumMod val="75000"/>
                  </a:schemeClr>
                </a:solidFill>
                <a:latin typeface="Georgia"/>
              </a:rPr>
              <a:t>					</a:t>
            </a:r>
            <a:endParaRPr lang="en-US" sz="8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36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76200"/>
            <a:ext cx="8991600" cy="6705600"/>
          </a:xfrm>
        </p:spPr>
        <p:txBody>
          <a:bodyPr>
            <a:normAutofit fontScale="25000" lnSpcReduction="20000"/>
          </a:bodyPr>
          <a:lstStyle/>
          <a:p>
            <a:pPr marL="457200" indent="-457200" algn="just">
              <a:lnSpc>
                <a:spcPct val="170000"/>
              </a:lnSpc>
              <a:buFont typeface="Courier New" pitchFamily="49" charset="0"/>
              <a:buChar char="o"/>
            </a:pPr>
            <a:r>
              <a:rPr lang="en-US" sz="9600" dirty="0">
                <a:solidFill>
                  <a:srgbClr val="7030A0"/>
                </a:solidFill>
              </a:rPr>
              <a:t>This poem tells us &amp; gives us a hope that, </a:t>
            </a:r>
            <a:r>
              <a:rPr lang="en-US" sz="9600" dirty="0" smtClean="0">
                <a:solidFill>
                  <a:srgbClr val="7030A0"/>
                </a:solidFill>
              </a:rPr>
              <a:t>we </a:t>
            </a:r>
            <a:r>
              <a:rPr lang="en-US" sz="9600" dirty="0">
                <a:solidFill>
                  <a:srgbClr val="7030A0"/>
                </a:solidFill>
              </a:rPr>
              <a:t>will be able to make our dreams true. </a:t>
            </a:r>
            <a:r>
              <a:rPr lang="en-US" sz="9600" dirty="0" smtClean="0">
                <a:solidFill>
                  <a:srgbClr val="7030A0"/>
                </a:solidFill>
              </a:rPr>
              <a:t>The </a:t>
            </a:r>
            <a:r>
              <a:rPr lang="en-US" sz="9600" dirty="0">
                <a:solidFill>
                  <a:srgbClr val="7030A0"/>
                </a:solidFill>
              </a:rPr>
              <a:t>poem </a:t>
            </a:r>
            <a:r>
              <a:rPr lang="en-US" sz="9600" dirty="0" smtClean="0">
                <a:solidFill>
                  <a:srgbClr val="7030A0"/>
                </a:solidFill>
              </a:rPr>
              <a:t>motivates the Indian youth.</a:t>
            </a:r>
          </a:p>
          <a:p>
            <a:pPr marL="457200" indent="-457200" algn="just">
              <a:lnSpc>
                <a:spcPct val="170000"/>
              </a:lnSpc>
              <a:buFont typeface="Courier New" pitchFamily="49" charset="0"/>
              <a:buChar char="o"/>
            </a:pPr>
            <a:r>
              <a:rPr lang="en-US" sz="9600" dirty="0" smtClean="0">
                <a:solidFill>
                  <a:srgbClr val="7030A0"/>
                </a:solidFill>
              </a:rPr>
              <a:t>Kalam </a:t>
            </a:r>
            <a:r>
              <a:rPr lang="en-US" sz="9600" dirty="0">
                <a:solidFill>
                  <a:srgbClr val="7030A0"/>
                </a:solidFill>
              </a:rPr>
              <a:t>had tremendous faith in the power of youth in constructing the future of a country. </a:t>
            </a:r>
            <a:endParaRPr lang="en-US" sz="9600" dirty="0" smtClean="0">
              <a:solidFill>
                <a:srgbClr val="7030A0"/>
              </a:solidFill>
            </a:endParaRPr>
          </a:p>
          <a:p>
            <a:pPr marL="457200" indent="-457200" algn="just">
              <a:lnSpc>
                <a:spcPct val="170000"/>
              </a:lnSpc>
              <a:buFont typeface="Courier New" pitchFamily="49" charset="0"/>
              <a:buChar char="o"/>
            </a:pPr>
            <a:r>
              <a:rPr lang="en-US" sz="9600" dirty="0" smtClean="0">
                <a:solidFill>
                  <a:srgbClr val="7030A0"/>
                </a:solidFill>
              </a:rPr>
              <a:t>He </a:t>
            </a:r>
            <a:r>
              <a:rPr lang="en-US" sz="9600" dirty="0">
                <a:solidFill>
                  <a:srgbClr val="7030A0"/>
                </a:solidFill>
              </a:rPr>
              <a:t>believed that young minds have superfluous possibilities </a:t>
            </a:r>
            <a:r>
              <a:rPr lang="en-US" sz="9600" dirty="0" smtClean="0">
                <a:solidFill>
                  <a:srgbClr val="7030A0"/>
                </a:solidFill>
              </a:rPr>
              <a:t>&amp; </a:t>
            </a:r>
            <a:r>
              <a:rPr lang="en-US" sz="9600" dirty="0">
                <a:solidFill>
                  <a:srgbClr val="7030A0"/>
                </a:solidFill>
              </a:rPr>
              <a:t>potentials that if equipped with knowledge </a:t>
            </a:r>
            <a:r>
              <a:rPr lang="en-US" sz="9600" dirty="0" smtClean="0">
                <a:solidFill>
                  <a:srgbClr val="7030A0"/>
                </a:solidFill>
              </a:rPr>
              <a:t>&amp; </a:t>
            </a:r>
            <a:r>
              <a:rPr lang="en-US" sz="9600" dirty="0">
                <a:solidFill>
                  <a:srgbClr val="7030A0"/>
                </a:solidFill>
              </a:rPr>
              <a:t>creativity can work wonders for a country</a:t>
            </a:r>
            <a:r>
              <a:rPr lang="en-US" sz="9600" dirty="0" smtClean="0">
                <a:solidFill>
                  <a:srgbClr val="7030A0"/>
                </a:solidFill>
              </a:rPr>
              <a:t>.</a:t>
            </a:r>
          </a:p>
          <a:p>
            <a:pPr marL="457200" indent="-457200" algn="just">
              <a:lnSpc>
                <a:spcPct val="170000"/>
              </a:lnSpc>
              <a:buFont typeface="Courier New" pitchFamily="49" charset="0"/>
              <a:buChar char="o"/>
            </a:pPr>
            <a:r>
              <a:rPr lang="en-US" sz="9600" dirty="0">
                <a:solidFill>
                  <a:srgbClr val="7030A0"/>
                </a:solidFill>
              </a:rPr>
              <a:t>He puts forward that, </a:t>
            </a:r>
            <a:r>
              <a:rPr lang="en-US" sz="9600" dirty="0" smtClean="0">
                <a:solidFill>
                  <a:srgbClr val="7030A0"/>
                </a:solidFill>
              </a:rPr>
              <a:t>youth </a:t>
            </a:r>
            <a:r>
              <a:rPr lang="en-US" sz="9600" dirty="0">
                <a:solidFill>
                  <a:srgbClr val="7030A0"/>
                </a:solidFill>
              </a:rPr>
              <a:t>has the greatest ability </a:t>
            </a:r>
            <a:r>
              <a:rPr lang="en-US" sz="9600" dirty="0" smtClean="0">
                <a:solidFill>
                  <a:srgbClr val="7030A0"/>
                </a:solidFill>
              </a:rPr>
              <a:t>&amp; </a:t>
            </a:r>
            <a:r>
              <a:rPr lang="en-US" sz="9600" dirty="0">
                <a:solidFill>
                  <a:srgbClr val="7030A0"/>
                </a:solidFill>
              </a:rPr>
              <a:t>will power to achieve</a:t>
            </a:r>
            <a:r>
              <a:rPr lang="en-US" sz="9600" dirty="0" smtClean="0">
                <a:solidFill>
                  <a:srgbClr val="7030A0"/>
                </a:solidFill>
              </a:rPr>
              <a:t>. In </a:t>
            </a:r>
            <a:r>
              <a:rPr lang="en-US" sz="9600" dirty="0">
                <a:solidFill>
                  <a:srgbClr val="7030A0"/>
                </a:solidFill>
              </a:rPr>
              <a:t>a country like India, where there are many youth, Kalam tells us that with constant efforts, it won't take longer to make India a developed country. </a:t>
            </a:r>
          </a:p>
          <a:p>
            <a:pPr marL="457200" indent="-457200" algn="just">
              <a:lnSpc>
                <a:spcPct val="170000"/>
              </a:lnSpc>
              <a:buFont typeface="Courier New" pitchFamily="49" charset="0"/>
              <a:buChar char="o"/>
            </a:pPr>
            <a:endParaRPr lang="en-US" sz="9600" dirty="0" smtClean="0">
              <a:solidFill>
                <a:srgbClr val="7030A0"/>
              </a:solidFill>
            </a:endParaRPr>
          </a:p>
          <a:p>
            <a:pPr algn="just">
              <a:lnSpc>
                <a:spcPct val="170000"/>
              </a:lnSpc>
            </a:pPr>
            <a:endParaRPr lang="en-US" sz="8000" b="1" i="1" dirty="0">
              <a:solidFill>
                <a:srgbClr val="7030A0"/>
              </a:solidFill>
              <a:latin typeface="Georgia"/>
            </a:endParaRPr>
          </a:p>
          <a:p>
            <a:pPr algn="just">
              <a:lnSpc>
                <a:spcPct val="160000"/>
              </a:lnSpc>
            </a:pPr>
            <a:r>
              <a:rPr lang="en-US" sz="8000" b="1" i="1" dirty="0">
                <a:solidFill>
                  <a:schemeClr val="accent6">
                    <a:lumMod val="75000"/>
                  </a:schemeClr>
                </a:solidFill>
                <a:latin typeface="Georgia"/>
              </a:rPr>
              <a:t>		</a:t>
            </a:r>
            <a:r>
              <a:rPr lang="en-US" sz="8000" b="1" i="1" dirty="0" smtClean="0">
                <a:solidFill>
                  <a:schemeClr val="accent6">
                    <a:lumMod val="75000"/>
                  </a:schemeClr>
                </a:solidFill>
                <a:latin typeface="Georgia"/>
              </a:rPr>
              <a:t>					</a:t>
            </a:r>
            <a:endParaRPr lang="en-US" sz="8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13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76200"/>
            <a:ext cx="8991600" cy="6705600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50000"/>
              </a:lnSpc>
              <a:buFont typeface="Courier New" pitchFamily="49" charset="0"/>
              <a:buChar char="o"/>
            </a:pPr>
            <a:r>
              <a:rPr lang="en-US" sz="2400" dirty="0" smtClean="0">
                <a:solidFill>
                  <a:srgbClr val="7030A0"/>
                </a:solidFill>
              </a:rPr>
              <a:t>Kalam's </a:t>
            </a:r>
            <a:r>
              <a:rPr lang="en-US" sz="2400" dirty="0">
                <a:solidFill>
                  <a:srgbClr val="7030A0"/>
                </a:solidFill>
              </a:rPr>
              <a:t>vision for youth </a:t>
            </a:r>
            <a:r>
              <a:rPr lang="en-US" sz="2400" dirty="0" smtClean="0">
                <a:solidFill>
                  <a:srgbClr val="7030A0"/>
                </a:solidFill>
              </a:rPr>
              <a:t>&amp; </a:t>
            </a:r>
            <a:r>
              <a:rPr lang="en-US" sz="2400" dirty="0">
                <a:solidFill>
                  <a:srgbClr val="7030A0"/>
                </a:solidFill>
              </a:rPr>
              <a:t>the young minds is pretty clear, that </a:t>
            </a:r>
            <a:r>
              <a:rPr lang="en-US" sz="2400" dirty="0" smtClean="0">
                <a:solidFill>
                  <a:srgbClr val="7030A0"/>
                </a:solidFill>
              </a:rPr>
              <a:t>he </a:t>
            </a:r>
            <a:r>
              <a:rPr lang="en-US" sz="2400" dirty="0">
                <a:solidFill>
                  <a:srgbClr val="7030A0"/>
                </a:solidFill>
              </a:rPr>
              <a:t>likes to motivate them </a:t>
            </a:r>
            <a:r>
              <a:rPr lang="en-US" sz="2400" dirty="0" smtClean="0">
                <a:solidFill>
                  <a:srgbClr val="7030A0"/>
                </a:solidFill>
              </a:rPr>
              <a:t>&amp; </a:t>
            </a:r>
            <a:r>
              <a:rPr lang="en-US" sz="2400" dirty="0">
                <a:solidFill>
                  <a:srgbClr val="7030A0"/>
                </a:solidFill>
              </a:rPr>
              <a:t>encourage them, for they are souls when ignited, can wear their wings of fire </a:t>
            </a:r>
            <a:r>
              <a:rPr lang="en-US" sz="2400" dirty="0" smtClean="0">
                <a:solidFill>
                  <a:srgbClr val="7030A0"/>
                </a:solidFill>
              </a:rPr>
              <a:t>&amp; </a:t>
            </a:r>
            <a:r>
              <a:rPr lang="en-US" sz="2400" dirty="0">
                <a:solidFill>
                  <a:srgbClr val="7030A0"/>
                </a:solidFill>
              </a:rPr>
              <a:t>bring the glory. </a:t>
            </a:r>
            <a:endParaRPr lang="en-US" sz="2400" dirty="0" smtClean="0">
              <a:solidFill>
                <a:srgbClr val="7030A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Courier New" pitchFamily="49" charset="0"/>
              <a:buChar char="o"/>
            </a:pPr>
            <a:r>
              <a:rPr lang="en-US" sz="2400" dirty="0" smtClean="0">
                <a:solidFill>
                  <a:srgbClr val="7030A0"/>
                </a:solidFill>
              </a:rPr>
              <a:t>This </a:t>
            </a:r>
            <a:r>
              <a:rPr lang="en-US" sz="2400" dirty="0">
                <a:solidFill>
                  <a:srgbClr val="7030A0"/>
                </a:solidFill>
              </a:rPr>
              <a:t>poem </a:t>
            </a:r>
            <a:r>
              <a:rPr lang="en-US" sz="2400" dirty="0" smtClean="0">
                <a:solidFill>
                  <a:srgbClr val="7030A0"/>
                </a:solidFill>
              </a:rPr>
              <a:t>tells </a:t>
            </a:r>
            <a:r>
              <a:rPr lang="en-US" sz="2400" dirty="0">
                <a:solidFill>
                  <a:srgbClr val="7030A0"/>
                </a:solidFill>
              </a:rPr>
              <a:t>us </a:t>
            </a:r>
            <a:r>
              <a:rPr lang="en-US" sz="2400" dirty="0" smtClean="0">
                <a:solidFill>
                  <a:srgbClr val="7030A0"/>
                </a:solidFill>
              </a:rPr>
              <a:t>&amp; </a:t>
            </a:r>
            <a:r>
              <a:rPr lang="en-US" sz="2400" dirty="0">
                <a:solidFill>
                  <a:srgbClr val="7030A0"/>
                </a:solidFill>
              </a:rPr>
              <a:t>gives us a hope that, </a:t>
            </a:r>
            <a:r>
              <a:rPr lang="en-US" sz="2400" dirty="0" smtClean="0">
                <a:solidFill>
                  <a:srgbClr val="7030A0"/>
                </a:solidFill>
              </a:rPr>
              <a:t>we </a:t>
            </a:r>
            <a:r>
              <a:rPr lang="en-US" sz="2400" dirty="0">
                <a:solidFill>
                  <a:srgbClr val="7030A0"/>
                </a:solidFill>
              </a:rPr>
              <a:t>will be able to make our dreams true. </a:t>
            </a:r>
            <a:endParaRPr lang="en-US" sz="2400" dirty="0" smtClean="0">
              <a:solidFill>
                <a:srgbClr val="7030A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37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</TotalTime>
  <Words>248</Words>
  <Application>Microsoft Office PowerPoint</Application>
  <PresentationFormat>On-screen Show (4:3)</PresentationFormat>
  <Paragraphs>26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                                                                                                                               B.A. PART – III, SEMESTER – V (Paper - E) ABILITY ENHANCEMENT COMPULSORY(CBCS) COURSE ENGLISH FOR COMMUNICATION           Teacher             Dr. P.S. Sontakke                  { M.A., M.Phil., Ph.D., UGC-MRP }    Assistant Professor of English                         E-mail Id – paragsontakke75@gmail.com                                                                    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ADMIN</cp:lastModifiedBy>
  <cp:revision>303</cp:revision>
  <dcterms:created xsi:type="dcterms:W3CDTF">2006-08-16T00:00:00Z</dcterms:created>
  <dcterms:modified xsi:type="dcterms:W3CDTF">2021-12-20T11:08:08Z</dcterms:modified>
</cp:coreProperties>
</file>