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0" r:id="rId2"/>
    <p:sldId id="256" r:id="rId3"/>
    <p:sldId id="301" r:id="rId4"/>
    <p:sldId id="30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36F7CC1-B479-4573-89F5-B486F59F1533}">
          <p14:sldIdLst>
            <p14:sldId id="300"/>
            <p14:sldId id="256"/>
            <p14:sldId id="301"/>
            <p14:sldId id="30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1E7D4-3D81-43CE-80DF-F2A114D52D6A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8E86C-873A-4054-9E38-938CC788A6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2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8E431-3E44-4B71-A122-175ACEA0A8C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825F-53AD-4CF6-B161-DAEC61898EFC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898E0-52A3-485D-B5FB-4F4C2DDA2C3C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6DF7-9333-484B-A0D1-87F1B11460EE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3B7F-2A3A-4071-86CD-A905839A9929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8EF88-3C81-49A6-AC22-E595F58DAA87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C66A-70C7-48E3-AA03-1E853615C6D0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FA115-A67C-40BC-AF55-88E32230E138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3E0F9-77F1-4A2F-993F-EE6E0E0B35D5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F99D-C8DE-4D7D-ABA0-281F5A6D2EEC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819C-BAB7-4921-8B29-7716CA07A6DD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F80A-0A21-4FD3-AC89-F1138686BE44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32801-11C0-4F56-8926-574E090DF673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1"/>
            <a:ext cx="8839200" cy="647699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                                                                                                                         </a:t>
            </a:r>
            <a:br>
              <a:rPr lang="en-US" sz="3100" dirty="0" smtClean="0"/>
            </a:br>
            <a:r>
              <a:rPr lang="en-US" sz="3200" dirty="0" smtClean="0">
                <a:solidFill>
                  <a:srgbClr val="FF0000"/>
                </a:solidFill>
              </a:rPr>
              <a:t>B.A. PART – III, SEMESTER – V (Paper - E)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00B050"/>
                </a:solidFill>
              </a:rPr>
              <a:t>ABILITY ENHANCEMENT COMPULSORY</a:t>
            </a:r>
            <a:r>
              <a:rPr lang="en-US" sz="3200" dirty="0">
                <a:solidFill>
                  <a:srgbClr val="00B050"/>
                </a:solidFill>
              </a:rPr>
              <a:t>(CBCS)</a:t>
            </a:r>
            <a:r>
              <a:rPr lang="en-US" sz="3200" b="1" dirty="0">
                <a:solidFill>
                  <a:srgbClr val="00B050"/>
                </a:solidFill>
              </a:rPr>
              <a:t> COURSE</a:t>
            </a:r>
            <a:r>
              <a:rPr lang="en-US" sz="3200" dirty="0" smtClean="0">
                <a:solidFill>
                  <a:srgbClr val="FF0000"/>
                </a:solidFill>
              </a:rPr>
              <a:t/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7030A0"/>
                </a:solidFill>
              </a:rPr>
              <a:t>ENGLISH FOR COMMUNICATION</a:t>
            </a:r>
            <a:r>
              <a:rPr lang="en-US" dirty="0" smtClean="0">
                <a:solidFill>
                  <a:srgbClr val="7030A0"/>
                </a:solidFill>
              </a:rPr>
              <a:t>  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		      </a:t>
            </a:r>
            <a:r>
              <a:rPr lang="en-US" sz="2700" u="sng" dirty="0" smtClean="0">
                <a:solidFill>
                  <a:srgbClr val="7030A0"/>
                </a:solidFill>
              </a:rPr>
              <a:t>Teacher</a:t>
            </a:r>
            <a:r>
              <a:rPr lang="en-US" sz="2700" dirty="0" smtClean="0">
                <a:solidFill>
                  <a:srgbClr val="7030A0"/>
                </a:solidFill>
              </a:rPr>
              <a:t/>
            </a:r>
            <a:br>
              <a:rPr lang="en-US" sz="2700" dirty="0" smtClean="0">
                <a:solidFill>
                  <a:srgbClr val="7030A0"/>
                </a:solidFill>
              </a:rPr>
            </a:br>
            <a:r>
              <a:rPr lang="en-US" sz="2700" dirty="0" smtClean="0">
                <a:solidFill>
                  <a:srgbClr val="7030A0"/>
                </a:solidFill>
              </a:rPr>
              <a:t>	</a:t>
            </a:r>
            <a:r>
              <a:rPr lang="en-US" sz="2200" dirty="0" smtClean="0">
                <a:solidFill>
                  <a:srgbClr val="7030A0"/>
                </a:solidFill>
              </a:rPr>
              <a:t> 	         </a:t>
            </a:r>
            <a:r>
              <a:rPr lang="en-US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Dr. P.S. Sontakke</a:t>
            </a:r>
            <a:br>
              <a:rPr lang="en-US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	              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{ 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M.A., M.Phil., Ph.D., UGC-MRP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}</a:t>
            </a:r>
            <a:r>
              <a:rPr lang="en-US" sz="1800" i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1800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1800" i="1" dirty="0" smtClean="0">
                <a:solidFill>
                  <a:schemeClr val="accent6">
                    <a:lumMod val="75000"/>
                  </a:schemeClr>
                </a:solidFill>
              </a:rPr>
              <a:t>			</a:t>
            </a:r>
            <a:r>
              <a:rPr lang="en-US" sz="2200" i="1" dirty="0" smtClean="0">
                <a:solidFill>
                  <a:srgbClr val="00B050"/>
                </a:solidFill>
              </a:rPr>
              <a:t>Assistant Professor of English</a:t>
            </a:r>
            <a:r>
              <a:rPr lang="en-US" sz="2200" i="1" dirty="0" smtClean="0">
                <a:solidFill>
                  <a:srgbClr val="7030A0"/>
                </a:solidFill>
              </a:rPr>
              <a:t/>
            </a:r>
            <a:br>
              <a:rPr lang="en-US" sz="2200" i="1" dirty="0" smtClean="0">
                <a:solidFill>
                  <a:srgbClr val="7030A0"/>
                </a:solidFill>
              </a:rPr>
            </a:br>
            <a:r>
              <a:rPr lang="en-US" sz="2200" i="1" dirty="0" smtClean="0">
                <a:solidFill>
                  <a:srgbClr val="7030A0"/>
                </a:solidFill>
              </a:rPr>
              <a:t>      		</a:t>
            </a:r>
            <a:r>
              <a:rPr lang="en-US" sz="2200" dirty="0" smtClean="0">
                <a:solidFill>
                  <a:srgbClr val="FF0000"/>
                </a:solidFill>
              </a:rPr>
              <a:t>	               E</a:t>
            </a:r>
            <a:r>
              <a:rPr lang="en-US" sz="2200" dirty="0" smtClean="0">
                <a:solidFill>
                  <a:srgbClr val="7030A0"/>
                </a:solidFill>
              </a:rPr>
              <a:t>-mail Id – </a:t>
            </a:r>
            <a:r>
              <a:rPr lang="en-US" sz="2200" dirty="0" smtClean="0">
                <a:solidFill>
                  <a:schemeClr val="accent3">
                    <a:lumMod val="75000"/>
                  </a:schemeClr>
                </a:solidFill>
              </a:rPr>
              <a:t>paragsontakke75@gmail.com</a:t>
            </a:r>
            <a:br>
              <a:rPr lang="en-US" sz="22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2200" dirty="0" smtClean="0">
                <a:solidFill>
                  <a:srgbClr val="7030A0"/>
                </a:solidFill>
              </a:rPr>
              <a:t>                                                              </a:t>
            </a:r>
            <a:br>
              <a:rPr lang="en-US" sz="2200" dirty="0" smtClean="0">
                <a:solidFill>
                  <a:srgbClr val="7030A0"/>
                </a:solidFill>
              </a:rPr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28673" name="Picture 1" descr="D:\PASSPOR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3971" y="3429000"/>
            <a:ext cx="20574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76200"/>
            <a:ext cx="8991600" cy="6705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			Module IV (C) The Orphan Girl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C00000"/>
                </a:solidFill>
              </a:rPr>
              <a:t>			By Henry Derozio </a:t>
            </a:r>
            <a:r>
              <a:rPr lang="en-US" sz="2400" dirty="0" smtClean="0">
                <a:solidFill>
                  <a:schemeClr val="tx2"/>
                </a:solidFill>
              </a:rPr>
              <a:t>(1809-31)</a:t>
            </a:r>
            <a:endParaRPr lang="en-US" sz="2400" dirty="0">
              <a:solidFill>
                <a:schemeClr val="tx2"/>
              </a:solidFill>
            </a:endParaRPr>
          </a:p>
          <a:p>
            <a:pPr marL="3086100" lvl="6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7030A0"/>
                </a:solidFill>
              </a:rPr>
              <a:t>Henry </a:t>
            </a:r>
            <a:r>
              <a:rPr lang="en-US" sz="2400" dirty="0">
                <a:solidFill>
                  <a:srgbClr val="7030A0"/>
                </a:solidFill>
              </a:rPr>
              <a:t>Louis Vivian Derozio was an Anglo-Indian poet </a:t>
            </a:r>
            <a:r>
              <a:rPr lang="en-US" sz="2400" dirty="0" smtClean="0">
                <a:solidFill>
                  <a:srgbClr val="7030A0"/>
                </a:solidFill>
              </a:rPr>
              <a:t>&amp; </a:t>
            </a:r>
            <a:r>
              <a:rPr lang="en-US" sz="2400" dirty="0">
                <a:solidFill>
                  <a:srgbClr val="7030A0"/>
                </a:solidFill>
              </a:rPr>
              <a:t>assistant headmaster of Hindu College, Kolkata. </a:t>
            </a:r>
            <a:endParaRPr lang="en-US" sz="2400" dirty="0" smtClean="0">
              <a:solidFill>
                <a:srgbClr val="7030A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7030A0"/>
                </a:solidFill>
              </a:rPr>
              <a:t>He </a:t>
            </a:r>
            <a:r>
              <a:rPr lang="en-US" sz="2600" dirty="0">
                <a:solidFill>
                  <a:srgbClr val="7030A0"/>
                </a:solidFill>
              </a:rPr>
              <a:t>was a radical thinker of his time </a:t>
            </a:r>
            <a:r>
              <a:rPr lang="en-US" sz="2600" dirty="0" smtClean="0">
                <a:solidFill>
                  <a:srgbClr val="7030A0"/>
                </a:solidFill>
              </a:rPr>
              <a:t>&amp; </a:t>
            </a:r>
            <a:r>
              <a:rPr lang="en-US" sz="2600" dirty="0">
                <a:solidFill>
                  <a:srgbClr val="7030A0"/>
                </a:solidFill>
              </a:rPr>
              <a:t>one of the first Indian educators </a:t>
            </a:r>
            <a:r>
              <a:rPr lang="en-US" sz="2600" dirty="0" smtClean="0">
                <a:solidFill>
                  <a:srgbClr val="7030A0"/>
                </a:solidFill>
              </a:rPr>
              <a:t>of Western </a:t>
            </a:r>
            <a:r>
              <a:rPr lang="en-US" sz="2600" dirty="0">
                <a:solidFill>
                  <a:srgbClr val="7030A0"/>
                </a:solidFill>
              </a:rPr>
              <a:t>learning </a:t>
            </a:r>
            <a:r>
              <a:rPr lang="en-US" sz="2600" dirty="0" smtClean="0">
                <a:solidFill>
                  <a:srgbClr val="7030A0"/>
                </a:solidFill>
              </a:rPr>
              <a:t>&amp; science </a:t>
            </a:r>
            <a:r>
              <a:rPr lang="en-US" sz="2600" dirty="0">
                <a:solidFill>
                  <a:srgbClr val="7030A0"/>
                </a:solidFill>
              </a:rPr>
              <a:t>of Bengal. </a:t>
            </a:r>
            <a:endParaRPr lang="en-US" sz="2600" dirty="0">
              <a:solidFill>
                <a:srgbClr val="7030A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7030A0"/>
                </a:solidFill>
              </a:rPr>
              <a:t>‘</a:t>
            </a:r>
            <a:r>
              <a:rPr lang="en-US" sz="2400" dirty="0">
                <a:solidFill>
                  <a:srgbClr val="7030A0"/>
                </a:solidFill>
              </a:rPr>
              <a:t>The Orphan Girl’ </a:t>
            </a:r>
            <a:r>
              <a:rPr lang="en-US" sz="2400" dirty="0" smtClean="0">
                <a:solidFill>
                  <a:srgbClr val="7030A0"/>
                </a:solidFill>
              </a:rPr>
              <a:t>(</a:t>
            </a:r>
            <a:r>
              <a:rPr lang="en-US" sz="2400" dirty="0">
                <a:solidFill>
                  <a:srgbClr val="7030A0"/>
                </a:solidFill>
              </a:rPr>
              <a:t>1827) is a poem from the treasure of Indian Writing in English</a:t>
            </a:r>
            <a:r>
              <a:rPr lang="en-US" sz="2400" dirty="0" smtClean="0">
                <a:solidFill>
                  <a:srgbClr val="7030A0"/>
                </a:solidFill>
              </a:rPr>
              <a:t>. </a:t>
            </a:r>
            <a:r>
              <a:rPr lang="en-US" sz="2400" dirty="0">
                <a:solidFill>
                  <a:srgbClr val="7030A0"/>
                </a:solidFill>
              </a:rPr>
              <a:t>The poet shows his sympathy toward an orphan </a:t>
            </a:r>
            <a:r>
              <a:rPr lang="en-US" sz="2400" dirty="0" smtClean="0">
                <a:solidFill>
                  <a:srgbClr val="7030A0"/>
                </a:solidFill>
              </a:rPr>
              <a:t>girl </a:t>
            </a:r>
            <a:r>
              <a:rPr lang="en-US" sz="2400" dirty="0">
                <a:solidFill>
                  <a:srgbClr val="00B050"/>
                </a:solidFill>
              </a:rPr>
              <a:t>(</a:t>
            </a:r>
            <a:r>
              <a:rPr lang="mr-IN" sz="2400" dirty="0">
                <a:solidFill>
                  <a:srgbClr val="00B050"/>
                </a:solidFill>
              </a:rPr>
              <a:t>अनाथ</a:t>
            </a:r>
            <a:r>
              <a:rPr lang="en-US" sz="2400" dirty="0" smtClean="0">
                <a:solidFill>
                  <a:srgbClr val="00B050"/>
                </a:solidFill>
              </a:rPr>
              <a:t>). </a:t>
            </a:r>
            <a:r>
              <a:rPr lang="en-US" sz="2400" dirty="0">
                <a:solidFill>
                  <a:srgbClr val="7030A0"/>
                </a:solidFill>
              </a:rPr>
              <a:t>It is a heart-touching </a:t>
            </a:r>
            <a:r>
              <a:rPr lang="en-US" sz="2400" dirty="0" smtClean="0">
                <a:solidFill>
                  <a:srgbClr val="7030A0"/>
                </a:solidFill>
              </a:rPr>
              <a:t>poem. It is </a:t>
            </a:r>
            <a:r>
              <a:rPr lang="en-US" sz="2400" dirty="0">
                <a:solidFill>
                  <a:srgbClr val="7030A0"/>
                </a:solidFill>
              </a:rPr>
              <a:t>a story about a girl’s lonely struggle after losing both her parents. </a:t>
            </a:r>
          </a:p>
          <a:p>
            <a:pPr marL="457200" indent="-457200" algn="just">
              <a:lnSpc>
                <a:spcPct val="160000"/>
              </a:lnSpc>
              <a:buFont typeface="Wingdings" pitchFamily="2" charset="2"/>
              <a:buChar char="v"/>
            </a:pPr>
            <a:endParaRPr lang="en-US" sz="2400" dirty="0" smtClean="0">
              <a:solidFill>
                <a:srgbClr val="7030A0"/>
              </a:solidFill>
            </a:endParaRP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 descr="C:\Users\ADMIN\Desktop\616qwmry5F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76200"/>
            <a:ext cx="2662237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76200"/>
            <a:ext cx="8991600" cy="6705600"/>
          </a:xfrm>
        </p:spPr>
        <p:txBody>
          <a:bodyPr>
            <a:normAutofit fontScale="55000" lnSpcReduction="20000"/>
          </a:bodyPr>
          <a:lstStyle/>
          <a:p>
            <a:pPr marL="457200" indent="-457200"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en-US" sz="4400" dirty="0" smtClean="0">
                <a:solidFill>
                  <a:srgbClr val="7030A0"/>
                </a:solidFill>
              </a:rPr>
              <a:t>The poet describes a </a:t>
            </a:r>
            <a:r>
              <a:rPr lang="en-US" sz="4400" dirty="0">
                <a:solidFill>
                  <a:srgbClr val="7030A0"/>
                </a:solidFill>
              </a:rPr>
              <a:t>child’s hapless face, her </a:t>
            </a:r>
            <a:r>
              <a:rPr lang="en-US" sz="4400" dirty="0" smtClean="0">
                <a:solidFill>
                  <a:srgbClr val="7030A0"/>
                </a:solidFill>
              </a:rPr>
              <a:t>loneliness &amp; struggle. </a:t>
            </a:r>
          </a:p>
          <a:p>
            <a:pPr marL="457200" indent="-457200"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en-US" sz="4400" dirty="0" smtClean="0">
                <a:solidFill>
                  <a:srgbClr val="7030A0"/>
                </a:solidFill>
              </a:rPr>
              <a:t>This </a:t>
            </a:r>
            <a:r>
              <a:rPr lang="en-US" sz="4400" dirty="0">
                <a:solidFill>
                  <a:srgbClr val="7030A0"/>
                </a:solidFill>
              </a:rPr>
              <a:t>poem has a story-like structure. It begins with a prologue where Derozio introduces the unfortunate character of the girl</a:t>
            </a:r>
            <a:r>
              <a:rPr lang="en-US" sz="4400" dirty="0" smtClean="0">
                <a:solidFill>
                  <a:srgbClr val="7030A0"/>
                </a:solidFill>
              </a:rPr>
              <a:t>. </a:t>
            </a:r>
          </a:p>
          <a:p>
            <a:pPr marL="457200" indent="-457200"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en-US" sz="4400" dirty="0" smtClean="0">
                <a:solidFill>
                  <a:srgbClr val="7030A0"/>
                </a:solidFill>
              </a:rPr>
              <a:t>In </a:t>
            </a:r>
            <a:r>
              <a:rPr lang="en-US" sz="4400" dirty="0">
                <a:solidFill>
                  <a:srgbClr val="7030A0"/>
                </a:solidFill>
              </a:rPr>
              <a:t>the following stanza, he describes how the innocent girl looks. She had black hair, a red cheek, a soft </a:t>
            </a:r>
            <a:r>
              <a:rPr lang="en-US" sz="4400" dirty="0" smtClean="0">
                <a:solidFill>
                  <a:srgbClr val="7030A0"/>
                </a:solidFill>
              </a:rPr>
              <a:t>voice &amp; </a:t>
            </a:r>
            <a:r>
              <a:rPr lang="en-US" sz="4400" dirty="0">
                <a:solidFill>
                  <a:srgbClr val="7030A0"/>
                </a:solidFill>
              </a:rPr>
              <a:t>a fair visage. This description of the girl portrays how innocent </a:t>
            </a:r>
            <a:r>
              <a:rPr lang="en-US" sz="4400" dirty="0" smtClean="0">
                <a:solidFill>
                  <a:srgbClr val="7030A0"/>
                </a:solidFill>
              </a:rPr>
              <a:t>&amp; </a:t>
            </a:r>
            <a:r>
              <a:rPr lang="en-US" sz="4400" dirty="0">
                <a:solidFill>
                  <a:srgbClr val="7030A0"/>
                </a:solidFill>
              </a:rPr>
              <a:t>noble the girl was. </a:t>
            </a:r>
            <a:endParaRPr lang="en-US" sz="4400" dirty="0" smtClean="0">
              <a:solidFill>
                <a:srgbClr val="7030A0"/>
              </a:solidFill>
            </a:endParaRPr>
          </a:p>
          <a:p>
            <a:pPr marL="457200" indent="-457200"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en-US" sz="4400" dirty="0" smtClean="0">
                <a:solidFill>
                  <a:srgbClr val="7030A0"/>
                </a:solidFill>
              </a:rPr>
              <a:t>Her </a:t>
            </a:r>
            <a:r>
              <a:rPr lang="en-US" sz="4400" dirty="0">
                <a:solidFill>
                  <a:srgbClr val="7030A0"/>
                </a:solidFill>
              </a:rPr>
              <a:t>father died in a war </a:t>
            </a:r>
            <a:r>
              <a:rPr lang="en-US" sz="4400" dirty="0" smtClean="0">
                <a:solidFill>
                  <a:srgbClr val="7030A0"/>
                </a:solidFill>
              </a:rPr>
              <a:t>&amp; </a:t>
            </a:r>
            <a:r>
              <a:rPr lang="en-US" sz="4400" dirty="0">
                <a:solidFill>
                  <a:srgbClr val="7030A0"/>
                </a:solidFill>
              </a:rPr>
              <a:t>her mother died of the pain of her husband’s death. It made the infant parentless</a:t>
            </a:r>
            <a:r>
              <a:rPr lang="en-US" sz="4400" dirty="0" smtClean="0">
                <a:solidFill>
                  <a:srgbClr val="7030A0"/>
                </a:solidFill>
              </a:rPr>
              <a:t>. The </a:t>
            </a:r>
            <a:r>
              <a:rPr lang="en-US" sz="4400" dirty="0">
                <a:solidFill>
                  <a:srgbClr val="7030A0"/>
                </a:solidFill>
              </a:rPr>
              <a:t>last stanza of the poem starts telling about what happened to the girl afterward</a:t>
            </a:r>
            <a:r>
              <a:rPr lang="en-US" sz="4400" dirty="0" smtClean="0">
                <a:solidFill>
                  <a:srgbClr val="7030A0"/>
                </a:solidFill>
              </a:rPr>
              <a:t>.</a:t>
            </a:r>
          </a:p>
          <a:p>
            <a:pPr marL="457200" indent="-457200"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en-US" sz="4400" dirty="0">
                <a:solidFill>
                  <a:srgbClr val="7030A0"/>
                </a:solidFill>
              </a:rPr>
              <a:t>She was all alone. There was none to shelter her. Society did not even sympathize with the condition of the girl. </a:t>
            </a:r>
          </a:p>
          <a:p>
            <a:pPr algn="just">
              <a:lnSpc>
                <a:spcPct val="170000"/>
              </a:lnSpc>
            </a:pPr>
            <a:endParaRPr lang="en-US" sz="4400" dirty="0" smtClean="0">
              <a:solidFill>
                <a:srgbClr val="7030A0"/>
              </a:solidFill>
            </a:endParaRP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v"/>
            </a:pP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7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76200"/>
            <a:ext cx="8991600" cy="670560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7030A0"/>
                </a:solidFill>
              </a:rPr>
              <a:t>People </a:t>
            </a:r>
            <a:r>
              <a:rPr lang="en-US" sz="2400" dirty="0">
                <a:solidFill>
                  <a:srgbClr val="7030A0"/>
                </a:solidFill>
              </a:rPr>
              <a:t>criticized her if she strayed from the accepted norms. </a:t>
            </a:r>
            <a:endParaRPr lang="en-US" sz="2400" dirty="0" smtClean="0">
              <a:solidFill>
                <a:srgbClr val="7030A0"/>
              </a:solidFill>
            </a:endParaRP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7030A0"/>
                </a:solidFill>
              </a:rPr>
              <a:t>After </a:t>
            </a:r>
            <a:r>
              <a:rPr lang="en-US" sz="2400" dirty="0">
                <a:solidFill>
                  <a:srgbClr val="7030A0"/>
                </a:solidFill>
              </a:rPr>
              <a:t>describing her condition, Derozio says that it is inhumane to hurt such a poor girl if she made a mistake. He wishes that some generous person may shelter her from sorrow </a:t>
            </a:r>
            <a:r>
              <a:rPr lang="en-US" sz="2400" dirty="0" smtClean="0">
                <a:solidFill>
                  <a:srgbClr val="7030A0"/>
                </a:solidFill>
              </a:rPr>
              <a:t>&amp; </a:t>
            </a:r>
            <a:r>
              <a:rPr lang="en-US" sz="2400" dirty="0">
                <a:solidFill>
                  <a:srgbClr val="7030A0"/>
                </a:solidFill>
              </a:rPr>
              <a:t>shame</a:t>
            </a:r>
            <a:r>
              <a:rPr lang="en-US" sz="2400" dirty="0" smtClean="0">
                <a:solidFill>
                  <a:srgbClr val="7030A0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C00000"/>
                </a:solidFill>
              </a:rPr>
              <a:t>X - X - X </a:t>
            </a:r>
            <a:r>
              <a:rPr lang="en-US" sz="2800" b="1" dirty="0">
                <a:solidFill>
                  <a:srgbClr val="C00000"/>
                </a:solidFill>
              </a:rPr>
              <a:t/>
            </a:r>
            <a:br>
              <a:rPr lang="en-US" sz="2800" b="1" dirty="0">
                <a:solidFill>
                  <a:srgbClr val="C00000"/>
                </a:solidFill>
              </a:rPr>
            </a:br>
            <a:endParaRPr lang="en-US" sz="2800" b="1" dirty="0">
              <a:solidFill>
                <a:srgbClr val="C00000"/>
              </a:solidFill>
            </a:endParaRP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v"/>
            </a:pP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201</Words>
  <Application>Microsoft Office PowerPoint</Application>
  <PresentationFormat>On-screen Show (4:3)</PresentationFormat>
  <Paragraphs>19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                                                                                                                              B.A. PART – III, SEMESTER – V (Paper - E) ABILITY ENHANCEMENT COMPULSORY(CBCS) COURSE ENGLISH FOR COMMUNICATION           Teacher             Dr. P.S. Sontakke                  { M.A., M.Phil., Ph.D., UGC-MRP }    Assistant Professor of English                         E-mail Id – paragsontakke75@gmail.com                                                                    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ADMIN</cp:lastModifiedBy>
  <cp:revision>315</cp:revision>
  <dcterms:created xsi:type="dcterms:W3CDTF">2006-08-16T00:00:00Z</dcterms:created>
  <dcterms:modified xsi:type="dcterms:W3CDTF">2021-12-20T11:32:12Z</dcterms:modified>
</cp:coreProperties>
</file>