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256" r:id="rId3"/>
    <p:sldId id="301" r:id="rId4"/>
    <p:sldId id="30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0"/>
            <p14:sldId id="256"/>
            <p14:sldId id="301"/>
            <p14:sldId id="30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8E431-3E44-4B71-A122-175ACEA0A8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47699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                                                                                                                         </a:t>
            </a:r>
            <a:br>
              <a:rPr lang="en-US" sz="31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B.A. PART – III, SEMESTER – V (Paper - E)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00B050"/>
                </a:solidFill>
              </a:rPr>
              <a:t>ABILITY ENHANCEMENT COMPULSORY</a:t>
            </a:r>
            <a:r>
              <a:rPr lang="en-US" sz="3200" dirty="0">
                <a:solidFill>
                  <a:srgbClr val="00B050"/>
                </a:solidFill>
              </a:rPr>
              <a:t>(CBCS)</a:t>
            </a:r>
            <a:r>
              <a:rPr lang="en-US" sz="3200" b="1" dirty="0">
                <a:solidFill>
                  <a:srgbClr val="00B050"/>
                </a:solidFill>
              </a:rPr>
              <a:t> COURSE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ENGLISH FOR COMMUNICATION</a:t>
            </a:r>
            <a:r>
              <a:rPr lang="en-US" dirty="0" smtClean="0">
                <a:solidFill>
                  <a:srgbClr val="7030A0"/>
                </a:solidFill>
              </a:rPr>
              <a:t> 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		      </a:t>
            </a:r>
            <a:r>
              <a:rPr lang="en-US" sz="2700" u="sng" dirty="0" smtClean="0">
                <a:solidFill>
                  <a:srgbClr val="7030A0"/>
                </a:solidFill>
              </a:rPr>
              <a:t>Teacher</a:t>
            </a:r>
            <a:r>
              <a:rPr lang="en-US" sz="2700" dirty="0" smtClean="0">
                <a:solidFill>
                  <a:srgbClr val="7030A0"/>
                </a:solidFill>
              </a:rPr>
              <a:t/>
            </a:r>
            <a:br>
              <a:rPr lang="en-US" sz="27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	</a:t>
            </a:r>
            <a:r>
              <a:rPr lang="en-US" sz="2200" dirty="0" smtClean="0">
                <a:solidFill>
                  <a:srgbClr val="7030A0"/>
                </a:solidFill>
              </a:rPr>
              <a:t> 	         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Dr. P.S. Sontakke</a:t>
            </a:r>
            <a:b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M.A., M.Phil., Ph.D., UGC-MRP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}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2200" i="1" dirty="0" smtClean="0">
                <a:solidFill>
                  <a:srgbClr val="00B050"/>
                </a:solidFill>
              </a:rPr>
              <a:t>Assistant Professor of English</a:t>
            </a:r>
            <a:r>
              <a:rPr lang="en-US" sz="2200" i="1" dirty="0" smtClean="0">
                <a:solidFill>
                  <a:srgbClr val="7030A0"/>
                </a:solidFill>
              </a:rPr>
              <a:t/>
            </a:r>
            <a:br>
              <a:rPr lang="en-US" sz="2200" i="1" dirty="0" smtClean="0">
                <a:solidFill>
                  <a:srgbClr val="7030A0"/>
                </a:solidFill>
              </a:rPr>
            </a:br>
            <a:r>
              <a:rPr lang="en-US" sz="2200" i="1" dirty="0" smtClean="0">
                <a:solidFill>
                  <a:srgbClr val="7030A0"/>
                </a:solidFill>
              </a:rPr>
              <a:t>      		</a:t>
            </a:r>
            <a:r>
              <a:rPr lang="en-US" sz="2200" dirty="0" smtClean="0">
                <a:solidFill>
                  <a:srgbClr val="FF0000"/>
                </a:solidFill>
              </a:rPr>
              <a:t>	               E</a:t>
            </a:r>
            <a:r>
              <a:rPr lang="en-US" sz="2200" dirty="0" smtClean="0">
                <a:solidFill>
                  <a:srgbClr val="7030A0"/>
                </a:solidFill>
              </a:rPr>
              <a:t>-mail Id – </a:t>
            </a:r>
            <a: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  <a:t>paragsontakke75@gmail.com</a:t>
            </a:r>
            <a:br>
              <a:rPr lang="en-US" sz="22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200" dirty="0" smtClean="0">
                <a:solidFill>
                  <a:srgbClr val="7030A0"/>
                </a:solidFill>
              </a:rPr>
              <a:t>                                                              </a:t>
            </a:r>
            <a:br>
              <a:rPr lang="en-US" sz="2200" dirty="0" smtClean="0">
                <a:solidFill>
                  <a:srgbClr val="7030A0"/>
                </a:solidFill>
              </a:rPr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8673" name="Picture 1" descr="D:\PASSPOR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3971" y="3429000"/>
            <a:ext cx="20574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			Module IV (C) The Orphan Girl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		By Henry Derozio </a:t>
            </a:r>
            <a:r>
              <a:rPr lang="en-US" sz="2400" dirty="0" smtClean="0">
                <a:solidFill>
                  <a:schemeClr val="tx2"/>
                </a:solidFill>
              </a:rPr>
              <a:t>(1809-31)</a:t>
            </a:r>
            <a:endParaRPr lang="en-US" sz="2400" dirty="0">
              <a:solidFill>
                <a:schemeClr val="tx2"/>
              </a:solidFill>
            </a:endParaRPr>
          </a:p>
          <a:p>
            <a:pPr marL="3086100" lvl="6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Henry </a:t>
            </a:r>
            <a:r>
              <a:rPr lang="en-US" sz="2400" dirty="0">
                <a:solidFill>
                  <a:srgbClr val="7030A0"/>
                </a:solidFill>
              </a:rPr>
              <a:t>Louis Vivian Derozio was an Anglo-Indian poet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assistant headmaster of Hindu College, Kolkata.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7030A0"/>
                </a:solidFill>
              </a:rPr>
              <a:t>He </a:t>
            </a:r>
            <a:r>
              <a:rPr lang="en-US" sz="2600" dirty="0">
                <a:solidFill>
                  <a:srgbClr val="7030A0"/>
                </a:solidFill>
              </a:rPr>
              <a:t>was a radical thinker of his time </a:t>
            </a:r>
            <a:r>
              <a:rPr lang="en-US" sz="2600" dirty="0" smtClean="0">
                <a:solidFill>
                  <a:srgbClr val="7030A0"/>
                </a:solidFill>
              </a:rPr>
              <a:t>&amp; </a:t>
            </a:r>
            <a:r>
              <a:rPr lang="en-US" sz="2600" dirty="0">
                <a:solidFill>
                  <a:srgbClr val="7030A0"/>
                </a:solidFill>
              </a:rPr>
              <a:t>one of the first Indian educators </a:t>
            </a:r>
            <a:r>
              <a:rPr lang="en-US" sz="2600" dirty="0" smtClean="0">
                <a:solidFill>
                  <a:srgbClr val="7030A0"/>
                </a:solidFill>
              </a:rPr>
              <a:t>of Western </a:t>
            </a:r>
            <a:r>
              <a:rPr lang="en-US" sz="2600" dirty="0">
                <a:solidFill>
                  <a:srgbClr val="7030A0"/>
                </a:solidFill>
              </a:rPr>
              <a:t>learning </a:t>
            </a:r>
            <a:r>
              <a:rPr lang="en-US" sz="2600" dirty="0" smtClean="0">
                <a:solidFill>
                  <a:srgbClr val="7030A0"/>
                </a:solidFill>
              </a:rPr>
              <a:t>&amp; science </a:t>
            </a:r>
            <a:r>
              <a:rPr lang="en-US" sz="2600" dirty="0">
                <a:solidFill>
                  <a:srgbClr val="7030A0"/>
                </a:solidFill>
              </a:rPr>
              <a:t>of Bengal. </a:t>
            </a:r>
            <a:endParaRPr lang="en-US" sz="26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030A0"/>
                </a:solidFill>
              </a:rPr>
              <a:t>‘</a:t>
            </a:r>
            <a:r>
              <a:rPr lang="en-US" sz="2400" dirty="0">
                <a:solidFill>
                  <a:srgbClr val="7030A0"/>
                </a:solidFill>
              </a:rPr>
              <a:t>The Orphan Girl’ </a:t>
            </a:r>
            <a:r>
              <a:rPr lang="en-US" sz="2400" dirty="0" smtClean="0">
                <a:solidFill>
                  <a:srgbClr val="7030A0"/>
                </a:solidFill>
              </a:rPr>
              <a:t>(</a:t>
            </a:r>
            <a:r>
              <a:rPr lang="en-US" sz="2400" dirty="0">
                <a:solidFill>
                  <a:srgbClr val="7030A0"/>
                </a:solidFill>
              </a:rPr>
              <a:t>1827) is a poem from the treasure of Indian Writing in English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  <a:r>
              <a:rPr lang="en-US" sz="2400" dirty="0">
                <a:solidFill>
                  <a:srgbClr val="7030A0"/>
                </a:solidFill>
              </a:rPr>
              <a:t>The poet shows his sympathy toward an orphan </a:t>
            </a:r>
            <a:r>
              <a:rPr lang="en-US" sz="2400" dirty="0" smtClean="0">
                <a:solidFill>
                  <a:srgbClr val="7030A0"/>
                </a:solidFill>
              </a:rPr>
              <a:t>girl 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mr-IN" sz="2400" dirty="0">
                <a:solidFill>
                  <a:srgbClr val="00B050"/>
                </a:solidFill>
              </a:rPr>
              <a:t>अनाथ</a:t>
            </a:r>
            <a:r>
              <a:rPr lang="en-US" sz="2400" dirty="0" smtClean="0">
                <a:solidFill>
                  <a:srgbClr val="00B050"/>
                </a:solidFill>
              </a:rPr>
              <a:t>). </a:t>
            </a:r>
            <a:r>
              <a:rPr lang="en-US" sz="2400" dirty="0">
                <a:solidFill>
                  <a:srgbClr val="7030A0"/>
                </a:solidFill>
              </a:rPr>
              <a:t>It is a heart-touching </a:t>
            </a:r>
            <a:r>
              <a:rPr lang="en-US" sz="2400" dirty="0" smtClean="0">
                <a:solidFill>
                  <a:srgbClr val="7030A0"/>
                </a:solidFill>
              </a:rPr>
              <a:t>poem. It is </a:t>
            </a:r>
            <a:r>
              <a:rPr lang="en-US" sz="2400" dirty="0">
                <a:solidFill>
                  <a:srgbClr val="7030A0"/>
                </a:solidFill>
              </a:rPr>
              <a:t>a story about a girl’s lonely struggle after losing both her parents. </a:t>
            </a:r>
          </a:p>
          <a:p>
            <a:pPr marL="457200" indent="-457200" algn="just">
              <a:lnSpc>
                <a:spcPct val="160000"/>
              </a:lnSpc>
              <a:buFont typeface="Wingdings" pitchFamily="2" charset="2"/>
              <a:buChar char="v"/>
            </a:pPr>
            <a:endParaRPr lang="en-US" sz="24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ADMIN\Desktop\616qwmry5F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76200"/>
            <a:ext cx="2662237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 fontScale="55000" lnSpcReduction="20000"/>
          </a:bodyPr>
          <a:lstStyle/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400" dirty="0" smtClean="0">
                <a:solidFill>
                  <a:srgbClr val="7030A0"/>
                </a:solidFill>
              </a:rPr>
              <a:t>The poet describes a </a:t>
            </a:r>
            <a:r>
              <a:rPr lang="en-US" sz="4400" dirty="0">
                <a:solidFill>
                  <a:srgbClr val="7030A0"/>
                </a:solidFill>
              </a:rPr>
              <a:t>child’s hapless face, her </a:t>
            </a:r>
            <a:r>
              <a:rPr lang="en-US" sz="4400" dirty="0" smtClean="0">
                <a:solidFill>
                  <a:srgbClr val="7030A0"/>
                </a:solidFill>
              </a:rPr>
              <a:t>loneliness &amp; struggle. </a:t>
            </a: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400" dirty="0" smtClean="0">
                <a:solidFill>
                  <a:srgbClr val="7030A0"/>
                </a:solidFill>
              </a:rPr>
              <a:t>This </a:t>
            </a:r>
            <a:r>
              <a:rPr lang="en-US" sz="4400" dirty="0">
                <a:solidFill>
                  <a:srgbClr val="7030A0"/>
                </a:solidFill>
              </a:rPr>
              <a:t>poem has a story-like structure. It begins with a prologue where Derozio introduces the unfortunate character of the girl</a:t>
            </a:r>
            <a:r>
              <a:rPr lang="en-US" sz="4400" dirty="0" smtClean="0">
                <a:solidFill>
                  <a:srgbClr val="7030A0"/>
                </a:solidFill>
              </a:rPr>
              <a:t>. </a:t>
            </a: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400" dirty="0" smtClean="0">
                <a:solidFill>
                  <a:srgbClr val="7030A0"/>
                </a:solidFill>
              </a:rPr>
              <a:t>In </a:t>
            </a:r>
            <a:r>
              <a:rPr lang="en-US" sz="4400" dirty="0">
                <a:solidFill>
                  <a:srgbClr val="7030A0"/>
                </a:solidFill>
              </a:rPr>
              <a:t>the following stanza, he describes how the innocent girl looks. She had black hair, a red cheek, a soft </a:t>
            </a:r>
            <a:r>
              <a:rPr lang="en-US" sz="4400" dirty="0" smtClean="0">
                <a:solidFill>
                  <a:srgbClr val="7030A0"/>
                </a:solidFill>
              </a:rPr>
              <a:t>voice &amp; </a:t>
            </a:r>
            <a:r>
              <a:rPr lang="en-US" sz="4400" dirty="0">
                <a:solidFill>
                  <a:srgbClr val="7030A0"/>
                </a:solidFill>
              </a:rPr>
              <a:t>a fair visage. This description of the girl portrays how innocent </a:t>
            </a:r>
            <a:r>
              <a:rPr lang="en-US" sz="4400" dirty="0" smtClean="0">
                <a:solidFill>
                  <a:srgbClr val="7030A0"/>
                </a:solidFill>
              </a:rPr>
              <a:t>&amp; </a:t>
            </a:r>
            <a:r>
              <a:rPr lang="en-US" sz="4400" dirty="0">
                <a:solidFill>
                  <a:srgbClr val="7030A0"/>
                </a:solidFill>
              </a:rPr>
              <a:t>noble the girl was. </a:t>
            </a:r>
            <a:endParaRPr lang="en-US" sz="44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400" dirty="0" smtClean="0">
                <a:solidFill>
                  <a:srgbClr val="7030A0"/>
                </a:solidFill>
              </a:rPr>
              <a:t>Her </a:t>
            </a:r>
            <a:r>
              <a:rPr lang="en-US" sz="4400" dirty="0">
                <a:solidFill>
                  <a:srgbClr val="7030A0"/>
                </a:solidFill>
              </a:rPr>
              <a:t>father died in a war </a:t>
            </a:r>
            <a:r>
              <a:rPr lang="en-US" sz="4400" dirty="0" smtClean="0">
                <a:solidFill>
                  <a:srgbClr val="7030A0"/>
                </a:solidFill>
              </a:rPr>
              <a:t>&amp; </a:t>
            </a:r>
            <a:r>
              <a:rPr lang="en-US" sz="4400" dirty="0">
                <a:solidFill>
                  <a:srgbClr val="7030A0"/>
                </a:solidFill>
              </a:rPr>
              <a:t>her mother died of the pain of her husband’s death. It made the infant parentless</a:t>
            </a:r>
            <a:r>
              <a:rPr lang="en-US" sz="4400" dirty="0" smtClean="0">
                <a:solidFill>
                  <a:srgbClr val="7030A0"/>
                </a:solidFill>
              </a:rPr>
              <a:t>. The </a:t>
            </a:r>
            <a:r>
              <a:rPr lang="en-US" sz="4400" dirty="0">
                <a:solidFill>
                  <a:srgbClr val="7030A0"/>
                </a:solidFill>
              </a:rPr>
              <a:t>last stanza of the poem starts telling about what happened to the girl afterward</a:t>
            </a:r>
            <a:r>
              <a:rPr lang="en-US" sz="4400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4400" dirty="0">
                <a:solidFill>
                  <a:srgbClr val="7030A0"/>
                </a:solidFill>
              </a:rPr>
              <a:t>She was all alone. There was none to shelter her. Society did not even sympathize with the condition of the girl. </a:t>
            </a:r>
          </a:p>
          <a:p>
            <a:pPr algn="just">
              <a:lnSpc>
                <a:spcPct val="170000"/>
              </a:lnSpc>
            </a:pPr>
            <a:endParaRPr lang="en-US" sz="44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People </a:t>
            </a:r>
            <a:r>
              <a:rPr lang="en-US" sz="2400" dirty="0">
                <a:solidFill>
                  <a:srgbClr val="7030A0"/>
                </a:solidFill>
              </a:rPr>
              <a:t>criticized her if she strayed from the accepted norms.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</a:rPr>
              <a:t>After </a:t>
            </a:r>
            <a:r>
              <a:rPr lang="en-US" sz="2400" dirty="0">
                <a:solidFill>
                  <a:srgbClr val="7030A0"/>
                </a:solidFill>
              </a:rPr>
              <a:t>describing her condition, Derozio says that it is inhumane to hurt such a poor girl if she made a mistake. He wishes that some generous person may shelter her from sorrow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shame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</a:rPr>
              <a:t>X - X - X </a:t>
            </a:r>
            <a:r>
              <a:rPr lang="en-US" sz="2800" b="1" dirty="0">
                <a:solidFill>
                  <a:srgbClr val="C00000"/>
                </a:solidFill>
              </a:rPr>
              <a:t/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b="1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201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                                                                                                                  B.A. PART – III, SEMESTER – V (Paper - E) ABILITY ENHANCEMENT COMPULSORY(CBCS) COURSE ENGLISH FOR COMMUNICATION           Teacher             Dr. P.S. Sontakke                  { M.A., M.Phil., Ph.D., UGC-MRP }    Assistant Professor of English                         E-mail Id – paragsontakke75@gmail.com                                                                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315</cp:revision>
  <dcterms:created xsi:type="dcterms:W3CDTF">2006-08-16T00:00:00Z</dcterms:created>
  <dcterms:modified xsi:type="dcterms:W3CDTF">2021-12-20T11:32:12Z</dcterms:modified>
</cp:coreProperties>
</file>