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375E4-7C81-4B09-8DF2-4A2A9B07E916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68614-2797-48A7-AA99-AE0935872E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2B304-A071-44E2-9B05-9FBB0BFF6FE5}" type="datetimeFigureOut">
              <a:rPr lang="en-US" smtClean="0"/>
              <a:pPr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D2ADD-ECD2-48D8-80A5-24F3159842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unched Tape 4"/>
          <p:cNvSpPr/>
          <p:nvPr/>
        </p:nvSpPr>
        <p:spPr>
          <a:xfrm>
            <a:off x="838200" y="2209800"/>
            <a:ext cx="7772400" cy="2590800"/>
          </a:xfrm>
          <a:prstGeom prst="flowChartPunchedTape">
            <a:avLst/>
          </a:prstGeom>
          <a:gradFill>
            <a:gsLst>
              <a:gs pos="0">
                <a:schemeClr val="bg2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Morphology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Inflectional Suffixes are attached to :</a:t>
            </a: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1. Nouns 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Plural	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-s/-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girl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, box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  ii)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Possesive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-s’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girl’s,  girls’</a:t>
            </a: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Verbs:  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Present (singular)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-s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come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take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  ii) Past	             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walk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went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 iii) Present Cont. 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walk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go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ing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      iv) Past Participle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-en	#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written, gone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991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Adjectives : 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Comparative 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#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tall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bigg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                  ii) Superlative	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#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tall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bigg</a:t>
            </a:r>
            <a:r>
              <a:rPr lang="en-US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est</a:t>
            </a:r>
          </a:p>
          <a:p>
            <a:pPr>
              <a:buNone/>
            </a:pPr>
            <a:endParaRPr lang="en-US" sz="28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Gender  :  Noun +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ess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#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lioness, poetess</a:t>
            </a:r>
            <a:endParaRPr lang="en-US" sz="2800" b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two Stems are combined, it is called Compounding.</a:t>
            </a:r>
          </a:p>
          <a:p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Table-Cloth (N)</a:t>
            </a:r>
          </a:p>
          <a:p>
            <a:pPr lvl="1">
              <a:buNone/>
            </a:pP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Stem			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    (root)		           (root)	 </a:t>
            </a:r>
          </a:p>
          <a:p>
            <a:pPr lvl="1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lvl="1"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table (N) 		  Cloth (N)</a:t>
            </a:r>
          </a:p>
          <a:p>
            <a:pPr lvl="1">
              <a:buNone/>
            </a:pP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477294" y="4609306"/>
            <a:ext cx="5334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5296694" y="4609306"/>
            <a:ext cx="5334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477294" y="5371306"/>
            <a:ext cx="5334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5372894" y="5447506"/>
            <a:ext cx="5334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2895600" y="3505200"/>
            <a:ext cx="1143000" cy="381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40188" y="3505200"/>
            <a:ext cx="1141412" cy="3810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838200"/>
            <a:ext cx="8229600" cy="5287963"/>
          </a:xfrm>
        </p:spPr>
        <p:txBody>
          <a:bodyPr>
            <a:normAutofit/>
          </a:bodyPr>
          <a:lstStyle/>
          <a:p>
            <a:pPr lvl="5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    Dry Cleaner (N)</a:t>
            </a:r>
          </a:p>
          <a:p>
            <a:pPr lvl="5">
              <a:buNone/>
            </a:pP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5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Stem	    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</a:t>
            </a: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5">
              <a:buNone/>
            </a:pP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5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(Root)	   Cleaner</a:t>
            </a:r>
          </a:p>
          <a:p>
            <a:pPr lvl="5">
              <a:buNone/>
            </a:pP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5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	     (root)   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cl.ch.de.su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5">
              <a:buNone/>
            </a:pPr>
            <a:endParaRPr lang="en-US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5"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Dry (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Aj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  Clean(V)       -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3086894" y="2932906"/>
            <a:ext cx="5334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10800000" flipV="1">
            <a:off x="3429000" y="1447800"/>
            <a:ext cx="914400" cy="6096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343400" y="1447800"/>
            <a:ext cx="990600" cy="6096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296694" y="2932906"/>
            <a:ext cx="5334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515394" y="4723606"/>
            <a:ext cx="16764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5144294" y="3771106"/>
            <a:ext cx="609600" cy="5349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 flipH="1">
            <a:off x="5677694" y="3772694"/>
            <a:ext cx="609600" cy="5318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4534694" y="5218906"/>
            <a:ext cx="5334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705600" y="5334000"/>
            <a:ext cx="6096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381000"/>
            <a:ext cx="91440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national anthems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Stem			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Stem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   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national	        anthems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(root)     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cl.ch.de.su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                                   (root)   </a:t>
            </a:r>
            <a:r>
              <a:rPr lang="en-US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cl.ch.de.su</a:t>
            </a: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nation	-al		anthem      -s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rot="10800000" flipV="1">
            <a:off x="2514600" y="3352800"/>
            <a:ext cx="838200" cy="6096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352800" y="3352800"/>
            <a:ext cx="838200" cy="533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3352800" y="990600"/>
            <a:ext cx="1143000" cy="685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95800" y="990600"/>
            <a:ext cx="1447800" cy="685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009106" y="2476500"/>
            <a:ext cx="686594" cy="79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5867400" y="2438400"/>
            <a:ext cx="6096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1562894" y="5067300"/>
            <a:ext cx="1142206" cy="79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391694" y="5066506"/>
            <a:ext cx="11430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5524500" y="3695700"/>
            <a:ext cx="1066800" cy="381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248400" y="3352800"/>
            <a:ext cx="1066800" cy="1066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562600" y="5410200"/>
            <a:ext cx="7620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239794" y="5485606"/>
            <a:ext cx="762000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0" y="304800"/>
            <a:ext cx="9144000" cy="6553200"/>
          </a:xfrm>
        </p:spPr>
        <p:txBody>
          <a:bodyPr>
            <a:normAutofit fontScale="85000" lnSpcReduction="20000"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branch of linguistics that is concerned with the questions regarding ‘Word Structure’.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Morph – the smallest significant stretch of language.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Morpheme – The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ecomposed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nit of the word 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The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solated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omponent of the word.</a:t>
            </a:r>
          </a:p>
          <a:p>
            <a:pPr>
              <a:buNone/>
            </a:pPr>
            <a:endParaRPr lang="en-US" sz="2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not be decomposed into smaller units / Morphemes</a:t>
            </a: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Morphemes </a:t>
            </a:r>
            <a:r>
              <a:rPr lang="en-US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meaningful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units </a:t>
            </a:r>
          </a:p>
          <a:p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Morpheme is “ Minimal Meaningful Unit”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					Bloomfield </a:t>
            </a:r>
          </a:p>
          <a:p>
            <a:pPr>
              <a:buNone/>
            </a:pPr>
            <a:endParaRPr lang="en-US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Cont… 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For e.g. 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The word </a:t>
            </a:r>
            <a:r>
              <a:rPr lang="en-US" b="1" dirty="0" err="1" smtClean="0">
                <a:solidFill>
                  <a:schemeClr val="bg1"/>
                </a:solidFill>
              </a:rPr>
              <a:t>Ilogical</a:t>
            </a:r>
            <a:r>
              <a:rPr lang="en-US" dirty="0" smtClean="0">
                <a:solidFill>
                  <a:schemeClr val="bg1"/>
                </a:solidFill>
              </a:rPr>
              <a:t> has 3 Morphemes :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</a:t>
            </a:r>
            <a:r>
              <a:rPr lang="en-US" b="1" dirty="0" err="1" smtClean="0">
                <a:solidFill>
                  <a:schemeClr val="bg1"/>
                </a:solidFill>
              </a:rPr>
              <a:t>il</a:t>
            </a:r>
            <a:r>
              <a:rPr lang="en-US" b="1" dirty="0" smtClean="0">
                <a:solidFill>
                  <a:schemeClr val="bg1"/>
                </a:solidFill>
              </a:rPr>
              <a:t> – logic – al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Bravely 		::       Brave – </a:t>
            </a:r>
            <a:r>
              <a:rPr lang="en-US" b="1" dirty="0" err="1" smtClean="0">
                <a:solidFill>
                  <a:schemeClr val="bg1"/>
                </a:solidFill>
              </a:rPr>
              <a:t>ly</a:t>
            </a:r>
            <a:r>
              <a:rPr lang="en-US" b="1" dirty="0" smtClean="0">
                <a:solidFill>
                  <a:schemeClr val="bg1"/>
                </a:solidFill>
              </a:rPr>
              <a:t>	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Unfaithful  	::   	Un – faith – </a:t>
            </a:r>
            <a:r>
              <a:rPr lang="en-US" b="1" dirty="0" err="1" smtClean="0">
                <a:solidFill>
                  <a:schemeClr val="bg1"/>
                </a:solidFill>
              </a:rPr>
              <a:t>ful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Students  	::  	Student – 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International 	:: 	Inter – nation – al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Examinations	::	Examine – </a:t>
            </a:r>
            <a:r>
              <a:rPr lang="en-US" b="1" dirty="0" err="1" smtClean="0">
                <a:solidFill>
                  <a:schemeClr val="bg1"/>
                </a:solidFill>
              </a:rPr>
              <a:t>tion</a:t>
            </a:r>
            <a:r>
              <a:rPr lang="en-US" b="1" dirty="0" smtClean="0">
                <a:solidFill>
                  <a:schemeClr val="bg1"/>
                </a:solidFill>
              </a:rPr>
              <a:t> - s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Cont…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2133600" y="1143000"/>
            <a:ext cx="4876800" cy="381000"/>
          </a:xfrm>
          <a:prstGeom prst="flowChartProcess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Morphemes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914400" y="2362200"/>
            <a:ext cx="2895600" cy="457200"/>
          </a:xfrm>
          <a:prstGeom prst="flowChartProcess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Free Morphemes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0" y="2362200"/>
            <a:ext cx="2895600" cy="457200"/>
          </a:xfrm>
          <a:prstGeom prst="flowChartProcess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Bound  Morphemes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eft-Up Arrow 6"/>
          <p:cNvSpPr/>
          <p:nvPr/>
        </p:nvSpPr>
        <p:spPr>
          <a:xfrm rot="8229731" flipH="1">
            <a:off x="4016718" y="1612130"/>
            <a:ext cx="1118100" cy="1046662"/>
          </a:xfrm>
          <a:prstGeom prst="leftUpArrow">
            <a:avLst>
              <a:gd name="adj1" fmla="val 14192"/>
              <a:gd name="adj2" fmla="val 24284"/>
              <a:gd name="adj3" fmla="val 25000"/>
            </a:avLst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1000" y="3505200"/>
            <a:ext cx="4114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Occur Independently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Exist as a Word of English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Can Stand Alone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Can be Used in a Sentence  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without attaching a 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Morpheme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e.g. brave , faith, student, 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nation, etc.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Down Arrow 9"/>
          <p:cNvSpPr/>
          <p:nvPr/>
        </p:nvSpPr>
        <p:spPr>
          <a:xfrm flipH="1">
            <a:off x="2057400" y="2971800"/>
            <a:ext cx="304800" cy="457200"/>
          </a:xfrm>
          <a:prstGeom prst="downArrow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29200" y="3505200"/>
            <a:ext cx="4114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Can’t Occur Independently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Need Help of Other    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Morphemes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Occur Only as a Proper 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Sub-Part of a Word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e.g. : -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dis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ness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un -,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mis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, -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tion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etc. 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Down Arrow 11"/>
          <p:cNvSpPr/>
          <p:nvPr/>
        </p:nvSpPr>
        <p:spPr>
          <a:xfrm flipH="1">
            <a:off x="6629400" y="2971800"/>
            <a:ext cx="304800" cy="457200"/>
          </a:xfrm>
          <a:prstGeom prst="downArrow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Bound Morphemes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BOUND MORPHEME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used as something Attached to a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FREE MORPHEME / BASE / STEM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BOUND MORPHEMES added to the Stem are called --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AFFIXES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which Modify the Meaning of the Free Morpheme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Bound Morpheme 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Added Before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Free Morpheme is called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Prefix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Bound Morpheme </a:t>
            </a:r>
            <a:r>
              <a:rPr lang="en-US" sz="28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Added After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Free Morpheme is called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Suffix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Any Form to which an Affix is added is called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STEM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Stem is also called the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ROOT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43000" y="1219200"/>
            <a:ext cx="7086600" cy="5334000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  <a:spcAft>
                <a:spcPts val="120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Tree Diagram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Illogical</a:t>
            </a:r>
            <a:b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Prefix	     Stem</a:t>
            </a:r>
            <a:b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	       logical</a:t>
            </a:r>
            <a:b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(root)        Suffix</a:t>
            </a:r>
            <a:b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Il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logic 	  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b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962400" y="2362200"/>
            <a:ext cx="7620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24400" y="2362200"/>
            <a:ext cx="685800" cy="30480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3238500" y="4076700"/>
            <a:ext cx="1752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5220494" y="3237706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 flipV="1">
            <a:off x="5029200" y="3886200"/>
            <a:ext cx="4572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687094" y="4837906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6515894" y="4761706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486400" y="3886200"/>
            <a:ext cx="608012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399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Cont…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62000" y="1219200"/>
            <a:ext cx="7391400" cy="5638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Faithfully</a:t>
            </a:r>
          </a:p>
          <a:p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ts val="0"/>
              </a:spcBef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Stem	      Suffix</a:t>
            </a:r>
          </a:p>
          <a:p>
            <a:pPr algn="l">
              <a:spcBef>
                <a:spcPts val="0"/>
              </a:spcBef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		         </a:t>
            </a:r>
          </a:p>
          <a:p>
            <a:pPr algn="l">
              <a:spcBef>
                <a:spcPts val="0"/>
              </a:spcBef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Faithful     </a:t>
            </a:r>
          </a:p>
          <a:p>
            <a:pPr algn="l">
              <a:spcBef>
                <a:spcPts val="0"/>
              </a:spcBef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  </a:t>
            </a:r>
          </a:p>
          <a:p>
            <a:pPr algn="l">
              <a:spcBef>
                <a:spcPts val="0"/>
              </a:spcBef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Stem     Suffix</a:t>
            </a:r>
          </a:p>
          <a:p>
            <a:pPr algn="l">
              <a:spcBef>
                <a:spcPts val="0"/>
              </a:spcBef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(root)     	          </a:t>
            </a:r>
          </a:p>
          <a:p>
            <a:pPr algn="l">
              <a:spcBef>
                <a:spcPts val="0"/>
              </a:spcBef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        </a:t>
            </a:r>
          </a:p>
          <a:p>
            <a:pPr algn="l">
              <a:spcBef>
                <a:spcPts val="0"/>
              </a:spcBef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Faith        -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ful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ly</a:t>
            </a: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3505200" y="1752600"/>
            <a:ext cx="9906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495800" y="1752600"/>
            <a:ext cx="990600" cy="533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733800" y="3505200"/>
            <a:ext cx="4572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3315097" y="2857103"/>
            <a:ext cx="533400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3276600" y="3505200"/>
            <a:ext cx="457200" cy="381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3009900" y="4991100"/>
            <a:ext cx="5341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4229497" y="4762103"/>
            <a:ext cx="838200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4457700" y="3924300"/>
            <a:ext cx="23622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686800" cy="6400800"/>
          </a:xfrm>
          <a:noFill/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of Affixes :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Prefix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Class Changing Derivational Prefix</a:t>
            </a:r>
            <a:b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ii) Class Maintaining Derivational Prefix</a:t>
            </a:r>
            <a:b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Suffix 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Inflectional Suffix </a:t>
            </a:r>
            <a:b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ii) Derivational Suffix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Inflectional Suffixes: </a:t>
            </a:r>
            <a:b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839200" cy="6858000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not Form New Words 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e.g.       Act and Acts are not two different words.</a:t>
            </a:r>
          </a:p>
          <a:p>
            <a:pPr>
              <a:spcBef>
                <a:spcPts val="0"/>
              </a:spcBef>
              <a:buNone/>
            </a:pPr>
            <a:endParaRPr lang="en-US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not Change the Class/Part of Speech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e.g. 	Pen ~  Pens ( both Ns)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Run ~ Runs (both Vs)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Tall ~  Tallest ( both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Ajs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Lion ~ Lioness (both Ns)</a:t>
            </a:r>
          </a:p>
          <a:p>
            <a:pPr>
              <a:spcBef>
                <a:spcPts val="0"/>
              </a:spcBef>
              <a:buNone/>
            </a:pPr>
            <a:endParaRPr lang="en-US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Closing morphemes. Occur at the end of the word.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e.g. 	Work</a:t>
            </a:r>
            <a:r>
              <a:rPr lang="en-US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student</a:t>
            </a:r>
            <a:r>
              <a:rPr lang="en-US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tall</a:t>
            </a:r>
            <a:r>
              <a:rPr lang="en-US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lion</a:t>
            </a:r>
            <a:r>
              <a:rPr lang="en-US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ess</a:t>
            </a:r>
          </a:p>
          <a:p>
            <a:pPr>
              <a:spcBef>
                <a:spcPts val="0"/>
              </a:spcBef>
              <a:buNone/>
            </a:pPr>
            <a:endParaRPr lang="en-US" sz="36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not pile up like Derivational Suffixes (e.g. centralization)</a:t>
            </a:r>
          </a:p>
          <a:p>
            <a:pPr>
              <a:spcBef>
                <a:spcPts val="0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One Inflectional Suffix ends the word.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e.g. 	Teaches ::	 Teach + - </a:t>
            </a:r>
            <a:r>
              <a:rPr lang="en-US" sz="3600" b="1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</a:t>
            </a:r>
            <a:r>
              <a:rPr lang="en-US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( Inflectional Suffix)</a:t>
            </a:r>
          </a:p>
          <a:p>
            <a:pPr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Derivational ::  Derive + -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tion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-al </a:t>
            </a:r>
          </a:p>
          <a:p>
            <a:pPr>
              <a:buNone/>
            </a:pPr>
            <a:endParaRPr lang="en-US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333</Words>
  <Application>Microsoft Office PowerPoint</Application>
  <PresentationFormat>On-screen Show (4:3)</PresentationFormat>
  <Paragraphs>133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Cont… </vt:lpstr>
      <vt:lpstr>Cont…</vt:lpstr>
      <vt:lpstr>Bound Morphemes</vt:lpstr>
      <vt:lpstr>Tree Diagram    Illogical Prefix      Stem              logical                            (root)        Suffix                   Il-      logic      - al  </vt:lpstr>
      <vt:lpstr>Cont…</vt:lpstr>
      <vt:lpstr>Types of Affixes :  Prefix    i) Class Changing Derivational Prefix ii) Class Maintaining Derivational Prefix   Suffix                  i) Inflectional Suffix                        ii) Derivational Suffix</vt:lpstr>
      <vt:lpstr>  i) Inflectional Suffixes:  </vt:lpstr>
      <vt:lpstr>Cont…</vt:lpstr>
      <vt:lpstr>Cont…</vt:lpstr>
      <vt:lpstr>Compounding:</vt:lpstr>
      <vt:lpstr>Slide 13</vt:lpstr>
      <vt:lpstr>Slide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Morphology</dc:title>
  <dc:creator>Admin</dc:creator>
  <cp:lastModifiedBy>Admin</cp:lastModifiedBy>
  <cp:revision>39</cp:revision>
  <dcterms:created xsi:type="dcterms:W3CDTF">2017-08-17T12:05:59Z</dcterms:created>
  <dcterms:modified xsi:type="dcterms:W3CDTF">2018-09-20T02:56:36Z</dcterms:modified>
</cp:coreProperties>
</file>