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2D6F5-8B99-4EB4-85AA-F70DE4ED9E8A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29542-35DA-431C-B784-0EB1E3746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29542-35DA-431C-B784-0EB1E374649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r.wikipedia.org/wiki/%E0%A4%9A%E0%A4%BE%E0%A4%82%E0%A4%97%E0%A4%A6%E0%A5%87%E0%A4%B5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iki/%E0%A4%B5%E0%A4%BF%E0%A4%82%E0%A4%A6%E0%A4%BE_%E0%A4%95%E0%A4%B0%E0%A4%82%E0%A4%A6%E0%A5%80%E0%A4%95%E0%A4%B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r.wikipedia.org/w/index.php?title=%E0%A4%B0%E0%A4%B5%E0%A4%BF%E0%A4%A4_%E0%A4%A5%E0%A4%A4%E0%A5%8D%E0%A4%A4%E0%A5%87&amp;action=edit&amp;redlink=1" TargetMode="External"/><Relationship Id="rId4" Type="http://schemas.openxmlformats.org/officeDocument/2006/relationships/hyperlink" Target="https://mr.wikipedia.org/wiki/%E0%A4%B0%E0%A4%B5%E0%A5%80%E0%A4%82%E0%A4%A6%E0%A5%8D%E0%A4%B0_%E0%A4%AD%E0%A4%9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iki/%E0%A4%B0%E0%A4%B5%E0%A4%BF%E0%A4%A8_%E0%A4%A5%E0%A4%A4%E0%A5%8D%E0%A4%A4%E0%A5%87" TargetMode="External"/><Relationship Id="rId7" Type="http://schemas.openxmlformats.org/officeDocument/2006/relationships/hyperlink" Target="https://mr.wikipedia.org/wiki/%E0%A4%B5%E0%A4%BF.%E0%A4%95%E0%A4%BE._%E0%A4%B0%E0%A4%BE%E0%A4%9C%E0%A4%B5%E0%A4%BE%E0%A4%A1%E0%A5%87" TargetMode="External"/><Relationship Id="rId2" Type="http://schemas.openxmlformats.org/officeDocument/2006/relationships/hyperlink" Target="https://mr.wikipedia.org/wiki/%E0%A4%B6%E0%A4%82.%E0%A4%B5%E0%A4%BE._%E0%A4%A6%E0%A4%BE%E0%A4%82%E0%A4%A1%E0%A5%87%E0%A4%95%E0%A4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r.wikipedia.org/w/index.php?title=%E0%A4%B5.%E0%A4%A6%E0%A4%BF._%E0%A4%95%E0%A5%81%E0%A4%B2%E0%A4%95%E0%A4%B0%E0%A5%8D%E0%A4%A3%E0%A5%80&amp;action=edit&amp;redlink=1" TargetMode="External"/><Relationship Id="rId5" Type="http://schemas.openxmlformats.org/officeDocument/2006/relationships/hyperlink" Target="https://mr.wikipedia.org/wiki/%E0%A4%B2.%E0%A4%B0%E0%A4%BE._%E0%A4%AA%E0%A4%BE%E0%A4%82%E0%A4%97%E0%A4%BE%E0%A4%B0%E0%A4%95%E0%A4%B0" TargetMode="External"/><Relationship Id="rId4" Type="http://schemas.openxmlformats.org/officeDocument/2006/relationships/hyperlink" Target="https://mr.wikipedia.org/wiki/%E0%A4%B5%E0%A4%BF%E0%A4%A8%E0%A5%8B%E0%A4%AC%E0%A4%BE_%E0%A4%AD%E0%A4%BE%E0%A4%B5%E0%A5%87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r.wikipedia.org/w/index.php?title=%E0%A4%A8.%E0%A4%9A%E0%A4%BF%E0%A4%82.%E0%A4%95%E0%A5%87%E0%A4%B3%E0%A4%95%E0%A4%B0&amp;action=edit&amp;redlink=1" TargetMode="External"/><Relationship Id="rId3" Type="http://schemas.openxmlformats.org/officeDocument/2006/relationships/hyperlink" Target="https://mr.wikipedia.org/wiki/%E0%A4%B0%E0%A4%B5%E0%A4%BF%E0%A4%A8_%E0%A4%A5%E0%A4%A4%E0%A5%8D%E0%A4%A4%E0%A5%87" TargetMode="External"/><Relationship Id="rId7" Type="http://schemas.openxmlformats.org/officeDocument/2006/relationships/hyperlink" Target="https://mr.wikipedia.org/wiki/%E0%A4%B0%E0%A4%BE.%E0%A4%B6%E0%A5%8D%E0%A4%B0%E0%A5%80._%E0%A4%9C%E0%A5%8B%E0%A4%97" TargetMode="External"/><Relationship Id="rId2" Type="http://schemas.openxmlformats.org/officeDocument/2006/relationships/hyperlink" Target="https://mr.wikipedia.org/w/index.php?title=%E0%A4%B5.%E0%A4%A6%E0%A4%BF._%E0%A4%95%E0%A5%81%E0%A4%B2%E0%A4%95%E0%A4%B0%E0%A5%8D%E0%A4%A3%E0%A5%80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r.wikipedia.org/w/index.php?title=%E0%A4%B0%E0%A4%BE.%E0%A4%B6%E0%A4%82._%E0%A4%B5%E0%A4%BE%E0%A4%B3%E0%A4%BF%E0%A4%82%E0%A4%AC%E0%A5%87&amp;action=edit&amp;redlink=1" TargetMode="External"/><Relationship Id="rId5" Type="http://schemas.openxmlformats.org/officeDocument/2006/relationships/hyperlink" Target="https://mr.wikipedia.org/wiki/%E0%A4%B5%E0%A4%BF.%E0%A4%95%E0%A4%BE._%E0%A4%B0%E0%A4%BE%E0%A4%9C%E0%A4%B5%E0%A4%BE%E0%A4%A1%E0%A5%87" TargetMode="External"/><Relationship Id="rId4" Type="http://schemas.openxmlformats.org/officeDocument/2006/relationships/hyperlink" Target="https://mr.wikipedia.org/w/index.php?title=%E0%A4%B6%E0%A4%82.%E0%A4%A6%E0%A4%BE._%E0%A4%AA%E0%A5%87%E0%A4%82%E0%A4%A1%E0%A4%B8%E0%A5%87&amp;action=edit&amp;redlink=1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/index.php?title=%E0%A4%AA%E0%A5%8D%E0%A4%B0%E0%A4%AD%E0%A4%BE%E0%A4%A4&amp;action=edit&amp;redlink=1" TargetMode="External"/><Relationship Id="rId2" Type="http://schemas.openxmlformats.org/officeDocument/2006/relationships/hyperlink" Target="https://mr.wikipedia.org/wiki/%E0%A4%AA%E0%A5%8D%E0%A4%B0%E0%A4%AD%E0%A4%BE%E0%A4%A4_%E0%A4%AB%E0%A4%BF%E0%A4%B2%E0%A5%8D%E0%A4%AE_%E0%A4%95%E0%A4%82%E0%A4%AA%E0%A4%A8%E0%A5%80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mr.wikipedia.org/wiki/%E0%A4%9A%E0%A4%BF%E0%A4%A4%E0%A5%8D%E0%A4%B0:Dnyaneshwar2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r.wikipedia.org/wiki/%E0%A4%B5%E0%A4%BE%E0%A4%B0%E0%A4%95%E0%A4%B0%E0%A5%80_%E0%A4%B8%E0%A4%82%E0%A4%AA%E0%A5%8D%E0%A4%B0%E0%A4%A6%E0%A4%BE%E0%A4%AF" TargetMode="External"/><Relationship Id="rId13" Type="http://schemas.openxmlformats.org/officeDocument/2006/relationships/hyperlink" Target="https://mr.wikipedia.org/wiki/%E0%A4%A8%E0%A5%87%E0%A4%B5%E0%A4%BE%E0%A4%B8%E0%A5%87" TargetMode="External"/><Relationship Id="rId3" Type="http://schemas.openxmlformats.org/officeDocument/2006/relationships/hyperlink" Target="https://mr.wikipedia.org/wiki/%E0%A4%AE%E0%A4%B9%E0%A4%BE%E0%A4%B0%E0%A4%BE%E0%A4%B7%E0%A5%8D%E0%A4%9F%E0%A5%8D%E0%A4%B0" TargetMode="External"/><Relationship Id="rId7" Type="http://schemas.openxmlformats.org/officeDocument/2006/relationships/hyperlink" Target="https://mr.wikipedia.org/wiki/%E0%A4%A8%E0%A4%BE%E0%A4%A5_%E0%A4%B8%E0%A4%82%E0%A4%AA%E0%A5%8D%E0%A4%B0%E0%A4%A6%E0%A4%BE%E0%A4%AF" TargetMode="External"/><Relationship Id="rId12" Type="http://schemas.openxmlformats.org/officeDocument/2006/relationships/hyperlink" Target="https://mr.wikipedia.org/wiki/%E0%A4%85%E0%A4%AE%E0%A5%83%E0%A4%A4%E0%A4%BE%E0%A4%A8%E0%A5%81%E0%A4%AD%E0%A4%B5" TargetMode="External"/><Relationship Id="rId2" Type="http://schemas.openxmlformats.org/officeDocument/2006/relationships/hyperlink" Target="https://mr.wikipedia.org/wiki/%E0%A4%87.%E0%A4%B8._%E0%A5%A7%E0%A5%A8%E0%A5%AD%E0%A5%AB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r.wikipedia.org/wiki/%E0%A4%B5%E0%A4%BF%E0%A4%A0%E0%A5%8D%E0%A4%A0%E0%A4%B2" TargetMode="External"/><Relationship Id="rId11" Type="http://schemas.openxmlformats.org/officeDocument/2006/relationships/hyperlink" Target="https://mr.wikipedia.org/wiki/%E0%A4%9C%E0%A5%8D%E0%A4%9E%E0%A4%BE%E0%A4%A8%E0%A5%87%E0%A4%B6%E0%A5%8D%E0%A4%B5%E0%A4%B0%E0%A5%80" TargetMode="External"/><Relationship Id="rId5" Type="http://schemas.openxmlformats.org/officeDocument/2006/relationships/hyperlink" Target="https://mr.wikipedia.org/wiki/%E0%A4%86%E0%A4%B3%E0%A4%82%E0%A4%A6%E0%A5%80" TargetMode="External"/><Relationship Id="rId10" Type="http://schemas.openxmlformats.org/officeDocument/2006/relationships/hyperlink" Target="https://mr.wikipedia.org/wiki/%E0%A4%AE%E0%A4%B0%E0%A4%BE%E0%A4%A0%E0%A5%80_%E0%A4%AD%E0%A4%BE%E0%A4%B7%E0%A4%BE" TargetMode="External"/><Relationship Id="rId4" Type="http://schemas.openxmlformats.org/officeDocument/2006/relationships/hyperlink" Target="https://mr.wikipedia.org/wiki/%E0%A4%87.%E0%A4%B8._%E0%A5%A7%E0%A5%A8%E0%A5%AF%E0%A5%AC" TargetMode="External"/><Relationship Id="rId9" Type="http://schemas.openxmlformats.org/officeDocument/2006/relationships/hyperlink" Target="https://mr.wikipedia.org/wiki/%E0%A4%A8%E0%A4%BF%E0%A4%B5%E0%A5%83%E0%A4%A4%E0%A5%8D%E0%A4%A4%E0%A5%80%E0%A4%A8%E0%A4%BE%E0%A4%A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iki/%E0%A4%B8%E0%A5%8B%E0%A4%AA%E0%A4%BE%E0%A4%A8%E0%A4%A6%E0%A5%87%E0%A4%B5" TargetMode="External"/><Relationship Id="rId2" Type="http://schemas.openxmlformats.org/officeDocument/2006/relationships/hyperlink" Target="https://mr.wikipedia.org/wiki/%E0%A4%A8%E0%A4%BF%E0%A4%B5%E0%A5%83%E0%A4%A4%E0%A5%8D%E0%A4%A4%E0%A5%80%E0%A4%A8%E0%A4%BE%E0%A4%A5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r.wikipedia.org/wiki/%E0%A4%AE%E0%A5%81%E0%A4%95%E0%A5%8D%E0%A4%A4%E0%A4%BE%E0%A4%AC%E0%A4%BE%E0%A4%88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r.wikipedia.org/w/index.php?title=%E0%A4%A4%E0%A4%A4%E0%A5%8D%E0%A4%A4%E0%A5%8D%E0%A4%B5%E0%A4%9C%E0%A5%8D%E0%A4%9E&amp;action=edit&amp;redlink=1" TargetMode="External"/><Relationship Id="rId13" Type="http://schemas.openxmlformats.org/officeDocument/2006/relationships/hyperlink" Target="https://mr.wikipedia.org/w/index.php?title=%E0%A4%9A%E0%A4%BE%E0%A4%82%E0%A4%97%E0%A4%A6%E0%A5%87%E0%A4%B5%E0%A4%AA%E0%A4%BE%E0%A4%B8%E0%A4%B7%E0%A5%8D%E0%A4%9F%E0%A5%80&amp;action=edit&amp;redlink=1" TargetMode="External"/><Relationship Id="rId3" Type="http://schemas.openxmlformats.org/officeDocument/2006/relationships/hyperlink" Target="https://mr.wikipedia.org/wiki/%E0%A4%87.%E0%A4%B8._%E0%A5%A7%E0%A5%A8%E0%A5%AF%E0%A5%AC" TargetMode="External"/><Relationship Id="rId7" Type="http://schemas.openxmlformats.org/officeDocument/2006/relationships/hyperlink" Target="https://mr.wikipedia.org/wiki/%E0%A4%AF%E0%A5%8B%E0%A4%97%E0%A5%80" TargetMode="External"/><Relationship Id="rId12" Type="http://schemas.openxmlformats.org/officeDocument/2006/relationships/hyperlink" Target="https://mr.wikipedia.org/w/index.php?title=%E0%A4%85%E0%A4%AE%E0%A5%83%E0%A4%A4%E0%A4%BE%E0%A4%A8%E0%A5%81%E0%A4%AD%E0%A4%BE%E0%A4%B5&amp;action=edit&amp;redlink=1" TargetMode="External"/><Relationship Id="rId2" Type="http://schemas.openxmlformats.org/officeDocument/2006/relationships/hyperlink" Target="https://mr.wikipedia.org/wiki/%E0%A4%87.%E0%A4%B8._%E0%A5%A7%E0%A5%A8%E0%A5%AD%E0%A5%AB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r.wikipedia.org/wiki/%E0%A4%AD%E0%A4%BE%E0%A4%97%E0%A4%B5%E0%A4%A4" TargetMode="External"/><Relationship Id="rId11" Type="http://schemas.openxmlformats.org/officeDocument/2006/relationships/hyperlink" Target="https://mr.wikipedia.org/wiki/%E0%A4%9C%E0%A5%8D%E0%A4%9E%E0%A4%BE%E0%A4%A8%E0%A5%87%E0%A4%B6%E0%A5%8D%E0%A4%B5%E0%A4%B0%E0%A5%80" TargetMode="External"/><Relationship Id="rId5" Type="http://schemas.openxmlformats.org/officeDocument/2006/relationships/hyperlink" Target="https://mr.wikipedia.org/wiki/%E0%A4%95%E0%A4%B5%E0%A5%80" TargetMode="External"/><Relationship Id="rId10" Type="http://schemas.openxmlformats.org/officeDocument/2006/relationships/hyperlink" Target="https://mr.wikipedia.org/wiki/%E0%A4%AD%E0%A4%BE%E0%A4%B5%E0%A4%BE%E0%A4%B0%E0%A5%8D%E0%A4%A5%E0%A4%A6%E0%A5%80%E0%A4%AA%E0%A4%BF%E0%A4%95%E0%A4%BE" TargetMode="External"/><Relationship Id="rId4" Type="http://schemas.openxmlformats.org/officeDocument/2006/relationships/hyperlink" Target="https://mr.wikipedia.org/wiki/%E0%A4%AE%E0%A4%B0%E0%A4%BE%E0%A4%A0%E0%A5%80_%E0%A4%B8%E0%A4%82%E0%A4%A4" TargetMode="External"/><Relationship Id="rId9" Type="http://schemas.openxmlformats.org/officeDocument/2006/relationships/hyperlink" Target="https://mr.wikipedia.org/wiki/%E0%A4%95%E0%A4%BE%E0%A4%B5%E0%A5%8D%E0%A4%AF" TargetMode="External"/><Relationship Id="rId14" Type="http://schemas.openxmlformats.org/officeDocument/2006/relationships/hyperlink" Target="https://mr.wikipedia.org/w/index.php?title=%E0%A4%B9%E0%A4%B0%E0%A4%BF%E0%A4%AA%E0%A4%BE%E0%A4%A0%E0%A4%BE%E0%A4%9A%E0%A5%87_%E0%A4%85%E0%A4%AD%E0%A4%82%E0%A4%97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iki/%E0%A4%AE%E0%A4%B0%E0%A4%BE%E0%A4%A0%E0%A5%80" TargetMode="External"/><Relationship Id="rId2" Type="http://schemas.openxmlformats.org/officeDocument/2006/relationships/hyperlink" Target="https://mr.wikipedia.org/wiki/%E0%A4%85%E0%A4%A7%E0%A5%8D%E0%A4%AF%E0%A4%BE%E0%A4%A4%E0%A5%8D%E0%A4%AE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r.wikipedia.org/wiki/%E0%A4%B2%E0%A5%8B%E0%A4%95%E0%A4%B6%E0%A4%BE%E0%A4%B9%E0%A5%80" TargetMode="External"/><Relationship Id="rId4" Type="http://schemas.openxmlformats.org/officeDocument/2006/relationships/hyperlink" Target="https://mr.wikipedia.org/wiki/%E0%A4%97%E0%A5%8D%E0%A4%B0%E0%A4%82%E0%A4%A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1752600"/>
            <a:ext cx="475162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mr-IN" sz="7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संत</a:t>
            </a:r>
            <a:r>
              <a:rPr lang="en-US" sz="8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72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Mangal" pitchFamily="18" charset="0"/>
              </a:rPr>
              <a:t>ज्ञानेश्वर</a:t>
            </a:r>
            <a:endParaRPr lang="mr-IN" sz="6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0" y="3581400"/>
            <a:ext cx="487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dirty="0" smtClean="0"/>
              <a:t>श्री.विलास </a:t>
            </a:r>
            <a:r>
              <a:rPr lang="hi-IN" sz="2800" smtClean="0"/>
              <a:t>सखाराम सुर्वे सहायक प्राध्यापक,मराठी विभाग,महिला महाविद्यालय,कराड  </a:t>
            </a:r>
            <a:r>
              <a:rPr lang="mr-IN" sz="2800" dirty="0" smtClean="0"/>
              <a:t>  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0"/>
            <a:ext cx="891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r-IN" sz="4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अनुभवामृत</a:t>
            </a:r>
            <a:endParaRPr lang="en-US" sz="4800" dirty="0" smtClean="0">
              <a:solidFill>
                <a:srgbClr val="252525"/>
              </a:solidFill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त्यांचा दुसरा ग्रंथ </a:t>
            </a:r>
            <a:r>
              <a:rPr lang="en-US" sz="2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अनुभवामृत</a:t>
            </a:r>
            <a:r>
              <a:rPr lang="en-US" sz="2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किंवा </a:t>
            </a:r>
            <a:r>
              <a:rPr lang="en-US" sz="2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अमृतानुभव</a:t>
            </a:r>
            <a:r>
              <a:rPr lang="en-US" sz="2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होय. हा विशुद्ध तत्त्वज्ञानाचा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जीव-ब</a:t>
            </a:r>
            <a:r>
              <a:rPr lang="en-US" sz="2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ह्म ऐक्याचा ग्रंथ आहे. सुमारे ८०० ओव्या (दहा प्रकरणे) या ग्रंथात आहेत. तत्त्वज्ञानाच्या दृष्टीने हा श्रेष्ठ ग्रंथ आहे.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r-IN" sz="40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चांगदेव पासष्टी</a:t>
            </a:r>
            <a:endParaRPr lang="en-US" sz="4000" dirty="0" smtClean="0">
              <a:solidFill>
                <a:srgbClr val="252525"/>
              </a:solidFill>
              <a:latin typeface="Calibri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चांगदेव पासष्टी</a:t>
            </a:r>
            <a:r>
              <a:rPr lang="en-US" sz="36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lang="en-US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या ग्रंथाद्वारे त्यांनी चांगदेवांचे गर्वहरण करून त्यांना उपदेश केला.</a:t>
            </a:r>
            <a:r>
              <a:rPr lang="en-US" sz="44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6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2" tooltip="चांगदेव"/>
              </a:rPr>
              <a:t>चांगदेव</a:t>
            </a:r>
            <a:r>
              <a:rPr lang="en-US" sz="44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hi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हे महान योगी १४०० वर्षे जगले असे मानले जाते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. </a:t>
            </a:r>
            <a:r>
              <a:rPr lang="hi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पण त्‍यांचा अहंकार गेला नव्हता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. </a:t>
            </a:r>
            <a:r>
              <a:rPr lang="hi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यासाठी संत ज्ञानेश्वरांनी उपदेशपर लिहिलेले ६५ ओव्यांचे पत्र म्हणजे चांगदेव पासष्टी हा ग्रंथ होय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. </a:t>
            </a:r>
            <a:r>
              <a:rPr lang="hi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यात अद्वैतसिद्धान्ताचे अप्रतिम दर्शन आहे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. </a:t>
            </a:r>
            <a:endParaRPr lang="mr-IN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lang="mr-IN" sz="44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हरिपाठ</a:t>
            </a:r>
            <a:endParaRPr lang="en-US" sz="4400" dirty="0" smtClean="0">
              <a:solidFill>
                <a:srgbClr val="252525"/>
              </a:solidFill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algn="just"/>
            <a:r>
              <a:rPr lang="en-US" sz="44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	        </a:t>
            </a:r>
            <a:r>
              <a:rPr lang="hi-IN" sz="44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संत ज्ञानेश्वरांचा </a:t>
            </a:r>
            <a:r>
              <a:rPr lang="en-US" sz="44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lang="mr-IN" sz="44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हरिपाठ</a:t>
            </a:r>
            <a:r>
              <a:rPr lang="en-US" sz="44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lang="en-US" sz="44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mr-IN" sz="44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अभंगात्मक</a:t>
            </a:r>
            <a:r>
              <a:rPr lang="en-US" sz="44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lang="mr-IN" sz="44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२८ अभंग) हा नामपाठ आहे. यात हरिनामाचे महत्त्व सांगितले आहे.</a:t>
            </a:r>
            <a:endParaRPr 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6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Mangal" pitchFamily="18" charset="0"/>
              </a:rPr>
              <a:t>संजीवन समाधी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संतवर्य ज्ञानदेवांनी वयाच्या अवघ्या २१ व्या वर्षी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आळंदी येथे इंद्रायणी नदीच्या काठी संजीवन समाधी घेतली (कार्तिक वद्य त्रयोदशी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शके १२१८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दुर्मुखनाम संवत्सर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इ.स.१२९६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गुरुवार). हा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mr-IN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ज्ञानसूर्य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mr-IN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मावळल्यानंतर अवघ्या वर्षभरात निवृत्ती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सोपान व मुक्ताबाई या त्यांच्या भावंडांनी आपली इहलोकीची यात्रा संपवली.</a:t>
            </a:r>
            <a:endParaRPr kumimoji="0" lang="mr-IN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mr-IN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Mangal" pitchFamily="18" charset="0"/>
              </a:rPr>
              <a:t>ज्ञानेश्वरांवरील आणि ज्ञानेश्वरांच्या ग्रंथांवरील पुस्तके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अमृतानुभव (रा.ब. रानडे)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अमृतानुभव (पंडित सातवळेकर)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hi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संत ज्ञानेश्‍वर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समाधी रहस्य आणि जीवन चरित्र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                                                                                          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(प्रवचन संग्रह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प्रवचनकार आणि लेखक - तत्त्वदर्शक सरश्री)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संत ज्ञानेश्वरांचा अमृतानुभव (सोप्या पद्यमय मराठीत अमृतानुभव - (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3" tooltip="विंदा करंदीकर"/>
              </a:rPr>
              <a:t>विंदा करंदीकर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अलौकिकतावाद ज्ञानेश्वरांचा (लेखिका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डॉ. श्यामला मुजुमदार) - ढवळे प्रकाशन २०१४ (दुसरी आवृत्ती)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इंद्रायणीकाठी (कादंबरी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4" tooltip="रवींद्र भट"/>
              </a:rPr>
              <a:t>रवींद्र भट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Genius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Dnyaneshvar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5" tooltip="रवित थत्ते (पान अस्तित्वात नाही)"/>
              </a:rPr>
              <a:t>रवित थत्ते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15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भावार्थ ज्ञानेश्वरी (प्रा.</a:t>
            </a:r>
            <a:r>
              <a:rPr lang="mr-IN" sz="28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2" tooltip="शं.वा. दांडेकर"/>
              </a:rPr>
              <a:t>शं.वा. दांडेकर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माणूस नावाचे जगणे (</a:t>
            </a:r>
            <a:r>
              <a:rPr lang="mr-IN" sz="28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3" tooltip="रविन थत्ते"/>
              </a:rPr>
              <a:t>रविन लक्ष्मण थत्ते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मी हिंदू झालो (</a:t>
            </a:r>
            <a:r>
              <a:rPr lang="mr-IN" sz="28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3" tooltip="रविन थत्ते"/>
              </a:rPr>
              <a:t>रविन थत्ते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येणें वाग्यज्ञें तोषावें (लेखक</a:t>
            </a:r>
            <a:r>
              <a:rPr lang="en-US" sz="2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डॉ. अविनाश स. पितळे) - प्रकाशक ऋजुता पितळे (पुणे)</a:t>
            </a:r>
            <a:r>
              <a:rPr lang="en-US" sz="2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hi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ज्ञानेश्वरांच्या सर्वच वाङ्‌मय कृतींचा परिचय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(वि)ज्ञानेश्वरी (</a:t>
            </a:r>
            <a:r>
              <a:rPr lang="mr-IN" sz="28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3" tooltip="रविन थत्ते"/>
              </a:rPr>
              <a:t>रविन थत्ते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मृणालिनी चितळे)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ज्ञानदेवांची भजने आणि चांगदेव चाळीशी (</a:t>
            </a:r>
            <a:r>
              <a:rPr lang="mr-IN" sz="28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4" tooltip="विनोबा भावे"/>
              </a:rPr>
              <a:t>विनोबा भावे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श्रीज्ञानेश्वर चरित्र (</a:t>
            </a:r>
            <a:r>
              <a:rPr lang="mr-IN" sz="28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5" tooltip="ल.रा. पांगारकर"/>
              </a:rPr>
              <a:t>ल.रा. पांगारकर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श्रीज्ञानेश्वर</a:t>
            </a:r>
            <a:r>
              <a:rPr lang="en-US" sz="2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तत्त्वज्ञ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संत आणि कवी (व्याख्यानसंग्रह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व्याख्याते लेखक</a:t>
            </a:r>
            <a:r>
              <a:rPr lang="en-US" sz="2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डॉ.</a:t>
            </a: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2800" dirty="0" smtClean="0">
                <a:solidFill>
                  <a:srgbClr val="A55858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6" tooltip="व.दि. कुलकर्णी (पान अस्तित्वात नाही)"/>
              </a:rPr>
              <a:t>व.दि. कुलकर्णी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 - ढवळे प्रकाशन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 नीति कथा (</a:t>
            </a:r>
            <a:r>
              <a:rPr lang="mr-IN" sz="28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7" tooltip="वि.का. राजवाडे"/>
              </a:rPr>
              <a:t>वि.का. राजवाडे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 (राजवाडे संहिता)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अध्याय १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४ व १२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 अध्याय १२ वा - एक अभ्यास (प्रा. भावे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प्रा. दाते</a:t>
            </a: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lang="mr-IN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मेहता प्रकाशन)</a:t>
            </a:r>
            <a:endParaRPr lang="en-US" sz="4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15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 - एक अपूर्व शांतिकथा (लेखक</a:t>
            </a:r>
            <a:r>
              <a:rPr lang="en-US" sz="32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en-US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डॉ.</a:t>
            </a:r>
            <a:r>
              <a:rPr lang="en-US" sz="44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A55858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2" tooltip="व.दि. कुलकर्णी (पान अस्तित्वात नाही)"/>
              </a:rPr>
              <a:t>व.दि. कुलकर्णी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 - मॅजेस्टिक प्रकाशन २०१४ (दुसरी आवृत्ती)</a:t>
            </a:r>
            <a:endParaRPr lang="en-US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 (ओबड-धोबड) -</a:t>
            </a:r>
            <a:r>
              <a:rPr lang="en-US" sz="44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3" tooltip="रविन थत्ते"/>
              </a:rPr>
              <a:t>रविन मायदेव थत्ते</a:t>
            </a:r>
            <a:endParaRPr lang="en-US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ज्ञानेश्वरीचे शब्दभांडार (रामचंद्र नारायण वेलिंगकर)</a:t>
            </a:r>
            <a:endParaRPr lang="en-US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ज्ञानेश्वरीतील तत्त्वज्ञान (डॉ.</a:t>
            </a:r>
            <a:r>
              <a:rPr lang="en-US" sz="44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A55858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4" tooltip="शं.दा. पेंडसे (पान अस्तित्वात नाही)"/>
              </a:rPr>
              <a:t>शं.दा. पेंडसे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ज्ञानेश्वरीतील मराठी भाषेचे व्याकरण (</a:t>
            </a:r>
            <a:r>
              <a:rPr lang="mr-IN" sz="32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5" tooltip="वि.का. राजवाडे"/>
              </a:rPr>
              <a:t>वि.का. राजवाडे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ज्ञानेश्वरीतील विदग्ध रसवृत्ती डॉ. (</a:t>
            </a:r>
            <a:r>
              <a:rPr lang="mr-IN" sz="3200" dirty="0" smtClean="0">
                <a:solidFill>
                  <a:srgbClr val="A55858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6" tooltip="रा.शं. वाळिंबे (पान अस्तित्वात नाही)"/>
              </a:rPr>
              <a:t>रा.शं. वाळिंबे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 दर्शन (प्रा.</a:t>
            </a:r>
            <a:r>
              <a:rPr lang="en-US" sz="44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7" tooltip="रा.श्री. जोग"/>
              </a:rPr>
              <a:t>रा.श्री. जोग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 सर्वस्व (</a:t>
            </a:r>
            <a:r>
              <a:rPr lang="mr-IN" sz="3200" dirty="0" smtClean="0">
                <a:solidFill>
                  <a:srgbClr val="A55858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8" tooltip="न.चिं.केळकर (पान अस्तित्वात नाही)"/>
              </a:rPr>
              <a:t>न.चिं.केळकर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lang="en-US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 (साखरेमहाराज)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mr-IN" sz="60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Mangal" pitchFamily="18" charset="0"/>
              </a:rPr>
              <a:t>चित्रपट</a:t>
            </a:r>
            <a:endParaRPr lang="en-US" sz="4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ज्ञानेश्वरांच्या जीवनावर </a:t>
            </a:r>
            <a:r>
              <a:rPr lang="en-US" sz="36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संत ज्ञानेश्वर</a:t>
            </a:r>
            <a:r>
              <a:rPr lang="en-US" sz="36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lang="en-US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नावाचा मराठी चित्रपट</a:t>
            </a:r>
            <a:r>
              <a:rPr lang="en-US" sz="4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6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2" tooltip="प्रभात फिल्म कंपनी"/>
              </a:rPr>
              <a:t>प्रभात फिल्म कंपनीने</a:t>
            </a:r>
            <a:r>
              <a:rPr lang="en-US" sz="4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काढला होता. तो १८ मे १९४० रोजी एकाच वेळी मुंबईत आणि पुण्यात प्रकाशित झाला. पुण्यात तो ३६ आठवडे चालला. या चित्रपटामुळे</a:t>
            </a:r>
            <a:r>
              <a:rPr lang="en-US" sz="4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600" dirty="0" smtClean="0">
                <a:solidFill>
                  <a:srgbClr val="A55858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3" tooltip="प्रभात (पान अस्तित्वात नाही)"/>
              </a:rPr>
              <a:t>प्रभातची</a:t>
            </a:r>
            <a:r>
              <a:rPr lang="en-US" sz="48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कीर्ती जगभर पसरली. आजही हा चित्रपट गर्दी खेचतो.</a:t>
            </a:r>
            <a:endParaRPr lang="mr-IN" sz="3600" dirty="0" smtClean="0">
              <a:solidFill>
                <a:srgbClr val="252525"/>
              </a:solidFill>
              <a:latin typeface="Mangal" pitchFamily="18" charset="0"/>
              <a:ea typeface="Times New Roman" pitchFamily="18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mr-IN" sz="3600" dirty="0" smtClean="0">
                <a:solidFill>
                  <a:srgbClr val="252525"/>
                </a:solidFill>
                <a:latin typeface="Mangal" pitchFamily="18" charset="0"/>
                <a:ea typeface="Times New Roman" pitchFamily="18" charset="0"/>
                <a:cs typeface="Mangal" pitchFamily="18" charset="0"/>
              </a:rPr>
              <a:t>संत ज्ञानेश्वर नावाचा हिंदी चित्रपट सन १९६४मध्ये बनला होता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6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04990" y="3198168"/>
            <a:ext cx="463780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mr-IN" sz="9600" dirty="0" smtClean="0">
                <a:latin typeface="Arial" pitchFamily="34" charset="0"/>
                <a:cs typeface="Arial" pitchFamily="34" charset="0"/>
              </a:rPr>
              <a:t>धन्यवाद </a:t>
            </a:r>
            <a:endParaRPr lang="mr-IN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667000" y="762000"/>
            <a:ext cx="43749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mr-IN" sz="66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संत</a:t>
            </a:r>
            <a:r>
              <a:rPr lang="en-US" sz="8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6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Mangal" pitchFamily="18" charset="0"/>
              </a:rPr>
              <a:t>ज्ञानेश्वर</a:t>
            </a:r>
            <a:endParaRPr kumimoji="0" lang="mr-IN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Dnyaneshwar2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981201"/>
            <a:ext cx="396239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60471"/>
          <a:ext cx="8305800" cy="6797529"/>
        </p:xfrm>
        <a:graphic>
          <a:graphicData uri="http://schemas.openxmlformats.org/drawingml/2006/table">
            <a:tbl>
              <a:tblPr/>
              <a:tblGrid>
                <a:gridCol w="1752600"/>
                <a:gridCol w="6553200"/>
              </a:tblGrid>
              <a:tr h="29268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मूळ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नाव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ज्ञानेश्वर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विठ्ठल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कुलकर्णी</a:t>
                      </a:r>
                      <a:endParaRPr lang="en-US" sz="4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जन्म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2" tooltip="इ.स. १२७५"/>
                        </a:rPr>
                        <a:t>इ.स</a:t>
                      </a:r>
                      <a:r>
                        <a:rPr lang="en-US" sz="2800" u="sng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2" tooltip="इ.स. १२७५"/>
                        </a:rPr>
                        <a:t>. </a:t>
                      </a:r>
                      <a:r>
                        <a:rPr lang="en-US" sz="2800" u="sng" smtClean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2" tooltip="इ.स. १२७५"/>
                        </a:rPr>
                        <a:t>१२७५</a:t>
                      </a:r>
                      <a:r>
                        <a:rPr lang="en-US" sz="2800" u="sng" smtClean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3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[</a:t>
                      </a:r>
                      <a:r>
                        <a:rPr lang="en-US" sz="3200" smtClean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आपेगाव] </a:t>
                      </a:r>
                      <a:r>
                        <a:rPr lang="en-US" sz="3200" u="sng" smtClean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3" tooltip="महाराष्ट्र"/>
                        </a:rPr>
                        <a:t>महाराष्ट्र</a:t>
                      </a:r>
                      <a:endParaRPr lang="en-US" sz="3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53437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निर्वाण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4" tooltip="इ.स. १२९६"/>
                        </a:rPr>
                        <a:t>इ.स</a:t>
                      </a:r>
                      <a:r>
                        <a:rPr lang="en-US" sz="2800" u="sng" dirty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4" tooltip="इ.स. १२९६"/>
                        </a:rPr>
                        <a:t>. </a:t>
                      </a:r>
                      <a:r>
                        <a:rPr lang="en-US" sz="2800" u="sng" dirty="0" smtClean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4" tooltip="इ.स. १२९६"/>
                        </a:rPr>
                        <a:t>१२९६</a:t>
                      </a:r>
                      <a:r>
                        <a:rPr lang="en-US" sz="1800" u="sng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3600" u="sng" dirty="0" err="1" smtClean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5" tooltip="आळंदी"/>
                        </a:rPr>
                        <a:t>आळंदी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, </a:t>
                      </a:r>
                      <a:r>
                        <a:rPr lang="en-US" sz="3600" u="sng" dirty="0" err="1" smtClean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3" tooltip="महाराष्ट्र"/>
                        </a:rPr>
                        <a:t>महाराष्ट्र</a:t>
                      </a:r>
                      <a:endParaRPr lang="en-US" sz="3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3764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समाधिमंदिर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5" tooltip="आळंदी"/>
                        </a:rPr>
                        <a:t>आळंदी</a:t>
                      </a:r>
                      <a:endParaRPr lang="en-US" sz="3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3764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उपास्यदैवत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6" tooltip="विठ्ठल"/>
                        </a:rPr>
                        <a:t>विठ्ठल</a:t>
                      </a:r>
                      <a:endParaRPr lang="en-US" sz="3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3764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संप्रदाय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7" tooltip="नाथ संप्रदाय"/>
                        </a:rPr>
                        <a:t>नाथ</a:t>
                      </a:r>
                      <a:r>
                        <a:rPr lang="en-US" sz="2800" u="sng" dirty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7" tooltip="नाथ संप्रदाय"/>
                        </a:rPr>
                        <a:t> </a:t>
                      </a: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7" tooltip="नाथ संप्रदाय"/>
                        </a:rPr>
                        <a:t>संप्रदाय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, </a:t>
                      </a: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8" tooltip="वारकरी संप्रदाय"/>
                        </a:rPr>
                        <a:t>वारकरी</a:t>
                      </a:r>
                      <a:r>
                        <a:rPr lang="en-US" sz="2800" u="sng" dirty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8" tooltip="वारकरी संप्रदाय"/>
                        </a:rPr>
                        <a:t> </a:t>
                      </a: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8" tooltip="वारकरी संप्रदाय"/>
                        </a:rPr>
                        <a:t>संप्रदाय</a:t>
                      </a:r>
                      <a:endParaRPr lang="en-US" sz="3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3764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गुरू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9" tooltip="निवृत्तीनाथ"/>
                        </a:rPr>
                        <a:t>निवृत्तीनाथ</a:t>
                      </a:r>
                      <a:endParaRPr lang="en-US" sz="3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9268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शिष्य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विसोबा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Mang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खेचर</a:t>
                      </a:r>
                      <a:endParaRPr lang="en-US" sz="4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3764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भाषा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10" tooltip="मराठी भाषा"/>
                        </a:rPr>
                        <a:t>मराठी</a:t>
                      </a:r>
                      <a:r>
                        <a:rPr lang="en-US" sz="2800" u="sng" dirty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10" tooltip="मराठी भाषा"/>
                        </a:rPr>
                        <a:t> </a:t>
                      </a: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10" tooltip="मराठी भाषा"/>
                        </a:rPr>
                        <a:t>भाषा</a:t>
                      </a:r>
                      <a:endParaRPr lang="en-US" sz="3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518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साहित्यरचना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11" tooltip="ज्ञानेश्वरी"/>
                        </a:rPr>
                        <a:t>ज्ञानेश्वरी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 (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भावार्थदीपिका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)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, </a:t>
                      </a: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12" tooltip="अमृतानुभव"/>
                        </a:rPr>
                        <a:t>अमृतानुभव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हरिपाठ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अभंग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3764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संबंधित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तीर्थक्षेत्रे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5" tooltip="आळंदी"/>
                        </a:rPr>
                        <a:t>आळंदी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, </a:t>
                      </a:r>
                      <a:r>
                        <a:rPr lang="en-US" sz="28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13" tooltip="नेवासे"/>
                        </a:rPr>
                        <a:t>नेवासे</a:t>
                      </a:r>
                      <a:endParaRPr lang="en-US" sz="3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9268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वडील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C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विठ्ठलपंत</a:t>
                      </a:r>
                      <a:endParaRPr lang="en-US" sz="4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423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आई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C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रुक्मिणी</a:t>
                      </a:r>
                      <a:endParaRPr lang="en-US" sz="4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601" y="914400"/>
          <a:ext cx="7239000" cy="4145280"/>
        </p:xfrm>
        <a:graphic>
          <a:graphicData uri="http://schemas.openxmlformats.org/drawingml/2006/table">
            <a:tbl>
              <a:tblPr/>
              <a:tblGrid>
                <a:gridCol w="3505199"/>
                <a:gridCol w="3733801"/>
              </a:tblGrid>
              <a:tr h="8513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 err="1" smtClean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ज्ञानेश्वरांची</a:t>
                      </a:r>
                      <a:r>
                        <a:rPr lang="en-US" sz="4400" dirty="0" smtClean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4400" dirty="0" err="1" smtClean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भावंडे</a:t>
                      </a:r>
                      <a:r>
                        <a:rPr lang="en-US" sz="4400" dirty="0" smtClean="0">
                          <a:solidFill>
                            <a:srgbClr val="000000"/>
                          </a:solidFill>
                          <a:latin typeface="Mangal"/>
                          <a:ea typeface="Times New Roman"/>
                          <a:cs typeface="Mangal"/>
                        </a:rPr>
                        <a:t> </a:t>
                      </a:r>
                      <a:endParaRPr lang="en-US" sz="4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400" dirty="0" smtClean="0">
                        <a:solidFill>
                          <a:srgbClr val="000000"/>
                        </a:solidFill>
                        <a:latin typeface="Mangal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400" dirty="0" smtClean="0">
                        <a:solidFill>
                          <a:srgbClr val="000000"/>
                        </a:solidFill>
                        <a:latin typeface="Mangal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 </a:t>
                      </a:r>
                      <a:r>
                        <a:rPr lang="en-US" sz="6000" u="sng" dirty="0" err="1" smtClean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2" tooltip="निवृत्तीनाथ"/>
                        </a:rPr>
                        <a:t>निवृत्तीनाथ</a:t>
                      </a:r>
                      <a:endParaRPr lang="en-US" sz="4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u="sng" dirty="0" err="1" smtClean="0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3" tooltip="सोपानदेव"/>
                        </a:rPr>
                        <a:t>सोपानदेव</a:t>
                      </a:r>
                      <a:r>
                        <a:rPr lang="en-US" sz="4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,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 </a:t>
                      </a:r>
                      <a:r>
                        <a:rPr lang="en-US" sz="6000" u="sng" dirty="0" err="1">
                          <a:solidFill>
                            <a:srgbClr val="0B0080"/>
                          </a:solidFill>
                          <a:latin typeface="Mangal"/>
                          <a:ea typeface="Times New Roman"/>
                          <a:cs typeface="Mangal"/>
                          <a:hlinkClick r:id="rId4" tooltip="मुक्ताबाई"/>
                        </a:rPr>
                        <a:t>मुक्ताबाई</a:t>
                      </a:r>
                      <a:endParaRPr lang="en-US" sz="7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संत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1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(जन्म</a:t>
            </a: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2" tooltip="इ.स. १२७५"/>
              </a:rPr>
              <a:t>इ.स. १२७५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- समाधी</a:t>
            </a: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3" tooltip="इ.स. १२९६"/>
              </a:rPr>
              <a:t>इ.स. १२९६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endParaRPr kumimoji="0" lang="en-US" sz="3200" b="0" i="0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  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हे १३ व्या शतकातील प्रसिद्ध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4" tooltip="मराठी संत"/>
              </a:rPr>
              <a:t>मराठी संत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आणि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5" tooltip="कवी"/>
              </a:rPr>
              <a:t>कवी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.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6" tooltip="भागवत"/>
              </a:rPr>
              <a:t>	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6" tooltip="भागवत"/>
              </a:rPr>
              <a:t>भागवत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संप्रदायाचे प्रवर्तक.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7" tooltip="योगी"/>
              </a:rPr>
              <a:t>योगी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व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8" tooltip="तत्त्वज्ञ (पान अस्तित्वात नाही)"/>
              </a:rPr>
              <a:t>तत्त्वज्ञ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होते..</a:t>
            </a:r>
            <a:endParaRPr kumimoji="0" lang="en-US" sz="3200" b="0" i="0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	</a:t>
            </a:r>
            <a:r>
              <a:rPr lang="mr-IN" sz="32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9" tooltip="काव्य"/>
              </a:rPr>
              <a:t> काव्यरचना </a:t>
            </a:r>
            <a:r>
              <a:rPr lang="en-US" sz="32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10" tooltip="भावार्थदीपिका"/>
              </a:rPr>
              <a:t>–</a:t>
            </a:r>
            <a:endParaRPr lang="en-US" sz="3200" dirty="0" smtClean="0">
              <a:solidFill>
                <a:srgbClr val="0B0080"/>
              </a:solidFill>
              <a:latin typeface="Mangal" pitchFamily="18" charset="0"/>
              <a:ea typeface="Times New Roman" pitchFamily="18" charset="0"/>
              <a:cs typeface="Mangal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10" tooltip="भावार्थदीपिका"/>
              </a:rPr>
              <a:t>				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10" tooltip="भावार्थदीपिका"/>
              </a:rPr>
              <a:t>भावार्थदीपिका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(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11" tooltip="ज्ञानेश्वरी"/>
              </a:rPr>
              <a:t>ज्ञानेश्वरी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)</a:t>
            </a: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  <a:hlinkClick r:id="rId12" tooltip="अमृतानुभाव (पान अस्तित्वात नाही)"/>
              </a:rPr>
              <a:t>				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12" tooltip="अमृतानुभाव (पान अस्तित्वात नाही)"/>
              </a:rPr>
              <a:t>अमृतानुभाव</a:t>
            </a: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	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13" tooltip="चांगदेवपासष्टी (पान अस्तित्वात नाही)"/>
              </a:rPr>
              <a:t>चांगदेवपासष्टी</a:t>
            </a:r>
            <a:endParaRPr kumimoji="0" lang="en-US" sz="3200" b="0" i="0" strike="noStrike" cap="none" normalizeH="0" baseline="0" dirty="0" smtClean="0">
              <a:ln>
                <a:noFill/>
              </a:ln>
              <a:solidFill>
                <a:srgbClr val="A55858"/>
              </a:solidFill>
              <a:effectLst/>
              <a:latin typeface="Mangal" pitchFamily="18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en-US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				</a:t>
            </a:r>
            <a:r>
              <a:rPr kumimoji="0" lang="mr-IN" sz="3200" b="0" i="0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  <a:hlinkClick r:id="rId14" tooltip="हरिपाठाचे अभंग (पान अस्तित्वात नाही)"/>
              </a:rPr>
              <a:t>हरिपाठाचे अभंग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mr-IN" sz="6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mr-IN" sz="40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</a:rPr>
              <a:t>कर्तृत्व</a:t>
            </a:r>
            <a:endParaRPr lang="en-US" sz="4000" dirty="0" smtClean="0">
              <a:solidFill>
                <a:srgbClr val="0B0080"/>
              </a:solidFill>
              <a:latin typeface="Mangal" pitchFamily="18" charset="0"/>
              <a:ea typeface="Times New Roman" pitchFamily="18" charset="0"/>
              <a:cs typeface="Mangal" pitchFamily="18" charset="0"/>
              <a:hlinkClick r:id="rId2" tooltip="अध्यात्म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mr-IN" sz="32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2" tooltip="अध्यात्म"/>
              </a:rPr>
              <a:t>अध्यात्म</a:t>
            </a: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आणि तत्त्वज्ञानाविषयक</a:t>
            </a:r>
            <a:r>
              <a:rPr lang="en-US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विचार</a:t>
            </a: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3" tooltip="मराठी"/>
              </a:rPr>
              <a:t>मराठीतूनही</a:t>
            </a: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व्यक्त करता येतात असा विश्वास संत ज्ञानेश्वरांनी आपल्या</a:t>
            </a: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4" tooltip="ग्रंथ"/>
              </a:rPr>
              <a:t>ग्रंथकर्तृत्वातून</a:t>
            </a: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निर्माण केला.</a:t>
            </a:r>
            <a:r>
              <a:rPr lang="en-US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त्यामुळे समाजातील सर्व थरांतील लोकांना आध्यात्मिक</a:t>
            </a: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0B0080"/>
                </a:solidFill>
                <a:latin typeface="Mangal" pitchFamily="18" charset="0"/>
                <a:ea typeface="Times New Roman" pitchFamily="18" charset="0"/>
                <a:cs typeface="Mangal" pitchFamily="18" charset="0"/>
                <a:hlinkClick r:id="rId5" tooltip="लोकशाही"/>
              </a:rPr>
              <a:t>लोकशाहीची</a:t>
            </a:r>
            <a:r>
              <a:rPr lang="en-US" sz="4000" dirty="0" smtClean="0">
                <a:solidFill>
                  <a:srgbClr val="252525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mr-IN" sz="32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प्रेरणा मिळाली.</a:t>
            </a:r>
            <a:endParaRPr lang="mr-IN" sz="6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533400"/>
            <a:ext cx="9740167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4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ज्ञानेश्वरांचा जन्म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आपेगाव येथे तेराव्या शतकात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मध्यरात्री श्रावण कृष्ण अष्टमी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शके ११९७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  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(इ.स. १२७५) रोजी झाला. त्यांच्या वडिलांचे नाव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विठ्ठलपंत कुलकर्णी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व त्यांच्या आई रुक्मिणीबाई या होत.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गोविंदपंत व मीराबाई हे त्यांचे आजोबा-आजी होत.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निवृत्तीनाथ हे ज्ञानेश्वरांचे थोरले बंधू. निवृत्ती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सोपान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 व मुक्ताबाई या त्यांच्या भावंडांचा जन्म अनुक्रमे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शके ११९५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११९९ व १२०१ मध्ये झाला.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(काही अभ्यासकांच्या मते निवृत्ती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ज्ञानदेव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सोपान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व मुक्ताबाई या सर्व भावंडांचा जन्म आळंदी येथेच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अनुक्रमे शके ११९०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११९३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32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११९६ व ११९९ मध्ये झाला.)</a:t>
            </a:r>
            <a:endParaRPr kumimoji="0" lang="mr-IN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3726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</a:rPr>
              <a:t>देहान्त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प्रायश्चित्त</a:t>
            </a:r>
            <a:r>
              <a:rPr lang="en-US" sz="3200" dirty="0" smtClean="0">
                <a:solidFill>
                  <a:srgbClr val="C00000"/>
                </a:solidFill>
              </a:rPr>
              <a:t>-</a:t>
            </a:r>
          </a:p>
          <a:p>
            <a:r>
              <a:rPr lang="en-US" sz="3600" dirty="0" err="1" smtClean="0"/>
              <a:t>संन्यासाची</a:t>
            </a:r>
            <a:r>
              <a:rPr lang="en-US" sz="3600" dirty="0" smtClean="0"/>
              <a:t> </a:t>
            </a:r>
            <a:r>
              <a:rPr lang="en-US" sz="3600" dirty="0" err="1" smtClean="0"/>
              <a:t>मुले</a:t>
            </a:r>
            <a:r>
              <a:rPr lang="en-US" sz="3600" dirty="0" smtClean="0"/>
              <a:t> </a:t>
            </a:r>
            <a:r>
              <a:rPr lang="en-US" sz="3600" dirty="0" err="1" smtClean="0"/>
              <a:t>म्हणून</a:t>
            </a:r>
            <a:r>
              <a:rPr lang="en-US" sz="3600" dirty="0" smtClean="0"/>
              <a:t> </a:t>
            </a:r>
            <a:r>
              <a:rPr lang="en-US" sz="3600" dirty="0" err="1" smtClean="0"/>
              <a:t>सर्व</a:t>
            </a:r>
            <a:r>
              <a:rPr lang="en-US" sz="3600" dirty="0" smtClean="0"/>
              <a:t> </a:t>
            </a:r>
            <a:r>
              <a:rPr lang="en-US" sz="3600" dirty="0" err="1" smtClean="0"/>
              <a:t>समाज</a:t>
            </a:r>
            <a:r>
              <a:rPr lang="en-US" sz="3600" dirty="0" smtClean="0"/>
              <a:t> </a:t>
            </a:r>
            <a:r>
              <a:rPr lang="en-US" sz="3600" dirty="0" err="1" smtClean="0"/>
              <a:t>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चौघा</a:t>
            </a:r>
            <a:r>
              <a:rPr lang="en-US" sz="3600" dirty="0" smtClean="0"/>
              <a:t> </a:t>
            </a:r>
            <a:r>
              <a:rPr lang="en-US" sz="3600" dirty="0" err="1" smtClean="0"/>
              <a:t>भावंडांची</a:t>
            </a:r>
            <a:r>
              <a:rPr lang="en-US" sz="3600" dirty="0" smtClean="0"/>
              <a:t> </a:t>
            </a:r>
            <a:r>
              <a:rPr lang="en-US" sz="3600" dirty="0" err="1" smtClean="0"/>
              <a:t>हेटाळणी</a:t>
            </a:r>
            <a:r>
              <a:rPr lang="en-US" sz="3600" dirty="0" smtClean="0"/>
              <a:t> </a:t>
            </a:r>
            <a:r>
              <a:rPr lang="en-US" sz="3600" dirty="0" err="1" smtClean="0"/>
              <a:t>करीत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असे</a:t>
            </a:r>
            <a:r>
              <a:rPr lang="en-US" sz="3600" dirty="0" smtClean="0"/>
              <a:t>. </a:t>
            </a:r>
            <a:r>
              <a:rPr lang="en-US" sz="3600" dirty="0" err="1" smtClean="0"/>
              <a:t>गावाने</a:t>
            </a:r>
            <a:r>
              <a:rPr lang="en-US" sz="3600" dirty="0" smtClean="0"/>
              <a:t> </a:t>
            </a:r>
            <a:r>
              <a:rPr lang="en-US" sz="3600" dirty="0" err="1" smtClean="0"/>
              <a:t>त्यांना</a:t>
            </a:r>
            <a:r>
              <a:rPr lang="en-US" sz="3600" dirty="0" smtClean="0"/>
              <a:t> व </a:t>
            </a:r>
            <a:r>
              <a:rPr lang="en-US" sz="3600" dirty="0" err="1" smtClean="0"/>
              <a:t>त्यांच्या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कुटुंबाला</a:t>
            </a:r>
            <a:r>
              <a:rPr lang="en-US" sz="3600" dirty="0" smtClean="0"/>
              <a:t> </a:t>
            </a:r>
            <a:r>
              <a:rPr lang="en-US" sz="3600" dirty="0" err="1" smtClean="0"/>
              <a:t>वाळीत</a:t>
            </a:r>
            <a:r>
              <a:rPr lang="en-US" sz="3600" dirty="0" smtClean="0"/>
              <a:t> </a:t>
            </a:r>
            <a:r>
              <a:rPr lang="en-US" sz="3600" dirty="0" err="1" smtClean="0"/>
              <a:t>टाकले</a:t>
            </a:r>
            <a:r>
              <a:rPr lang="en-US" sz="3600" dirty="0" smtClean="0"/>
              <a:t>. </a:t>
            </a:r>
            <a:r>
              <a:rPr lang="en-US" sz="3600" dirty="0" err="1" smtClean="0"/>
              <a:t>परित्यक्त</a:t>
            </a:r>
            <a:r>
              <a:rPr lang="en-US" sz="3600" dirty="0" smtClean="0"/>
              <a:t> </a:t>
            </a:r>
            <a:r>
              <a:rPr lang="en-US" sz="3600" dirty="0" err="1" smtClean="0"/>
              <a:t>ब्राह्मण</a:t>
            </a:r>
            <a:r>
              <a:rPr lang="en-US" sz="3600" dirty="0" smtClean="0"/>
              <a:t> </a:t>
            </a:r>
            <a:r>
              <a:rPr lang="en-US" sz="3600" dirty="0" err="1" smtClean="0"/>
              <a:t>म्हणून</a:t>
            </a:r>
            <a:r>
              <a:rPr lang="en-US" sz="3600" dirty="0" smtClean="0"/>
              <a:t> </a:t>
            </a:r>
            <a:r>
              <a:rPr lang="en-US" sz="3600" dirty="0" err="1" smtClean="0"/>
              <a:t>त्यांना</a:t>
            </a:r>
            <a:r>
              <a:rPr lang="en-US" sz="3600" dirty="0" smtClean="0"/>
              <a:t> </a:t>
            </a:r>
            <a:r>
              <a:rPr lang="en-US" sz="3600" dirty="0" err="1" smtClean="0"/>
              <a:t>काळ</a:t>
            </a:r>
            <a:r>
              <a:rPr lang="en-US" sz="3600" dirty="0" smtClean="0"/>
              <a:t> </a:t>
            </a:r>
            <a:r>
              <a:rPr lang="en-US" sz="3600" dirty="0" err="1" smtClean="0"/>
              <a:t>कंठावा</a:t>
            </a:r>
            <a:r>
              <a:rPr lang="en-US" sz="3600" dirty="0" smtClean="0"/>
              <a:t> </a:t>
            </a:r>
            <a:r>
              <a:rPr lang="en-US" sz="3600" dirty="0" err="1" smtClean="0"/>
              <a:t>लागला</a:t>
            </a:r>
            <a:r>
              <a:rPr lang="en-US" sz="3600" dirty="0" smtClean="0"/>
              <a:t>. </a:t>
            </a:r>
            <a:r>
              <a:rPr lang="en-US" sz="3600" dirty="0" err="1" smtClean="0"/>
              <a:t>ज्ञानेश्वर</a:t>
            </a:r>
            <a:r>
              <a:rPr lang="en-US" sz="3600" dirty="0" smtClean="0"/>
              <a:t> व </a:t>
            </a:r>
            <a:r>
              <a:rPr lang="en-US" sz="3600" dirty="0" err="1" smtClean="0"/>
              <a:t>त्यांच्या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भावंडांची</a:t>
            </a:r>
            <a:r>
              <a:rPr lang="en-US" sz="3600" dirty="0" smtClean="0"/>
              <a:t> </a:t>
            </a:r>
            <a:r>
              <a:rPr lang="en-US" sz="3600" dirty="0" err="1" smtClean="0"/>
              <a:t>मुंज</a:t>
            </a:r>
            <a:r>
              <a:rPr lang="en-US" sz="3600" dirty="0" smtClean="0"/>
              <a:t> </a:t>
            </a:r>
            <a:r>
              <a:rPr lang="en-US" sz="3600" dirty="0" err="1" smtClean="0"/>
              <a:t>करण्याचे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आळंदीच्या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ब्राह्मणांनी</a:t>
            </a:r>
            <a:r>
              <a:rPr lang="en-US" sz="3600" dirty="0" smtClean="0"/>
              <a:t> </a:t>
            </a:r>
            <a:r>
              <a:rPr lang="en-US" sz="3600" dirty="0" err="1" smtClean="0"/>
              <a:t>नाकारले</a:t>
            </a:r>
            <a:r>
              <a:rPr lang="en-US" sz="3600" dirty="0" smtClean="0"/>
              <a:t>. </a:t>
            </a:r>
            <a:r>
              <a:rPr lang="en-US" sz="3600" dirty="0" err="1" smtClean="0"/>
              <a:t>त्यावर</a:t>
            </a:r>
            <a:r>
              <a:rPr lang="en-US" sz="3600" dirty="0" smtClean="0"/>
              <a:t> </a:t>
            </a:r>
            <a:r>
              <a:rPr lang="en-US" sz="3600" dirty="0" err="1" smtClean="0"/>
              <a:t>विठ्ठलपंतांनी</a:t>
            </a:r>
            <a:r>
              <a:rPr lang="en-US" sz="3600" dirty="0" smtClean="0"/>
              <a:t> </a:t>
            </a:r>
            <a:r>
              <a:rPr lang="en-US" sz="3600" dirty="0" err="1" smtClean="0"/>
              <a:t>उपाय</a:t>
            </a:r>
            <a:r>
              <a:rPr lang="en-US" sz="3600" dirty="0" smtClean="0"/>
              <a:t> </a:t>
            </a:r>
            <a:r>
              <a:rPr lang="en-US" sz="3600" dirty="0" err="1" smtClean="0"/>
              <a:t>काय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असे</a:t>
            </a:r>
            <a:r>
              <a:rPr lang="en-US" sz="3600" dirty="0" smtClean="0"/>
              <a:t> </a:t>
            </a:r>
            <a:r>
              <a:rPr lang="en-US" sz="3600" dirty="0" err="1" smtClean="0"/>
              <a:t>धर्मशास्त्रींना</a:t>
            </a:r>
            <a:r>
              <a:rPr lang="en-US" sz="3600" dirty="0" smtClean="0"/>
              <a:t> </a:t>
            </a:r>
            <a:r>
              <a:rPr lang="en-US" sz="3600" dirty="0" err="1" smtClean="0"/>
              <a:t>विचारले</a:t>
            </a:r>
            <a:r>
              <a:rPr lang="en-US" sz="3600" dirty="0" smtClean="0"/>
              <a:t>. </a:t>
            </a:r>
            <a:r>
              <a:rPr lang="en-US" sz="3600" dirty="0" err="1" smtClean="0"/>
              <a:t>त्यावर</a:t>
            </a:r>
            <a:r>
              <a:rPr lang="en-US" sz="3600" dirty="0" smtClean="0"/>
              <a:t> </a:t>
            </a:r>
            <a:r>
              <a:rPr lang="en-US" sz="3600" dirty="0" err="1" smtClean="0"/>
              <a:t>केवळ</a:t>
            </a:r>
            <a:r>
              <a:rPr lang="en-US" sz="3600" dirty="0" smtClean="0"/>
              <a:t> </a:t>
            </a:r>
            <a:r>
              <a:rPr lang="en-US" sz="3600" dirty="0" err="1" smtClean="0"/>
              <a:t>देहदंडाचीच</a:t>
            </a:r>
            <a:r>
              <a:rPr lang="en-US" sz="3600" dirty="0" smtClean="0"/>
              <a:t> </a:t>
            </a:r>
            <a:r>
              <a:rPr lang="en-US" sz="3600" dirty="0" err="1" smtClean="0"/>
              <a:t>शिक्षा</a:t>
            </a:r>
            <a:r>
              <a:rPr lang="en-US" sz="3600" dirty="0" smtClean="0"/>
              <a:t> </a:t>
            </a:r>
            <a:r>
              <a:rPr lang="en-US" sz="3600" dirty="0" err="1" smtClean="0"/>
              <a:t>आहे</a:t>
            </a:r>
            <a:r>
              <a:rPr lang="en-US" sz="3600" dirty="0" smtClean="0"/>
              <a:t> </a:t>
            </a:r>
            <a:r>
              <a:rPr lang="en-US" sz="3600" dirty="0" err="1" smtClean="0"/>
              <a:t>असे</a:t>
            </a:r>
            <a:r>
              <a:rPr lang="en-US" sz="3600" dirty="0" smtClean="0"/>
              <a:t> </a:t>
            </a:r>
            <a:r>
              <a:rPr lang="en-US" sz="3600" dirty="0" err="1" smtClean="0"/>
              <a:t>ब्राह्मणांनी</a:t>
            </a:r>
            <a:r>
              <a:rPr lang="en-US" sz="3600" dirty="0" smtClean="0"/>
              <a:t> </a:t>
            </a:r>
            <a:r>
              <a:rPr lang="en-US" sz="3600" dirty="0" err="1" smtClean="0"/>
              <a:t>सांगितले</a:t>
            </a:r>
            <a:r>
              <a:rPr lang="en-US" sz="3600" dirty="0" smtClean="0"/>
              <a:t>. </a:t>
            </a:r>
            <a:r>
              <a:rPr lang="en-US" sz="3600" dirty="0" err="1" smtClean="0"/>
              <a:t>मुले</a:t>
            </a:r>
            <a:r>
              <a:rPr lang="en-US" sz="3600" dirty="0" smtClean="0"/>
              <a:t> </a:t>
            </a:r>
            <a:r>
              <a:rPr lang="en-US" sz="3600" dirty="0" err="1" smtClean="0"/>
              <a:t>संस्कारांपासून</a:t>
            </a:r>
            <a:r>
              <a:rPr lang="en-US" sz="3600" dirty="0" smtClean="0"/>
              <a:t> </a:t>
            </a:r>
            <a:r>
              <a:rPr lang="en-US" sz="3600" dirty="0" err="1" smtClean="0"/>
              <a:t>वंचित</a:t>
            </a:r>
            <a:r>
              <a:rPr lang="en-US" sz="3600" dirty="0" smtClean="0"/>
              <a:t> </a:t>
            </a:r>
            <a:r>
              <a:rPr lang="en-US" sz="3600" dirty="0" err="1" smtClean="0"/>
              <a:t>राहू</a:t>
            </a:r>
            <a:r>
              <a:rPr lang="en-US" sz="3600" dirty="0" smtClean="0"/>
              <a:t> </a:t>
            </a:r>
            <a:r>
              <a:rPr lang="en-US" sz="3600" dirty="0" err="1" smtClean="0"/>
              <a:t>नये</a:t>
            </a:r>
            <a:r>
              <a:rPr lang="en-US" sz="3600" dirty="0" smtClean="0"/>
              <a:t> व </a:t>
            </a:r>
            <a:r>
              <a:rPr lang="en-US" sz="3600" dirty="0" err="1" smtClean="0"/>
              <a:t>त्यांचे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भविष्यात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भले</a:t>
            </a:r>
            <a:r>
              <a:rPr lang="en-US" sz="3600" dirty="0" smtClean="0"/>
              <a:t> </a:t>
            </a:r>
            <a:r>
              <a:rPr lang="en-US" sz="3600" dirty="0" err="1" smtClean="0"/>
              <a:t>व्हावे</a:t>
            </a:r>
            <a:r>
              <a:rPr lang="en-US" sz="3600" dirty="0" smtClean="0"/>
              <a:t> </a:t>
            </a:r>
            <a:r>
              <a:rPr lang="en-US" sz="3600" dirty="0" err="1" smtClean="0"/>
              <a:t>यासाठी</a:t>
            </a:r>
            <a:r>
              <a:rPr lang="en-US" sz="3600" dirty="0" smtClean="0"/>
              <a:t> </a:t>
            </a:r>
            <a:r>
              <a:rPr lang="en-US" sz="3600" dirty="0" err="1" smtClean="0"/>
              <a:t>विठ्ठलपंतानी</a:t>
            </a:r>
            <a:r>
              <a:rPr lang="en-US" sz="3600" dirty="0" smtClean="0"/>
              <a:t> व </a:t>
            </a:r>
            <a:r>
              <a:rPr lang="en-US" sz="3600" dirty="0" err="1" smtClean="0"/>
              <a:t>रुक्मिणीबाई</a:t>
            </a:r>
            <a:r>
              <a:rPr lang="en-US" sz="3600" dirty="0" smtClean="0"/>
              <a:t> </a:t>
            </a:r>
            <a:r>
              <a:rPr lang="en-US" sz="3600" dirty="0" err="1" smtClean="0"/>
              <a:t>यांनी</a:t>
            </a:r>
            <a:r>
              <a:rPr lang="en-US" sz="3600" dirty="0" smtClean="0"/>
              <a:t> </a:t>
            </a:r>
            <a:r>
              <a:rPr lang="en-US" sz="3600" dirty="0" err="1" smtClean="0"/>
              <a:t>आत्महत्या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करून</a:t>
            </a:r>
            <a:r>
              <a:rPr lang="en-US" sz="3600" dirty="0" smtClean="0"/>
              <a:t> </a:t>
            </a:r>
            <a:r>
              <a:rPr lang="en-US" sz="3600" dirty="0" err="1" smtClean="0"/>
              <a:t>देहान्त</a:t>
            </a:r>
            <a:r>
              <a:rPr lang="en-US" sz="3600" dirty="0" smtClean="0"/>
              <a:t> </a:t>
            </a:r>
            <a:r>
              <a:rPr lang="en-US" sz="3600" dirty="0" err="1" smtClean="0"/>
              <a:t>प्रायश्चित्त</a:t>
            </a:r>
            <a:r>
              <a:rPr lang="en-US" sz="3600" dirty="0" smtClean="0"/>
              <a:t> </a:t>
            </a:r>
            <a:r>
              <a:rPr lang="en-US" sz="3600" dirty="0" err="1" smtClean="0"/>
              <a:t>घेतले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mr-IN" sz="44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</a:t>
            </a:r>
            <a:endParaRPr lang="en-US" sz="4400" dirty="0" smtClean="0">
              <a:solidFill>
                <a:srgbClr val="252525"/>
              </a:solidFill>
              <a:latin typeface="Calibri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निवृत्तीनाथ हेच ज्ञानेश्वरांचे सद्गुरू होते. नेवासा क्षेत्रात आपल्या गुरूंच्या कृपाशीर्वादाने गीतेवर त्यांनी प्रख्यात टीका लिहिली. खरे पाहता ज्ञानेश्वरांनी ही टीका सांगितली व सच्चिदानंद बाबा यांनी लिहिली. या ग्रंथास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ज्ञानेश्वरी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किंवा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भावार्थदीपिका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असे म्हणतात. हे मराठी वाङ्मयाचे देशीकार लेणे झाले. ज्ञानेश्वरीच्या माध्यमातून संस्कृत भाषेतील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श्री संत ज्ञानेश्वरांनी प्राकृत भाषेत आणले.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माझा मराठाचि बोलू कौतुके। परि अमृतातेहि पैजासी जिंके।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 ऐसी अक्षरे रसिके। मेळवीन।। (ज्ञाने - ६.१४)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असे म्हणत त्यांनी मराठी भाषेविषयीचा अभिमान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मराठीची महती व्यक्त केली आहे.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252525"/>
                </a:solidFill>
                <a:latin typeface="Arial" pitchFamily="34" charset="0"/>
                <a:ea typeface="Times New Roman" pitchFamily="18" charset="0"/>
                <a:cs typeface="Mangal" pitchFamily="18" charset="0"/>
              </a:rPr>
              <a:t>	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कर्मयोग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hi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ज्ञानयोग व भक्तियोग सांगणार्‍या ज्ञानेश्वरीत सुमारे ९००० ओव्या आहेत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. </a:t>
            </a:r>
            <a:r>
              <a:rPr kumimoji="0" lang="hi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हा ग्रंथ इ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.</a:t>
            </a:r>
            <a:r>
              <a:rPr kumimoji="0" lang="hi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स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. </a:t>
            </a:r>
            <a:r>
              <a:rPr kumimoji="0" lang="hi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१२९० मध्ये लिहिला गेल्याचे मानले जाते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itchFamily="34" charset="0"/>
                <a:ea typeface="Times New Roman" pitchFamily="18" charset="0"/>
                <a:cs typeface="Mangal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509</Words>
  <Application>Microsoft Office PowerPoint</Application>
  <PresentationFormat>On-screen Show (4:3)</PresentationFormat>
  <Paragraphs>105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patan</dc:creator>
  <cp:lastModifiedBy>dell</cp:lastModifiedBy>
  <cp:revision>27</cp:revision>
  <dcterms:created xsi:type="dcterms:W3CDTF">2006-08-16T00:00:00Z</dcterms:created>
  <dcterms:modified xsi:type="dcterms:W3CDTF">2018-05-17T08:41:51Z</dcterms:modified>
</cp:coreProperties>
</file>