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420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885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1406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503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845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045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656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146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67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23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49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86C69-5ECF-46F2-9ADF-A8B57F54F750}" type="datetimeFigureOut">
              <a:rPr lang="en-IN" smtClean="0"/>
              <a:t>07/05/2018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D9794-09B2-4D78-B700-C7DA13BD87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21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5328591"/>
          </a:xfrm>
        </p:spPr>
        <p:txBody>
          <a:bodyPr>
            <a:normAutofit/>
          </a:bodyPr>
          <a:lstStyle/>
          <a:p>
            <a:r>
              <a:rPr lang="mr-IN" sz="6000" u="sng" dirty="0" smtClean="0"/>
              <a:t>बी.ए.भाग ३</a:t>
            </a:r>
            <a:br>
              <a:rPr lang="mr-IN" sz="6000" u="sng" dirty="0" smtClean="0"/>
            </a:br>
            <a:r>
              <a:rPr lang="mr-IN" sz="6000" u="sng" dirty="0" smtClean="0"/>
              <a:t>सेमिस्टर ६</a:t>
            </a:r>
            <a:br>
              <a:rPr lang="mr-IN" sz="6000" u="sng" dirty="0" smtClean="0"/>
            </a:br>
            <a:r>
              <a:rPr lang="mr-IN" sz="6000" u="sng" dirty="0" smtClean="0"/>
              <a:t>बाजार आणि किंमत निर्धारण</a:t>
            </a:r>
            <a:endParaRPr lang="en-IN" sz="6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4089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mr-IN" sz="2800" dirty="0" smtClean="0"/>
              <a:t>4. पर्यायी वस्तूंचा अभाव :- </a:t>
            </a:r>
          </a:p>
          <a:p>
            <a:pPr marL="0" indent="0">
              <a:buNone/>
            </a:pPr>
            <a:r>
              <a:rPr lang="mr-IN" sz="2800" dirty="0" smtClean="0"/>
              <a:t>5. छेदक लवचिकता शून्य : -</a:t>
            </a:r>
          </a:p>
          <a:p>
            <a:pPr marL="0" indent="0">
              <a:buNone/>
            </a:pPr>
            <a:r>
              <a:rPr lang="mr-IN" sz="2800" dirty="0" smtClean="0"/>
              <a:t>6. पुरवठ्यावर नियंत्रण :-</a:t>
            </a:r>
          </a:p>
          <a:p>
            <a:pPr marL="0" indent="0">
              <a:buNone/>
            </a:pPr>
            <a:r>
              <a:rPr lang="mr-IN" sz="2800" dirty="0" smtClean="0"/>
              <a:t>7. किंमतीवर नियंत्रण  :-</a:t>
            </a:r>
          </a:p>
          <a:p>
            <a:pPr marL="0" indent="0">
              <a:buNone/>
            </a:pPr>
            <a:r>
              <a:rPr lang="mr-IN" sz="2800" dirty="0" smtClean="0"/>
              <a:t>8. जास्तीतजास्त नफा  :- </a:t>
            </a:r>
          </a:p>
          <a:p>
            <a:pPr marL="0" indent="0">
              <a:buNone/>
            </a:pPr>
            <a:r>
              <a:rPr lang="mr-IN" sz="2800" dirty="0" smtClean="0"/>
              <a:t>9. मूल्यभेद :-</a:t>
            </a:r>
          </a:p>
          <a:p>
            <a:pPr marL="0" indent="0">
              <a:buNone/>
            </a:pPr>
            <a:r>
              <a:rPr lang="mr-IN" sz="2800" dirty="0" smtClean="0"/>
              <a:t>10. जाहिरात खर्चाचा अभाव :-</a:t>
            </a:r>
          </a:p>
          <a:p>
            <a:pPr marL="0" indent="0">
              <a:buNone/>
            </a:pPr>
            <a:r>
              <a:rPr lang="mr-IN" sz="2800" dirty="0" smtClean="0"/>
              <a:t>11. ऋणात्मक उताराचा मागणी वक्र :-</a:t>
            </a:r>
          </a:p>
          <a:p>
            <a:pPr marL="0" indent="0">
              <a:buNone/>
            </a:pPr>
            <a:r>
              <a:rPr lang="mr-IN" sz="2800" dirty="0" smtClean="0"/>
              <a:t>12. सीमांत प्राप्तीपेक्षा सरासरी प्राप्ती जास्त :-</a:t>
            </a:r>
          </a:p>
        </p:txBody>
      </p:sp>
    </p:spTree>
    <p:extLst>
      <p:ext uri="{BB962C8B-B14F-4D97-AF65-F5344CB8AC3E}">
        <p14:creationId xmlns:p14="http://schemas.microsoft.com/office/powerpoint/2010/main" val="2914477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 smtClean="0"/>
              <a:t>13. </a:t>
            </a:r>
            <a:r>
              <a:rPr lang="mr-IN" sz="2800" dirty="0" smtClean="0"/>
              <a:t> उपभोकत्याचे  संतोषाधिक्य अत्यल्प : -</a:t>
            </a:r>
          </a:p>
          <a:p>
            <a:pPr marL="0" indent="0">
              <a:buNone/>
            </a:pPr>
            <a:r>
              <a:rPr lang="mr-IN" sz="2800" dirty="0" smtClean="0"/>
              <a:t>14. अतिरिक्त क्षमता :-</a:t>
            </a:r>
          </a:p>
          <a:p>
            <a:r>
              <a:rPr lang="mr-IN" sz="2800" dirty="0"/>
              <a:t> </a:t>
            </a:r>
            <a:r>
              <a:rPr lang="mr-IN" sz="2800" dirty="0" smtClean="0"/>
              <a:t>  </a:t>
            </a:r>
          </a:p>
          <a:p>
            <a:r>
              <a:rPr lang="mr-IN" sz="4400" u="sng" dirty="0" smtClean="0"/>
              <a:t>मक्तेदारीचे प्रकार :-</a:t>
            </a:r>
          </a:p>
          <a:p>
            <a:pPr marL="742950" indent="-742950">
              <a:buFont typeface="+mj-lt"/>
              <a:buAutoNum type="arabicPeriod"/>
            </a:pPr>
            <a:r>
              <a:rPr lang="mr-IN" sz="2800" u="sng" dirty="0" smtClean="0"/>
              <a:t>खाजगी मक्तेदारी :-</a:t>
            </a:r>
            <a:endParaRPr lang="mr-IN" sz="2800" u="sng" dirty="0"/>
          </a:p>
          <a:p>
            <a:pPr marL="742950" indent="-742950">
              <a:buFont typeface="+mj-lt"/>
              <a:buAutoNum type="arabicPeriod"/>
            </a:pPr>
            <a:r>
              <a:rPr lang="mr-IN" sz="2800" u="sng" dirty="0" smtClean="0"/>
              <a:t>सार्वजनिक मक्तेदारी :-</a:t>
            </a:r>
          </a:p>
          <a:p>
            <a:pPr marL="742950" indent="-742950">
              <a:buFont typeface="+mj-lt"/>
              <a:buAutoNum type="arabicPeriod"/>
            </a:pPr>
            <a:r>
              <a:rPr lang="mr-IN" sz="2800" u="sng" dirty="0" smtClean="0"/>
              <a:t>नैसर्गिक  मक्तेदारी :-</a:t>
            </a:r>
          </a:p>
          <a:p>
            <a:pPr marL="742950" indent="-742950">
              <a:buFont typeface="+mj-lt"/>
              <a:buAutoNum type="arabicPeriod"/>
            </a:pPr>
            <a:r>
              <a:rPr lang="mr-IN" sz="2800" u="sng" dirty="0" smtClean="0"/>
              <a:t>कायदेशीर मक्तेदारी :-</a:t>
            </a:r>
          </a:p>
        </p:txBody>
      </p:sp>
    </p:spTree>
    <p:extLst>
      <p:ext uri="{BB962C8B-B14F-4D97-AF65-F5344CB8AC3E}">
        <p14:creationId xmlns:p14="http://schemas.microsoft.com/office/powerpoint/2010/main" val="415365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mr-IN" sz="2800" dirty="0" smtClean="0"/>
              <a:t>5. सामाजिक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6. ऐच्छिक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7. तांत्रिक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8. साधी किंवा अविभेदित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9. विभेदि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10.भितीयुक्त किंवा भितीविरहीत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11.पूर्ण आशावादी व पूर्ण निराशावादी मक्तेदारी :-</a:t>
            </a:r>
          </a:p>
          <a:p>
            <a:pPr marL="0" indent="0">
              <a:buNone/>
            </a:pPr>
            <a:r>
              <a:rPr lang="mr-IN" sz="2800" dirty="0" smtClean="0"/>
              <a:t>12. द्वीमक्तेदारी:-</a:t>
            </a:r>
          </a:p>
          <a:p>
            <a:pPr marL="0" indent="0">
              <a:buNone/>
            </a:pPr>
            <a:r>
              <a:rPr lang="mr-IN" sz="2800" dirty="0" smtClean="0"/>
              <a:t>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936389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u="sng" dirty="0" smtClean="0"/>
              <a:t>समारोप:</a:t>
            </a:r>
            <a:r>
              <a:rPr lang="mr-IN" sz="2800" u="sng" dirty="0" smtClean="0"/>
              <a:t> </a:t>
            </a:r>
            <a:r>
              <a:rPr lang="mr-IN" dirty="0" smtClean="0"/>
              <a:t>-</a:t>
            </a:r>
          </a:p>
          <a:p>
            <a:r>
              <a:rPr lang="mr-IN" sz="2800" dirty="0" smtClean="0"/>
              <a:t>अशा प्रकारे आपल्याला मक्तेदारी म्हणजे काय  तसेच मक्तेदारीचे प्रकार,मक्तेदारीची वैशिष्ट्ये,मक्तेदारीतील वस्तूची किंमत निश्चीती हे स्पष्ट करता येईल</a:t>
            </a:r>
            <a:r>
              <a:rPr lang="mr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82593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u="sng" dirty="0" smtClean="0"/>
              <a:t>मक्तेदारीतील वस्तूची किंमत निश्चीती:-</a:t>
            </a:r>
          </a:p>
          <a:p>
            <a:r>
              <a:rPr lang="mr-IN" sz="2800" u="sng" dirty="0" smtClean="0"/>
              <a:t>मागणीची लवचिकता :-</a:t>
            </a:r>
          </a:p>
          <a:p>
            <a:r>
              <a:rPr lang="mr-IN" sz="2800" u="sng" dirty="0" smtClean="0"/>
              <a:t>उत्पादन खर्चाचा विचार:-</a:t>
            </a:r>
          </a:p>
          <a:p>
            <a:r>
              <a:rPr lang="mr-IN" sz="2800" u="sng" dirty="0" smtClean="0"/>
              <a:t>सरासरी प्राप्ती व सीमांत प्राप्ती :-</a:t>
            </a:r>
          </a:p>
          <a:p>
            <a:r>
              <a:rPr lang="mr-IN" sz="2800" u="sng" dirty="0" smtClean="0"/>
              <a:t>सरासरी खर्च वक्र आणि सीमांत खर्च वक्र:-</a:t>
            </a:r>
          </a:p>
          <a:p>
            <a:r>
              <a:rPr lang="mr-IN" sz="2800" u="sng" dirty="0" smtClean="0"/>
              <a:t>मक्तेदारीतील संतुलन:-</a:t>
            </a:r>
          </a:p>
          <a:p>
            <a:r>
              <a:rPr lang="mr-IN" sz="2800" u="sng" dirty="0" smtClean="0"/>
              <a:t>मक्तेदारीतील उद्योगसंस्थेचे अल्पकालीन  संतु</a:t>
            </a:r>
            <a:r>
              <a:rPr lang="mr-IN" sz="2800" dirty="0" smtClean="0"/>
              <a:t>लन :- 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920455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u="sng" dirty="0" smtClean="0"/>
              <a:t>मक्तेदारीतील उद्योगसंस्थेचे दीर्घकालीन संतुलन:-</a:t>
            </a:r>
          </a:p>
          <a:p>
            <a:endParaRPr lang="mr-IN" u="sng" dirty="0" smtClean="0"/>
          </a:p>
          <a:p>
            <a:r>
              <a:rPr lang="mr-IN" u="sng" dirty="0" smtClean="0"/>
              <a:t>आकृतीच्या साहाय्याने मक्तेदारीतील दीर्घकालीन किंमतनिश्चीतेचे स्पष्टीकरण :-</a:t>
            </a:r>
          </a:p>
          <a:p>
            <a:endParaRPr lang="mr-IN" u="sng" dirty="0" smtClean="0"/>
          </a:p>
          <a:p>
            <a:r>
              <a:rPr lang="mr-IN" u="sng" dirty="0" smtClean="0"/>
              <a:t>मक्तेदारीतील दीर्घकालीन संतुलनाची  वैशिष्ट्ये:-</a:t>
            </a:r>
          </a:p>
        </p:txBody>
      </p:sp>
    </p:spTree>
    <p:extLst>
      <p:ext uri="{BB962C8B-B14F-4D97-AF65-F5344CB8AC3E}">
        <p14:creationId xmlns:p14="http://schemas.microsoft.com/office/powerpoint/2010/main" val="3745677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समारोप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2800" dirty="0" smtClean="0"/>
              <a:t>अशा प्रकारे आपल्याला मक्तेदारी व मक्तेदारी चे प्रकार तसेच मक्तेदारीची लक्षणे, मक्तेदारीतील वस्तूची किंमत निश्चिती, मक्तेदारीतील उद्योगसंस्थेचे अल्पकालीन व दीर्घकालीन संतुलन याचा अभ्यास करता येतो.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21332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632848" cy="1512168"/>
          </a:xfrm>
        </p:spPr>
        <p:txBody>
          <a:bodyPr>
            <a:normAutofit/>
          </a:bodyPr>
          <a:lstStyle/>
          <a:p>
            <a:r>
              <a:rPr lang="mr-IN" dirty="0" smtClean="0">
                <a:latin typeface="Mangal" pitchFamily="18" charset="0"/>
                <a:cs typeface="Mangal" pitchFamily="18" charset="0"/>
              </a:rPr>
              <a:t>  </a:t>
            </a:r>
            <a:r>
              <a:rPr lang="mr-IN" u="sng" dirty="0" smtClean="0">
                <a:latin typeface="Mangal" pitchFamily="18" charset="0"/>
                <a:cs typeface="Mangal" pitchFamily="18" charset="0"/>
              </a:rPr>
              <a:t>बाजार आणि किंमत निर्धारण</a:t>
            </a:r>
            <a:r>
              <a:rPr lang="mr-IN" dirty="0" smtClean="0">
                <a:latin typeface="Mangal" pitchFamily="18" charset="0"/>
                <a:cs typeface="Mangal" pitchFamily="18" charset="0"/>
              </a:rPr>
              <a:t>.</a:t>
            </a:r>
            <a:endParaRPr lang="en-IN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2348880"/>
            <a:ext cx="6400800" cy="4248472"/>
          </a:xfrm>
        </p:spPr>
        <p:txBody>
          <a:bodyPr/>
          <a:lstStyle/>
          <a:p>
            <a:r>
              <a:rPr lang="mr-IN" u="sng" dirty="0" smtClean="0"/>
              <a:t>अनुक्रमणिका</a:t>
            </a:r>
            <a:r>
              <a:rPr lang="mr-IN" sz="2800" dirty="0" smtClean="0"/>
              <a:t> </a:t>
            </a:r>
            <a:r>
              <a:rPr lang="mr-IN" dirty="0" smtClean="0"/>
              <a:t> 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पूर्ण स्पर्धा.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मक्तेदारी.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मक्तेदारीयुक्त स्पर्धा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अतिरिक्त ऊत्पादनक्षमतेची संकल्पना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वस्तूभेद आणि विक्री खर्च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2800" dirty="0" smtClean="0"/>
              <a:t>विभाजनाचा सीमांत उत्त्पादकता सिद्धांत .  </a:t>
            </a:r>
          </a:p>
        </p:txBody>
      </p:sp>
    </p:spTree>
    <p:extLst>
      <p:ext uri="{BB962C8B-B14F-4D97-AF65-F5344CB8AC3E}">
        <p14:creationId xmlns:p14="http://schemas.microsoft.com/office/powerpoint/2010/main" val="405857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2800" dirty="0" smtClean="0"/>
              <a:t>7. आधुनिक खंड सिद्धांत .</a:t>
            </a:r>
          </a:p>
          <a:p>
            <a:pPr marL="0" indent="0">
              <a:buNone/>
            </a:pPr>
            <a:r>
              <a:rPr lang="mr-IN" sz="2800" dirty="0" smtClean="0"/>
              <a:t>8. केन्सचा व्याजाचा सिद्धांत .</a:t>
            </a:r>
          </a:p>
          <a:p>
            <a:pPr marL="0" indent="0">
              <a:buNone/>
            </a:pPr>
            <a:r>
              <a:rPr lang="mr-IN" sz="2800" dirty="0" smtClean="0"/>
              <a:t>9. नफ्याचा अनिश्चितता  सिद्धांत .</a:t>
            </a:r>
          </a:p>
          <a:p>
            <a:pPr marL="0" indent="0">
              <a:buNone/>
            </a:pPr>
            <a:endParaRPr lang="mr-IN" sz="2800" dirty="0"/>
          </a:p>
          <a:p>
            <a:r>
              <a:rPr lang="mr-IN" sz="2800" dirty="0" smtClean="0"/>
              <a:t>   संदर्भग्रंथ.</a:t>
            </a:r>
          </a:p>
          <a:p>
            <a:endParaRPr lang="mr-IN" sz="2800" dirty="0" smtClean="0"/>
          </a:p>
          <a:p>
            <a:r>
              <a:rPr lang="mr-IN" sz="2800" dirty="0" smtClean="0"/>
              <a:t>   नवीन अभ्यासक्रम . 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8676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dirty="0" smtClean="0">
                <a:latin typeface="Mangal" pitchFamily="18" charset="0"/>
                <a:cs typeface="Mangal" pitchFamily="18" charset="0"/>
              </a:rPr>
              <a:t>पूर्ण स्पर्धा .</a:t>
            </a:r>
            <a:endParaRPr lang="en-IN" dirty="0">
              <a:latin typeface="Mangal" pitchFamily="18" charset="0"/>
              <a:cs typeface="Mangal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r-IN" sz="2800" u="sng" dirty="0" smtClean="0"/>
              <a:t>प्रास्ताविक.</a:t>
            </a:r>
          </a:p>
          <a:p>
            <a:endParaRPr lang="mr-IN" sz="2800" u="sng" dirty="0" smtClean="0"/>
          </a:p>
          <a:p>
            <a:r>
              <a:rPr lang="mr-IN" sz="2800" u="sng" dirty="0" smtClean="0"/>
              <a:t>पूर्ण स्पर्धा म्हणजे काय </a:t>
            </a:r>
            <a:r>
              <a:rPr lang="mr-IN" sz="2800" dirty="0" smtClean="0"/>
              <a:t>?</a:t>
            </a:r>
          </a:p>
          <a:p>
            <a:endParaRPr lang="mr-IN" sz="2800" dirty="0" smtClean="0"/>
          </a:p>
          <a:p>
            <a:r>
              <a:rPr lang="mr-IN" sz="2800" u="sng" dirty="0" smtClean="0"/>
              <a:t>व्याख्या –</a:t>
            </a:r>
          </a:p>
          <a:p>
            <a:endParaRPr lang="mr-IN" sz="2800" dirty="0" smtClean="0"/>
          </a:p>
          <a:p>
            <a:r>
              <a:rPr lang="mr-IN" sz="2800" dirty="0" smtClean="0"/>
              <a:t> मिसेस जोन रॉबिन्सन -</a:t>
            </a:r>
          </a:p>
          <a:p>
            <a:r>
              <a:rPr lang="mr-IN" sz="2800" dirty="0" smtClean="0"/>
              <a:t>    “ जेव्हा प्रत्येक उत्त्पादकाच्या उत्त्पादनाकारिता</a:t>
            </a:r>
          </a:p>
          <a:p>
            <a:pPr marL="0" indent="0">
              <a:buNone/>
            </a:pPr>
            <a:r>
              <a:rPr lang="mr-IN" sz="2800" dirty="0"/>
              <a:t> </a:t>
            </a:r>
            <a:r>
              <a:rPr lang="mr-IN" sz="2800" dirty="0" smtClean="0"/>
              <a:t>  असलेली मागणी पूर्णत: लवचिक असते तेव्हा पूर्ण स्पर्धा                        अस्तित्वात येते .”        </a:t>
            </a:r>
          </a:p>
        </p:txBody>
      </p:sp>
    </p:spTree>
    <p:extLst>
      <p:ext uri="{BB962C8B-B14F-4D97-AF65-F5344CB8AC3E}">
        <p14:creationId xmlns:p14="http://schemas.microsoft.com/office/powerpoint/2010/main" val="14397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u="sng" dirty="0" smtClean="0"/>
              <a:t>पूर्ण स्पर्धेची लक्षणे </a:t>
            </a:r>
            <a:r>
              <a:rPr lang="mr-IN" dirty="0" smtClean="0"/>
              <a:t>– 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असंख्य ग्राहक :-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असंख्य विक्रेते : 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एकजिनसी वस्तू : 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बाजारपेठेचे पूर्ण ज्ञान :-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समभाव :-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प्रवेश व गमनाचे पूर्ण स्वातंत्र्य :-</a:t>
            </a:r>
          </a:p>
          <a:p>
            <a:pPr marL="514350" indent="-514350">
              <a:buFont typeface="+mj-lt"/>
              <a:buAutoNum type="arabicPeriod"/>
            </a:pPr>
            <a:r>
              <a:rPr lang="mr-IN" sz="2800" dirty="0" smtClean="0"/>
              <a:t>उत्त्पादन साधनांची पूर्ण गतिशीलता :-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31720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2800" dirty="0" smtClean="0"/>
              <a:t>8. कृत्रिम निर्बंधांचा अभाव :-</a:t>
            </a:r>
          </a:p>
          <a:p>
            <a:pPr marL="0" indent="0">
              <a:buNone/>
            </a:pPr>
            <a:r>
              <a:rPr lang="mr-IN" sz="2800" dirty="0" smtClean="0"/>
              <a:t>9. साधनसामुग्रीची पूर्ण विभाज्यता :-</a:t>
            </a:r>
          </a:p>
          <a:p>
            <a:pPr marL="0" indent="0">
              <a:buNone/>
            </a:pPr>
            <a:r>
              <a:rPr lang="mr-IN" sz="2800" dirty="0" smtClean="0"/>
              <a:t>10. वाहतूक खर्चाचा अभाव :-</a:t>
            </a:r>
          </a:p>
          <a:p>
            <a:pPr marL="0" indent="0">
              <a:buNone/>
            </a:pPr>
            <a:r>
              <a:rPr lang="mr-IN" sz="2800" dirty="0" smtClean="0"/>
              <a:t>11. एकच किंमत :- </a:t>
            </a:r>
          </a:p>
          <a:p>
            <a:pPr marL="0" indent="0">
              <a:buNone/>
            </a:pPr>
            <a:r>
              <a:rPr lang="mr-IN" sz="2800" dirty="0" smtClean="0"/>
              <a:t>12. पूर्ण लवचिक मागणी वक्र :</a:t>
            </a:r>
          </a:p>
          <a:p>
            <a:pPr marL="0" indent="0">
              <a:buNone/>
            </a:pPr>
            <a:r>
              <a:rPr lang="mr-IN" sz="2800" dirty="0" smtClean="0"/>
              <a:t>13. जाहिरात खर्चाचा अभाव :-</a:t>
            </a:r>
          </a:p>
          <a:p>
            <a:pPr marL="0" indent="0">
              <a:buNone/>
            </a:pPr>
            <a:r>
              <a:rPr lang="mr-IN" sz="2800" dirty="0" smtClean="0"/>
              <a:t>14. सर्वसाधारण नफा :-</a:t>
            </a:r>
          </a:p>
        </p:txBody>
      </p:sp>
    </p:spTree>
    <p:extLst>
      <p:ext uri="{BB962C8B-B14F-4D97-AF65-F5344CB8AC3E}">
        <p14:creationId xmlns:p14="http://schemas.microsoft.com/office/powerpoint/2010/main" val="187259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sz="2800" u="sng" dirty="0" smtClean="0"/>
              <a:t>पूर्ण स्पर्धेतील किंमतनिश्चीती </a:t>
            </a:r>
            <a:r>
              <a:rPr lang="mr-IN" sz="2800" dirty="0" smtClean="0"/>
              <a:t>:-</a:t>
            </a:r>
          </a:p>
          <a:p>
            <a:r>
              <a:rPr lang="mr-IN" sz="2800" dirty="0" smtClean="0"/>
              <a:t>पूर्ण स्पर्धेतील अल्पकालीन किंमत निश्चीती (बाजारभाव)-</a:t>
            </a:r>
          </a:p>
          <a:p>
            <a:r>
              <a:rPr lang="mr-IN" sz="2800" dirty="0" smtClean="0"/>
              <a:t>शीघ्रनाशी वस्तू :-</a:t>
            </a:r>
          </a:p>
          <a:p>
            <a:r>
              <a:rPr lang="mr-IN" sz="2800" u="sng" dirty="0" smtClean="0"/>
              <a:t>पूर्ण स्पर्धेची अल्पकालीन किंमत किंवा उद्योग संस्था व उद्योगाचे संतुलन :-</a:t>
            </a:r>
          </a:p>
          <a:p>
            <a:r>
              <a:rPr lang="mr-IN" sz="2800" u="sng" dirty="0" smtClean="0"/>
              <a:t>पूर्ण स्पर्धेतील दीर्घकालीन किंमत किंवा दिर्घकालीन उद्योग संस्था व उद्योग यांचे संतूलन : </a:t>
            </a:r>
            <a:r>
              <a:rPr lang="mr-IN" sz="2800" dirty="0" smtClean="0"/>
              <a:t>- </a:t>
            </a:r>
          </a:p>
          <a:p>
            <a:r>
              <a:rPr lang="mr-IN" sz="2800" dirty="0" smtClean="0"/>
              <a:t>पूरवठ्याची बाजू :-</a:t>
            </a:r>
          </a:p>
          <a:p>
            <a:r>
              <a:rPr lang="mr-IN" sz="2800" dirty="0" smtClean="0"/>
              <a:t>मागणीचा बाजू  :- 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03730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u="sng" dirty="0" smtClean="0"/>
              <a:t>समारोप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dirty="0" smtClean="0">
                <a:latin typeface="Utsaah" pitchFamily="34" charset="0"/>
                <a:cs typeface="Utsaah" pitchFamily="34" charset="0"/>
              </a:rPr>
              <a:t>अशा प्रकारे आपल्याला पूर्ण स्पर्धा म्हणजे काय, स्पर्धेची लक्षणे व पूर्ण स्पर्धातील अल्प कालीन व दीर्घकालीन उद्योगसंस्था व उद्योग यांचे संतुलन याचा अभ्यास करता येतो.  </a:t>
            </a:r>
          </a:p>
          <a:p>
            <a:pPr marL="0" indent="0">
              <a:buNone/>
            </a:pPr>
            <a:endParaRPr lang="en-IN" sz="2800" dirty="0">
              <a:latin typeface="Utsaah" pitchFamily="34" charset="0"/>
              <a:cs typeface="Utsaah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8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470025"/>
          </a:xfrm>
        </p:spPr>
        <p:txBody>
          <a:bodyPr/>
          <a:lstStyle/>
          <a:p>
            <a:r>
              <a:rPr lang="mr-IN" i="1" u="sng" dirty="0" smtClean="0"/>
              <a:t>मक्तेदारी </a:t>
            </a:r>
            <a:endParaRPr lang="en-IN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416824" cy="4725144"/>
          </a:xfrm>
        </p:spPr>
        <p:txBody>
          <a:bodyPr>
            <a:normAutofit fontScale="92500" lnSpcReduction="20000"/>
          </a:bodyPr>
          <a:lstStyle/>
          <a:p>
            <a:pPr algn="l"/>
            <a:endParaRPr lang="mr-IN" sz="28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mr-IN" sz="3500" u="sng" dirty="0" smtClean="0"/>
              <a:t>प्रास्तविक :-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mr-IN" sz="3500" u="sng" dirty="0" smtClean="0"/>
              <a:t>मक्तेदारी म्हणजे  काय </a:t>
            </a:r>
            <a:r>
              <a:rPr lang="mr-IN" sz="3500" dirty="0" smtClean="0"/>
              <a:t>?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mr-IN" sz="3500" dirty="0" smtClean="0"/>
              <a:t>व्याख्या</a:t>
            </a:r>
            <a:r>
              <a:rPr lang="mr-IN" sz="2800" dirty="0" smtClean="0"/>
              <a:t> :- “बाजारात पर्यायी वस्तूंचा अभाव असणारी आणि उत्त्पादनाच्या किंमतीवर पूर्णता :नियंत्रण असणारी स्थिती म्हणजे मक्तेदारी  होय “.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mr-IN" sz="3500" u="sng" dirty="0" smtClean="0"/>
              <a:t>मक्तेदारीची वैशिष्ट्ये </a:t>
            </a:r>
            <a:r>
              <a:rPr lang="mr-IN" sz="2800" dirty="0" smtClean="0"/>
              <a:t>: -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3000" dirty="0" smtClean="0"/>
              <a:t>एकच उत्त्पादक  विक्रेता :-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3000" dirty="0" smtClean="0"/>
              <a:t>प्रवेश बंद :-</a:t>
            </a:r>
          </a:p>
          <a:p>
            <a:pPr marL="514350" indent="-514350" algn="l">
              <a:buFont typeface="+mj-lt"/>
              <a:buAutoNum type="arabicPeriod"/>
            </a:pPr>
            <a:r>
              <a:rPr lang="mr-IN" sz="3000" dirty="0" smtClean="0"/>
              <a:t>उद्योग संस्था हाच उद्योग धंदा :-</a:t>
            </a:r>
          </a:p>
          <a:p>
            <a:pPr marL="514350" indent="-514350" algn="l">
              <a:buFont typeface="+mj-lt"/>
              <a:buAutoNum type="arabicPeriod"/>
            </a:pP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4185608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509</Words>
  <Application>Microsoft Office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बी.ए.भाग ३ सेमिस्टर ६ बाजार आणि किंमत निर्धारण</vt:lpstr>
      <vt:lpstr>  बाजार आणि किंमत निर्धारण.</vt:lpstr>
      <vt:lpstr>PowerPoint Presentation</vt:lpstr>
      <vt:lpstr>पूर्ण स्पर्धा .</vt:lpstr>
      <vt:lpstr>PowerPoint Presentation</vt:lpstr>
      <vt:lpstr>PowerPoint Presentation</vt:lpstr>
      <vt:lpstr>PowerPoint Presentation</vt:lpstr>
      <vt:lpstr>समारोप</vt:lpstr>
      <vt:lpstr>मक्तेदारी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समारोप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बाजार आणि किंमत निर्धारण.</dc:title>
  <dc:creator>RAHUL KADAM</dc:creator>
  <cp:lastModifiedBy>RAHUL KADAM</cp:lastModifiedBy>
  <cp:revision>27</cp:revision>
  <dcterms:created xsi:type="dcterms:W3CDTF">2018-05-06T04:28:49Z</dcterms:created>
  <dcterms:modified xsi:type="dcterms:W3CDTF">2018-05-07T18:12:13Z</dcterms:modified>
</cp:coreProperties>
</file>