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97" r:id="rId11"/>
    <p:sldId id="265" r:id="rId12"/>
    <p:sldId id="266" r:id="rId13"/>
    <p:sldId id="267" r:id="rId14"/>
    <p:sldId id="268" r:id="rId15"/>
    <p:sldId id="269"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0" r:id="rId30"/>
    <p:sldId id="271"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8762" y="381000"/>
            <a:ext cx="8666475" cy="5693866"/>
          </a:xfrm>
          <a:prstGeom prst="rect">
            <a:avLst/>
          </a:prstGeom>
          <a:noFill/>
        </p:spPr>
        <p:txBody>
          <a:bodyPr wrap="square" lIns="91440" tIns="45720" rIns="91440" bIns="45720">
            <a:spAutoFit/>
          </a:bodyPr>
          <a:lstStyle/>
          <a:p>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WELCOME TO …….</a:t>
            </a:r>
          </a:p>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WORKSHOP</a:t>
            </a:r>
          </a:p>
          <a:p>
            <a:pPr algn="ctr"/>
            <a:r>
              <a:rPr lang="en-US" sz="4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ON </a:t>
            </a:r>
          </a:p>
          <a:p>
            <a:pPr algn="ctr"/>
            <a:endPar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Personality Development</a:t>
            </a:r>
          </a:p>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BY</a:t>
            </a:r>
          </a:p>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DR. ILA JOGI</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028343"/>
            <a:ext cx="7848600" cy="5016758"/>
          </a:xfrm>
          <a:prstGeom prst="rect">
            <a:avLst/>
          </a:prstGeom>
        </p:spPr>
        <p:txBody>
          <a:bodyPr wrap="square">
            <a:spAutoFit/>
          </a:bodyPr>
          <a:lstStyle/>
          <a:p>
            <a:endParaRPr lang="en-US" sz="2000" b="1" dirty="0" smtClean="0">
              <a:latin typeface="Bookman Old Style" pitchFamily="18" charset="0"/>
            </a:endParaRPr>
          </a:p>
          <a:p>
            <a:r>
              <a:rPr lang="en-US" sz="2000" b="1" dirty="0" smtClean="0">
                <a:latin typeface="Bookman Old Style" pitchFamily="18" charset="0"/>
              </a:rPr>
              <a:t>Focus on Success: Unfortunately we choose to remember only bad times, </a:t>
            </a:r>
            <a:r>
              <a:rPr lang="en-US" sz="2000" dirty="0" smtClean="0">
                <a:latin typeface="Bookman Old Style" pitchFamily="18" charset="0"/>
              </a:rPr>
              <a:t>hardship and failures. Remember you were born to succeed. </a:t>
            </a:r>
          </a:p>
          <a:p>
            <a:endParaRPr lang="en-US" sz="2000" dirty="0" smtClean="0">
              <a:latin typeface="Bookman Old Style" pitchFamily="18" charset="0"/>
            </a:endParaRPr>
          </a:p>
          <a:p>
            <a:r>
              <a:rPr lang="en-US" sz="2000" dirty="0" smtClean="0">
                <a:latin typeface="Bookman Old Style" pitchFamily="18" charset="0"/>
              </a:rPr>
              <a:t>Think of your past achievements and the good times you’ve had with your family and friends.</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Live and act for what you believe is right: A lot of people can tell you what </a:t>
            </a:r>
            <a:r>
              <a:rPr lang="en-US" sz="2000" dirty="0" smtClean="0">
                <a:latin typeface="Bookman Old Style" pitchFamily="18" charset="0"/>
              </a:rPr>
              <a:t>to do and what not to do, but nobody can really advise you correctly on ethics.</a:t>
            </a:r>
          </a:p>
          <a:p>
            <a:endParaRPr lang="en-US" sz="2000" dirty="0" smtClean="0">
              <a:latin typeface="Bookman Old Style" pitchFamily="18" charset="0"/>
            </a:endParaRPr>
          </a:p>
          <a:p>
            <a:r>
              <a:rPr lang="en-US" sz="2000" dirty="0" smtClean="0">
                <a:latin typeface="Bookman Old Style" pitchFamily="18" charset="0"/>
              </a:rPr>
              <a:t>Set your own high personal moral standards and live up to them and you will eventually be respected.</a:t>
            </a:r>
          </a:p>
          <a:p>
            <a:endParaRPr lang="en-US" sz="2000" dirty="0" smtClean="0">
              <a:latin typeface="Bookman Old Style" pitchFamily="18" charset="0"/>
            </a:endParaRPr>
          </a:p>
          <a:p>
            <a:endParaRPr lang="en-US" sz="2000" dirty="0">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92289"/>
            <a:ext cx="8153400" cy="5632311"/>
          </a:xfrm>
          <a:prstGeom prst="rect">
            <a:avLst/>
          </a:prstGeom>
        </p:spPr>
        <p:txBody>
          <a:bodyPr wrap="square">
            <a:spAutoFit/>
          </a:bodyPr>
          <a:lstStyle/>
          <a:p>
            <a:r>
              <a:rPr lang="en-US" b="1" dirty="0" smtClean="0">
                <a:latin typeface="Bookman Old Style" pitchFamily="18" charset="0"/>
              </a:rPr>
              <a:t>3.2. Aim at Excellence</a:t>
            </a:r>
          </a:p>
          <a:p>
            <a:r>
              <a:rPr lang="en-US" dirty="0" smtClean="0">
                <a:latin typeface="Bookman Old Style" pitchFamily="18" charset="0"/>
              </a:rPr>
              <a:t>Excellence means giving your best effort in whatever you do. Your best efforts are</a:t>
            </a:r>
          </a:p>
          <a:p>
            <a:r>
              <a:rPr lang="en-US" dirty="0" smtClean="0">
                <a:latin typeface="Bookman Old Style" pitchFamily="18" charset="0"/>
              </a:rPr>
              <a:t>different from another person’s best efforts and these cannot be compared because</a:t>
            </a:r>
          </a:p>
          <a:p>
            <a:r>
              <a:rPr lang="en-US" dirty="0" smtClean="0">
                <a:latin typeface="Bookman Old Style" pitchFamily="18" charset="0"/>
              </a:rPr>
              <a:t>everyone has strengths and weaknesses</a:t>
            </a:r>
          </a:p>
          <a:p>
            <a:r>
              <a:rPr lang="en-US" dirty="0" smtClean="0">
                <a:latin typeface="Bookman Old Style" pitchFamily="18" charset="0"/>
              </a:rPr>
              <a:t>Try the guidelines given below:</a:t>
            </a:r>
          </a:p>
          <a:p>
            <a:r>
              <a:rPr lang="en-US" dirty="0" smtClean="0">
                <a:latin typeface="Bookman Old Style" pitchFamily="18" charset="0"/>
              </a:rPr>
              <a:t> </a:t>
            </a:r>
            <a:r>
              <a:rPr lang="en-US" b="1" dirty="0" smtClean="0">
                <a:latin typeface="Bookman Old Style" pitchFamily="18" charset="0"/>
              </a:rPr>
              <a:t>Be ambitious: Think big depending upon your personal strengths and </a:t>
            </a:r>
            <a:r>
              <a:rPr lang="en-US" dirty="0" smtClean="0">
                <a:latin typeface="Bookman Old Style" pitchFamily="18" charset="0"/>
              </a:rPr>
              <a:t>weaknesses. If you are strong in certain areas, keep it up; if you are weak in certain other areas, get out of the rut by reducing your weaknesses. It is only when you think and aim at something big that you will begin to act and prepare in a manner that will bring you success</a:t>
            </a:r>
          </a:p>
          <a:p>
            <a:r>
              <a:rPr lang="en-US" dirty="0" smtClean="0">
                <a:latin typeface="Bookman Old Style" pitchFamily="18" charset="0"/>
              </a:rPr>
              <a:t> </a:t>
            </a:r>
            <a:r>
              <a:rPr lang="en-US" b="1" dirty="0" smtClean="0">
                <a:latin typeface="Bookman Old Style" pitchFamily="18" charset="0"/>
              </a:rPr>
              <a:t>Set goals: Setting goals is like aiming at a target. It helps you plan </a:t>
            </a:r>
            <a:r>
              <a:rPr lang="en-US" b="1" dirty="0" err="1" smtClean="0">
                <a:latin typeface="Bookman Old Style" pitchFamily="18" charset="0"/>
              </a:rPr>
              <a:t>activities</a:t>
            </a:r>
            <a:r>
              <a:rPr lang="en-US" dirty="0" err="1" smtClean="0">
                <a:latin typeface="Bookman Old Style" pitchFamily="18" charset="0"/>
              </a:rPr>
              <a:t>that</a:t>
            </a:r>
            <a:r>
              <a:rPr lang="en-US" dirty="0" smtClean="0">
                <a:latin typeface="Bookman Old Style" pitchFamily="18" charset="0"/>
              </a:rPr>
              <a:t> will take you along the proper road to your destination.</a:t>
            </a:r>
          </a:p>
          <a:p>
            <a:r>
              <a:rPr lang="en-US" dirty="0" smtClean="0">
                <a:latin typeface="Bookman Old Style" pitchFamily="18" charset="0"/>
              </a:rPr>
              <a:t> </a:t>
            </a:r>
            <a:r>
              <a:rPr lang="en-US" b="1" dirty="0" smtClean="0">
                <a:latin typeface="Bookman Old Style" pitchFamily="18" charset="0"/>
              </a:rPr>
              <a:t>Don’t be afraid of mistakes: There is nobody in this world who can honestly </a:t>
            </a:r>
            <a:r>
              <a:rPr lang="en-US" dirty="0" smtClean="0">
                <a:latin typeface="Bookman Old Style" pitchFamily="18" charset="0"/>
              </a:rPr>
              <a:t>and confidently say that he never makes mistakes. Nobody makes mistakes for fun. All great discoveries and inventions have been made through trial and error.</a:t>
            </a:r>
            <a:endParaRPr lang="en-US" dirty="0">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696200" cy="5324535"/>
          </a:xfrm>
          <a:prstGeom prst="rect">
            <a:avLst/>
          </a:prstGeom>
        </p:spPr>
        <p:txBody>
          <a:bodyPr wrap="square">
            <a:spAutoFit/>
          </a:bodyPr>
          <a:lstStyle/>
          <a:p>
            <a:r>
              <a:rPr lang="en-US" sz="2000" b="1" dirty="0" smtClean="0">
                <a:latin typeface="Bookman Old Style" pitchFamily="18" charset="0"/>
              </a:rPr>
              <a:t>Have a positive attitude: Whenever we attempt anything there is a tendency </a:t>
            </a:r>
            <a:r>
              <a:rPr lang="en-US" sz="2000" dirty="0" smtClean="0">
                <a:latin typeface="Bookman Old Style" pitchFamily="18" charset="0"/>
              </a:rPr>
              <a:t>to be alert about the consequence of failure. Why not be alert to the consequence of success also? After all we do not attempt anything in order to</a:t>
            </a:r>
          </a:p>
          <a:p>
            <a:r>
              <a:rPr lang="en-US" sz="2000" dirty="0" smtClean="0">
                <a:latin typeface="Bookman Old Style" pitchFamily="18" charset="0"/>
              </a:rPr>
              <a:t>fail, but we do get so obsessed with the consequences that we constantly have starting trouble. There is always an element of risk in whatever we do.</a:t>
            </a:r>
          </a:p>
          <a:p>
            <a:endParaRPr lang="en-US" sz="2000" dirty="0" smtClean="0">
              <a:latin typeface="Bookman Old Style" pitchFamily="18" charset="0"/>
            </a:endParaRP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Perseverance is the key: Whenever we don’t achieve what we have aimed at, </a:t>
            </a:r>
            <a:r>
              <a:rPr lang="en-US" sz="2000" dirty="0" smtClean="0">
                <a:latin typeface="Bookman Old Style" pitchFamily="18" charset="0"/>
              </a:rPr>
              <a:t>there is a tendency to give up. It is only in very exceptional cases that one reaches the top in the first attempt. When you persevere, never give up; look</a:t>
            </a:r>
          </a:p>
          <a:p>
            <a:r>
              <a:rPr lang="en-US" sz="2000" dirty="0" smtClean="0">
                <a:latin typeface="Bookman Old Style" pitchFamily="18" charset="0"/>
              </a:rPr>
              <a:t>at the failure as lack of success or a temporary setback rather than a defeat. Remember failures are stepping stones to success.</a:t>
            </a:r>
          </a:p>
          <a:p>
            <a:endParaRPr lang="en-US" sz="2000" dirty="0">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620000" cy="5016758"/>
          </a:xfrm>
          <a:prstGeom prst="rect">
            <a:avLst/>
          </a:prstGeom>
        </p:spPr>
        <p:txBody>
          <a:bodyPr wrap="square">
            <a:spAutoFit/>
          </a:bodyPr>
          <a:lstStyle/>
          <a:p>
            <a:endParaRPr lang="en-US" sz="2000" b="1" dirty="0" smtClean="0">
              <a:latin typeface="Bookman Old Style" pitchFamily="18" charset="0"/>
            </a:endParaRPr>
          </a:p>
          <a:p>
            <a:r>
              <a:rPr lang="en-US" sz="2000" b="1" dirty="0" smtClean="0">
                <a:latin typeface="Bookman Old Style" pitchFamily="18" charset="0"/>
              </a:rPr>
              <a:t>3.3. Improve your Memory</a:t>
            </a:r>
          </a:p>
          <a:p>
            <a:r>
              <a:rPr lang="en-US" sz="2000" dirty="0" smtClean="0">
                <a:latin typeface="Bookman Old Style" pitchFamily="18" charset="0"/>
              </a:rPr>
              <a:t>Good memory is not about learning things by heart. Research has shown that memory depends upon two main factors:</a:t>
            </a:r>
          </a:p>
          <a:p>
            <a:pPr marL="457200" indent="-457200">
              <a:buAutoNum type="alphaLcParenR"/>
            </a:pPr>
            <a:r>
              <a:rPr lang="en-US" sz="2000" b="1" dirty="0" smtClean="0">
                <a:latin typeface="Bookman Old Style" pitchFamily="18" charset="0"/>
              </a:rPr>
              <a:t>Interest: We are determined to remember film songs and cricket statistics </a:t>
            </a:r>
            <a:r>
              <a:rPr lang="en-US" sz="2000" dirty="0" smtClean="0">
                <a:latin typeface="Bookman Old Style" pitchFamily="18" charset="0"/>
              </a:rPr>
              <a:t>because these interest us. We also remember the hates, the hurts and the grudges that we have against people because we are interested in getting even with them in future.</a:t>
            </a:r>
          </a:p>
          <a:p>
            <a:pPr marL="457200" indent="-457200"/>
            <a:endParaRPr lang="en-US" sz="2000" dirty="0" smtClean="0">
              <a:latin typeface="Bookman Old Style" pitchFamily="18" charset="0"/>
            </a:endParaRPr>
          </a:p>
          <a:p>
            <a:r>
              <a:rPr lang="en-US" sz="2000" dirty="0" smtClean="0">
                <a:latin typeface="Bookman Old Style" pitchFamily="18" charset="0"/>
              </a:rPr>
              <a:t>b) </a:t>
            </a:r>
            <a:r>
              <a:rPr lang="en-US" sz="2000" b="1" dirty="0" smtClean="0">
                <a:latin typeface="Bookman Old Style" pitchFamily="18" charset="0"/>
              </a:rPr>
              <a:t>Practice: Together with interest and practice there is a strong desire to </a:t>
            </a:r>
            <a:r>
              <a:rPr lang="en-US" sz="2000" dirty="0" smtClean="0">
                <a:latin typeface="Bookman Old Style" pitchFamily="18" charset="0"/>
              </a:rPr>
              <a:t>remember things that we like. That is why we make it a point to remember only those things.</a:t>
            </a:r>
          </a:p>
          <a:p>
            <a:endParaRPr lang="en-US" sz="2000" dirty="0" smtClean="0">
              <a:latin typeface="Bookman Old Style" pitchFamily="18" charset="0"/>
            </a:endParaRPr>
          </a:p>
          <a:p>
            <a:endParaRPr lang="en-US" sz="2000"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81000"/>
            <a:ext cx="7620000" cy="6171933"/>
          </a:xfrm>
          <a:prstGeom prst="rect">
            <a:avLst/>
          </a:prstGeom>
        </p:spPr>
        <p:txBody>
          <a:bodyPr wrap="square">
            <a:spAutoFit/>
          </a:bodyPr>
          <a:lstStyle/>
          <a:p>
            <a:endParaRPr lang="en-US" sz="2000" dirty="0" smtClean="0">
              <a:latin typeface="Bookman Old Style" pitchFamily="18" charset="0"/>
            </a:endParaRPr>
          </a:p>
          <a:p>
            <a:r>
              <a:rPr lang="en-US" sz="2000" dirty="0" smtClean="0">
                <a:latin typeface="Bookman Old Style" pitchFamily="18" charset="0"/>
              </a:rPr>
              <a:t>So, if you want to cultivate a strong memory to remember your lessons, build a positive attitude with the following tips:</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Feel confident about yourself: Try to trust yourself and your memory, so </a:t>
            </a:r>
            <a:r>
              <a:rPr lang="en-US" sz="2000" dirty="0" smtClean="0">
                <a:latin typeface="Bookman Old Style" pitchFamily="18" charset="0"/>
              </a:rPr>
              <a:t>that you feel good about yourself and begin to read and learn with interest.</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Have a reason for remembering: Nothing happens by chance. There is a </a:t>
            </a:r>
            <a:r>
              <a:rPr lang="en-US" sz="2000" dirty="0" smtClean="0">
                <a:latin typeface="Bookman Old Style" pitchFamily="18" charset="0"/>
              </a:rPr>
              <a:t>cause for every effect. So, when you want to remember anything, have a strong and genuine reason. This helps you to motivate yourself particularly</a:t>
            </a:r>
          </a:p>
          <a:p>
            <a:r>
              <a:rPr lang="en-US" sz="2000" dirty="0" smtClean="0">
                <a:latin typeface="Bookman Old Style" pitchFamily="18" charset="0"/>
              </a:rPr>
              <a:t>when there is no support or backing from others. Many of our great leaders have had a difficult childhood due to economic problems, but they had a reason and a determination to become ‘somebody’ when they grow up; so</a:t>
            </a:r>
          </a:p>
          <a:p>
            <a:r>
              <a:rPr lang="en-US" sz="2000" dirty="0" smtClean="0">
                <a:latin typeface="Bookman Old Style" pitchFamily="18" charset="0"/>
              </a:rPr>
              <a:t>they persevered.</a:t>
            </a:r>
          </a:p>
          <a:p>
            <a:endParaRPr lang="en-US" sz="2000" dirty="0">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371601"/>
            <a:ext cx="7543800" cy="3477875"/>
          </a:xfrm>
          <a:prstGeom prst="rect">
            <a:avLst/>
          </a:prstGeom>
        </p:spPr>
        <p:txBody>
          <a:bodyPr wrap="square">
            <a:spAutoFit/>
          </a:bodyPr>
          <a:lstStyle/>
          <a:p>
            <a:endParaRPr lang="en-US" sz="2000" b="1" dirty="0" smtClean="0">
              <a:latin typeface="Bookman Old Style" pitchFamily="18" charset="0"/>
            </a:endParaRPr>
          </a:p>
          <a:p>
            <a:r>
              <a:rPr lang="en-US" sz="2000" b="1" dirty="0" smtClean="0">
                <a:latin typeface="Bookman Old Style" pitchFamily="18" charset="0"/>
              </a:rPr>
              <a:t>Use your senses as frequently as possible: Look for familiar characteristics, </a:t>
            </a:r>
            <a:r>
              <a:rPr lang="en-US" sz="2000" dirty="0" smtClean="0">
                <a:latin typeface="Bookman Old Style" pitchFamily="18" charset="0"/>
              </a:rPr>
              <a:t>listen to sounds and to what others are saying, sniff unusual smells or fragrances, touch objects to get familiar and when it comes to food, taste it.</a:t>
            </a:r>
          </a:p>
          <a:p>
            <a:endParaRPr lang="en-US" sz="2000" dirty="0" smtClean="0">
              <a:latin typeface="Bookman Old Style" pitchFamily="18" charset="0"/>
            </a:endParaRPr>
          </a:p>
          <a:p>
            <a:r>
              <a:rPr lang="en-US" sz="2000" dirty="0" smtClean="0">
                <a:latin typeface="Bookman Old Style" pitchFamily="18" charset="0"/>
              </a:rPr>
              <a:t>All our senses enable us to appreciate what is happening around us and when these are unfamiliar, we tend to remember them, because they are exceptional.</a:t>
            </a:r>
          </a:p>
          <a:p>
            <a:endParaRPr lang="en-US" sz="2000" dirty="0">
              <a:latin typeface="Bookman Old Styl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16089"/>
            <a:ext cx="8382000" cy="5632311"/>
          </a:xfrm>
          <a:prstGeom prst="rect">
            <a:avLst/>
          </a:prstGeom>
        </p:spPr>
        <p:txBody>
          <a:bodyPr wrap="square">
            <a:spAutoFit/>
          </a:bodyPr>
          <a:lstStyle/>
          <a:p>
            <a:r>
              <a:rPr lang="en-US" b="1" dirty="0" smtClean="0">
                <a:latin typeface="Bookman Old Style" pitchFamily="18" charset="0"/>
              </a:rPr>
              <a:t>Read or study systematically: Whenever you read your lessons, try to use </a:t>
            </a:r>
            <a:r>
              <a:rPr lang="en-US" dirty="0" smtClean="0">
                <a:latin typeface="Bookman Old Style" pitchFamily="18" charset="0"/>
              </a:rPr>
              <a:t>the PREP formula, which goes as follows:</a:t>
            </a:r>
          </a:p>
          <a:p>
            <a:endParaRPr lang="en-US" dirty="0" smtClean="0">
              <a:latin typeface="Bookman Old Style" pitchFamily="18" charset="0"/>
            </a:endParaRPr>
          </a:p>
          <a:p>
            <a:r>
              <a:rPr lang="en-US" b="1" dirty="0" smtClean="0">
                <a:latin typeface="Bookman Old Style" pitchFamily="18" charset="0"/>
              </a:rPr>
              <a:t>P – Point: What is the theme of your lesson? What is the writer trying to bring to </a:t>
            </a:r>
            <a:r>
              <a:rPr lang="en-US" dirty="0" smtClean="0">
                <a:latin typeface="Bookman Old Style" pitchFamily="18" charset="0"/>
              </a:rPr>
              <a:t>your attention? Are there any other points that you should pay attention to?</a:t>
            </a:r>
          </a:p>
          <a:p>
            <a:endParaRPr lang="en-US" dirty="0" smtClean="0">
              <a:latin typeface="Bookman Old Style" pitchFamily="18" charset="0"/>
            </a:endParaRPr>
          </a:p>
          <a:p>
            <a:r>
              <a:rPr lang="en-US" b="1" dirty="0" smtClean="0">
                <a:latin typeface="Bookman Old Style" pitchFamily="18" charset="0"/>
              </a:rPr>
              <a:t>R – Reason: What reasons does the writer give to justify his/her point? Do you </a:t>
            </a:r>
            <a:r>
              <a:rPr lang="en-US" dirty="0" smtClean="0">
                <a:latin typeface="Bookman Old Style" pitchFamily="18" charset="0"/>
              </a:rPr>
              <a:t>agree with the reasons? If you were the writer what reasons would you give? Discuss this with your friends and come up with common ideas.</a:t>
            </a:r>
          </a:p>
          <a:p>
            <a:endParaRPr lang="en-US" dirty="0" smtClean="0">
              <a:latin typeface="Bookman Old Style" pitchFamily="18" charset="0"/>
            </a:endParaRPr>
          </a:p>
          <a:p>
            <a:r>
              <a:rPr lang="en-US" b="1" dirty="0" smtClean="0">
                <a:latin typeface="Bookman Old Style" pitchFamily="18" charset="0"/>
              </a:rPr>
              <a:t>E – Examples: What examples does the writer give to strengthen the point and </a:t>
            </a:r>
            <a:r>
              <a:rPr lang="en-US" dirty="0" smtClean="0">
                <a:latin typeface="Bookman Old Style" pitchFamily="18" charset="0"/>
              </a:rPr>
              <a:t>the reason? Are these relevant to the subject? Can you cite other examples? </a:t>
            </a:r>
          </a:p>
          <a:p>
            <a:endParaRPr lang="en-US" b="1" dirty="0" smtClean="0">
              <a:latin typeface="Bookman Old Style" pitchFamily="18" charset="0"/>
            </a:endParaRPr>
          </a:p>
          <a:p>
            <a:r>
              <a:rPr lang="en-US" b="1" dirty="0" smtClean="0">
                <a:latin typeface="Bookman Old Style" pitchFamily="18" charset="0"/>
              </a:rPr>
              <a:t>P – Point: Finally come back to the main point to remind yourself of what the </a:t>
            </a:r>
            <a:r>
              <a:rPr lang="en-US" dirty="0" smtClean="0">
                <a:latin typeface="Bookman Old Style" pitchFamily="18" charset="0"/>
              </a:rPr>
              <a:t>writer is stating in the theme of the lesson.</a:t>
            </a:r>
          </a:p>
          <a:p>
            <a:r>
              <a:rPr lang="en-US" dirty="0" smtClean="0">
                <a:latin typeface="Bookman Old Style" pitchFamily="18" charset="0"/>
              </a:rPr>
              <a:t>Device other acronyms when you study or read. It will make the exercise of remembering a pleasure rather than a misery.</a:t>
            </a:r>
            <a:endParaRPr lang="en-US" dirty="0">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772400" cy="4401205"/>
          </a:xfrm>
          <a:prstGeom prst="rect">
            <a:avLst/>
          </a:prstGeom>
        </p:spPr>
        <p:txBody>
          <a:bodyPr wrap="square">
            <a:spAutoFit/>
          </a:bodyPr>
          <a:lstStyle/>
          <a:p>
            <a:r>
              <a:rPr lang="en-US" sz="2000" dirty="0" smtClean="0">
                <a:latin typeface="Bookman Old Style" pitchFamily="18" charset="0"/>
              </a:rPr>
              <a:t> </a:t>
            </a:r>
          </a:p>
          <a:p>
            <a:r>
              <a:rPr lang="en-US" sz="2000" b="1" dirty="0" smtClean="0">
                <a:latin typeface="Bookman Old Style" pitchFamily="18" charset="0"/>
              </a:rPr>
              <a:t>Follow up: Reading and learning anything once or twice is generally not </a:t>
            </a:r>
            <a:r>
              <a:rPr lang="en-US" sz="2000" dirty="0" smtClean="0">
                <a:latin typeface="Bookman Old Style" pitchFamily="18" charset="0"/>
              </a:rPr>
              <a:t>enough. It is necessary to read at least 8 to 10 times with concentration and without disturbance so that the matter registers in your mind. After a break of about 2 months try to recall what you have read to test your memory. If you find it difficult, then read again about 8 to 10 times to strengthen your memory.</a:t>
            </a:r>
          </a:p>
          <a:p>
            <a:endParaRPr lang="en-US" sz="2000" dirty="0" smtClean="0">
              <a:latin typeface="Bookman Old Style" pitchFamily="18" charset="0"/>
            </a:endParaRPr>
          </a:p>
          <a:p>
            <a:r>
              <a:rPr lang="en-US" sz="2000" dirty="0" smtClean="0">
                <a:latin typeface="Bookman Old Style" pitchFamily="18" charset="0"/>
              </a:rPr>
              <a:t>In your effort to create interest and to practice, you will need a lot of patience and perseverance. When you persevere, you put in efforts until you have achieved your target. When you fail to persevere, you tend to leave the job incomplete.</a:t>
            </a:r>
          </a:p>
          <a:p>
            <a:endParaRPr lang="en-US" sz="2000" dirty="0">
              <a:latin typeface="Bookman Old Style"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924800" cy="5632311"/>
          </a:xfrm>
          <a:prstGeom prst="rect">
            <a:avLst/>
          </a:prstGeom>
        </p:spPr>
        <p:txBody>
          <a:bodyPr wrap="square">
            <a:spAutoFit/>
          </a:bodyPr>
          <a:lstStyle/>
          <a:p>
            <a:r>
              <a:rPr lang="en-US" sz="2000" b="1" dirty="0" smtClean="0">
                <a:latin typeface="Bookman Old Style" pitchFamily="18" charset="0"/>
              </a:rPr>
              <a:t>3.4. Nurture your Creative Power</a:t>
            </a:r>
          </a:p>
          <a:p>
            <a:r>
              <a:rPr lang="en-US" sz="2000" dirty="0" smtClean="0">
                <a:latin typeface="Bookman Old Style" pitchFamily="18" charset="0"/>
              </a:rPr>
              <a:t>Creativity is about doing ordinary task in an extraordinary manner. All of us have creative bent, but what matters is how we identify this talent for creativity and make use of it. Here are some suggestions:</a:t>
            </a:r>
          </a:p>
          <a:p>
            <a:r>
              <a:rPr lang="en-US" sz="2000" dirty="0" smtClean="0">
                <a:latin typeface="Bookman Old Style" pitchFamily="18" charset="0"/>
              </a:rPr>
              <a:t> </a:t>
            </a:r>
            <a:r>
              <a:rPr lang="en-US" sz="2000" b="1" dirty="0" smtClean="0">
                <a:latin typeface="Bookman Old Style" pitchFamily="18" charset="0"/>
              </a:rPr>
              <a:t>Be aware: There is so much happening around us that we take things for </a:t>
            </a:r>
            <a:r>
              <a:rPr lang="en-US" sz="2000" dirty="0" smtClean="0">
                <a:latin typeface="Bookman Old Style" pitchFamily="18" charset="0"/>
              </a:rPr>
              <a:t>granted and just tolerate what is going on. It is important to be alert and conscious or else we are merely existing rather than living.</a:t>
            </a:r>
          </a:p>
          <a:p>
            <a:r>
              <a:rPr lang="en-US" sz="2000" dirty="0" smtClean="0">
                <a:latin typeface="Bookman Old Style" pitchFamily="18" charset="0"/>
              </a:rPr>
              <a:t> </a:t>
            </a:r>
            <a:r>
              <a:rPr lang="en-US" sz="2000" b="1" dirty="0" smtClean="0">
                <a:latin typeface="Bookman Old Style" pitchFamily="18" charset="0"/>
              </a:rPr>
              <a:t>Be curious: Keep asking questions. Find out why certain events take place </a:t>
            </a:r>
            <a:r>
              <a:rPr lang="en-US" sz="2000" dirty="0" smtClean="0">
                <a:latin typeface="Bookman Old Style" pitchFamily="18" charset="0"/>
              </a:rPr>
              <a:t>and their significance; like the numerous Indian festivals; or why people behave the way they do, which sometimes defies logic and understanding.</a:t>
            </a:r>
          </a:p>
          <a:p>
            <a:r>
              <a:rPr lang="en-US" sz="2000" dirty="0" smtClean="0">
                <a:latin typeface="Bookman Old Style" pitchFamily="18" charset="0"/>
              </a:rPr>
              <a:t>Albert Einstein had the habit of lying down on the grass and looking up at the sky. His teachers often told him that he would never succeed in life, yet he introduced the Theory of Relativity for which he won the Nobel Prize for</a:t>
            </a:r>
          </a:p>
          <a:p>
            <a:r>
              <a:rPr lang="en-US" sz="2000" dirty="0" smtClean="0">
                <a:latin typeface="Bookman Old Style" pitchFamily="18" charset="0"/>
              </a:rPr>
              <a:t>Physics.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582341"/>
            <a:ext cx="7391400" cy="3785652"/>
          </a:xfrm>
          <a:prstGeom prst="rect">
            <a:avLst/>
          </a:prstGeom>
        </p:spPr>
        <p:txBody>
          <a:bodyPr wrap="square">
            <a:spAutoFit/>
          </a:bodyPr>
          <a:lstStyle/>
          <a:p>
            <a:r>
              <a:rPr lang="en-US" sz="2000" dirty="0" smtClean="0">
                <a:latin typeface="Bookman Old Style" pitchFamily="18" charset="0"/>
              </a:rPr>
              <a:t> </a:t>
            </a:r>
            <a:r>
              <a:rPr lang="en-US" sz="2000" b="1" dirty="0" smtClean="0">
                <a:latin typeface="Bookman Old Style" pitchFamily="18" charset="0"/>
              </a:rPr>
              <a:t>Be open to change: The world around us is changing rapidly because new </a:t>
            </a:r>
            <a:r>
              <a:rPr lang="en-US" sz="2000" dirty="0" smtClean="0">
                <a:latin typeface="Bookman Old Style" pitchFamily="18" charset="0"/>
              </a:rPr>
              <a:t>and imaginative ideas are being generated almost everyday in every field.</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Be prepared to learn: Knowledge is not a monopoly of any person or a </a:t>
            </a:r>
            <a:r>
              <a:rPr lang="en-US" sz="2000" dirty="0" smtClean="0">
                <a:latin typeface="Bookman Old Style" pitchFamily="18" charset="0"/>
              </a:rPr>
              <a:t>group of persons. Learning is a lifelong process.</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Keep trying: We seem to cultivate a tendency of giving up all efforts after a </a:t>
            </a:r>
            <a:r>
              <a:rPr lang="en-US" sz="2000" dirty="0" smtClean="0">
                <a:latin typeface="Bookman Old Style" pitchFamily="18" charset="0"/>
              </a:rPr>
              <a:t>few tries. In spite of the many odds that we face, patience and perseverance</a:t>
            </a:r>
          </a:p>
          <a:p>
            <a:r>
              <a:rPr lang="en-US" sz="2000" dirty="0" smtClean="0">
                <a:latin typeface="Bookman Old Style" pitchFamily="18" charset="0"/>
              </a:rPr>
              <a:t>has always been rewarded in the long run.</a:t>
            </a:r>
            <a:endParaRPr lang="en-US" sz="20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077200" cy="550920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3200" dirty="0" smtClean="0">
                <a:latin typeface="Bookman Old Style" pitchFamily="18" charset="0"/>
              </a:rPr>
              <a:t>Definition of Personality:</a:t>
            </a:r>
            <a:r>
              <a:rPr lang="en-US" sz="2000" dirty="0" smtClean="0">
                <a:latin typeface="Bookman Old Style" pitchFamily="18" charset="0"/>
              </a:rPr>
              <a:t> </a:t>
            </a:r>
          </a:p>
          <a:p>
            <a:r>
              <a:rPr lang="en-US" sz="2000" dirty="0" smtClean="0">
                <a:solidFill>
                  <a:srgbClr val="FF0000"/>
                </a:solidFill>
                <a:latin typeface="Bookman Old Style" pitchFamily="18" charset="0"/>
              </a:rPr>
              <a:t>“the quality or state of being a person”</a:t>
            </a:r>
          </a:p>
          <a:p>
            <a:endParaRPr lang="en-US" sz="2000" dirty="0" smtClean="0">
              <a:latin typeface="Bookman Old Style" pitchFamily="18" charset="0"/>
            </a:endParaRPr>
          </a:p>
          <a:p>
            <a:r>
              <a:rPr lang="en-US" sz="2000" dirty="0" smtClean="0">
                <a:latin typeface="Bookman Old Style" pitchFamily="18" charset="0"/>
              </a:rPr>
              <a:t>Usually when we talk about someone's personality, we are talking about what makes that person different from other people, perhaps even unique. However, this aspect of personality covers only individual differences.</a:t>
            </a:r>
          </a:p>
          <a:p>
            <a:r>
              <a:rPr lang="en-US" sz="2000" dirty="0" smtClean="0">
                <a:latin typeface="Bookman Old Style" pitchFamily="18" charset="0"/>
              </a:rPr>
              <a:t>Personality is a characteristic way of thinking, feeling, and behaving. </a:t>
            </a:r>
          </a:p>
          <a:p>
            <a:endParaRPr lang="en-US" sz="2000" b="1" dirty="0" smtClean="0">
              <a:latin typeface="Bookman Old Style" pitchFamily="18" charset="0"/>
            </a:endParaRPr>
          </a:p>
          <a:p>
            <a:r>
              <a:rPr lang="en-US" sz="2000" b="1" dirty="0" smtClean="0">
                <a:latin typeface="Bookman Old Style" pitchFamily="18" charset="0"/>
              </a:rPr>
              <a:t>Personality </a:t>
            </a:r>
            <a:r>
              <a:rPr lang="en-US" sz="2000" dirty="0" smtClean="0">
                <a:latin typeface="Bookman Old Style" pitchFamily="18" charset="0"/>
              </a:rPr>
              <a:t>embraces moods, attitudes, and opinions and is most clearly expressed in interactions with other people. It includes behavioral characteristics, both inherent and acquired, that distinguish one person from another and that can be observed in people's relations to the environment.</a:t>
            </a:r>
          </a:p>
          <a:p>
            <a:endParaRPr lang="en-US" sz="2000" dirty="0" smtClean="0">
              <a:latin typeface="Bookman Old Style" pitchFamily="18" charset="0"/>
            </a:endParaRPr>
          </a:p>
          <a:p>
            <a:endParaRPr lang="en-US" sz="2000" dirty="0">
              <a:latin typeface="Bookman Old Style"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endParaRPr lang="en-US" b="1" dirty="0" smtClean="0"/>
          </a:p>
          <a:p>
            <a:r>
              <a:rPr lang="en-US" b="1" dirty="0" smtClean="0"/>
              <a:t>3.5. Use your Creative Power</a:t>
            </a:r>
          </a:p>
          <a:p>
            <a:endParaRPr lang="en-US" b="1" dirty="0" smtClean="0"/>
          </a:p>
          <a:p>
            <a:r>
              <a:rPr lang="en-US" dirty="0" smtClean="0"/>
              <a:t>All of us have creative talent, but we need to cultivate the right attitude to express our</a:t>
            </a:r>
          </a:p>
          <a:p>
            <a:r>
              <a:rPr lang="en-US" dirty="0" smtClean="0"/>
              <a:t>creativity.</a:t>
            </a:r>
          </a:p>
          <a:p>
            <a:r>
              <a:rPr lang="en-US" dirty="0" smtClean="0"/>
              <a:t>One of the tricks is: SCAMPER – acronym</a:t>
            </a:r>
          </a:p>
          <a:p>
            <a:r>
              <a:rPr lang="en-US" b="1" dirty="0" smtClean="0"/>
              <a:t>S – Substitute: Use alternated methods and different means. There are many ways to</a:t>
            </a:r>
          </a:p>
          <a:p>
            <a:r>
              <a:rPr lang="en-US" dirty="0" smtClean="0"/>
              <a:t>doing the same job. What we need is the proper result at an economical cost.</a:t>
            </a:r>
          </a:p>
          <a:p>
            <a:r>
              <a:rPr lang="en-US" b="1" dirty="0" smtClean="0"/>
              <a:t>C – Combine: Unite, bring together, team up.</a:t>
            </a:r>
          </a:p>
          <a:p>
            <a:r>
              <a:rPr lang="en-US" b="1" dirty="0" smtClean="0"/>
              <a:t>A – Adapt: Adjust to changing times, purpose, conditions and needs. Its time we gear</a:t>
            </a:r>
          </a:p>
          <a:p>
            <a:r>
              <a:rPr lang="en-US" dirty="0" smtClean="0"/>
              <a:t>ourselves to a fast-changing world.</a:t>
            </a:r>
          </a:p>
          <a:p>
            <a:r>
              <a:rPr lang="en-US" b="1" dirty="0" smtClean="0"/>
              <a:t>M – Modify: Increase, reduce, change the format or structure.</a:t>
            </a:r>
          </a:p>
          <a:p>
            <a:r>
              <a:rPr lang="en-US" b="1" dirty="0" smtClean="0"/>
              <a:t>P – Play around: Try something new and bold even if it involves taking some calculated</a:t>
            </a:r>
          </a:p>
          <a:p>
            <a:r>
              <a:rPr lang="en-US" dirty="0" smtClean="0"/>
              <a:t>risk.</a:t>
            </a:r>
          </a:p>
          <a:p>
            <a:r>
              <a:rPr lang="en-US" b="1" dirty="0" smtClean="0"/>
              <a:t>E – Eliminate: Remove, omit or leave out. Our lives are geared around systems prepared</a:t>
            </a:r>
          </a:p>
          <a:p>
            <a:r>
              <a:rPr lang="en-US" dirty="0" smtClean="0"/>
              <a:t>for us by “experts”. To add to that there are traditions to follow. So, we prefer to follow</a:t>
            </a:r>
          </a:p>
          <a:p>
            <a:r>
              <a:rPr lang="en-US" dirty="0" smtClean="0"/>
              <a:t>tradition rather than risk criticism. Yet, you will appreciate that those who have created</a:t>
            </a:r>
          </a:p>
          <a:p>
            <a:r>
              <a:rPr lang="en-US" dirty="0" smtClean="0"/>
              <a:t>history are the ones who dared to be different, particularly elimination.</a:t>
            </a:r>
          </a:p>
          <a:p>
            <a:r>
              <a:rPr lang="en-US" b="1" dirty="0" smtClean="0"/>
              <a:t>R – Re-arrange: Reverse, re-order, and change the purpose of use.</a:t>
            </a:r>
          </a:p>
          <a:p>
            <a:endParaRPr lang="en-US" b="1"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610600" cy="6740307"/>
          </a:xfrm>
          <a:prstGeom prst="rect">
            <a:avLst/>
          </a:prstGeom>
        </p:spPr>
        <p:txBody>
          <a:bodyPr wrap="square">
            <a:spAutoFit/>
          </a:bodyPr>
          <a:lstStyle/>
          <a:p>
            <a:r>
              <a:rPr lang="en-US" sz="2400" b="1" dirty="0" smtClean="0"/>
              <a:t>4.6. Win over Other People</a:t>
            </a:r>
          </a:p>
          <a:p>
            <a:r>
              <a:rPr lang="en-US" sz="2400" dirty="0" smtClean="0"/>
              <a:t> </a:t>
            </a:r>
            <a:r>
              <a:rPr lang="en-US" sz="2400" b="1" dirty="0" smtClean="0"/>
              <a:t>Accept others as they are: Everyone is different. No two human beings are </a:t>
            </a:r>
            <a:r>
              <a:rPr lang="en-US" sz="2400" dirty="0" smtClean="0"/>
              <a:t>alike. While, I may not agree with their thinking, I should surely respect it, because I cannot change anyone except myself.</a:t>
            </a:r>
          </a:p>
          <a:p>
            <a:r>
              <a:rPr lang="en-US" sz="2400" dirty="0" smtClean="0"/>
              <a:t> </a:t>
            </a:r>
            <a:r>
              <a:rPr lang="en-US" sz="2400" b="1" dirty="0" smtClean="0"/>
              <a:t>Appreciate others: Everybody, young and old alike, desires and deserves </a:t>
            </a:r>
            <a:r>
              <a:rPr lang="en-US" sz="2400" dirty="0" smtClean="0"/>
              <a:t>appreciation, because it motivates everyone to do better; unfortunately, appreciation is lacking in many of us and as a result, people are not motivated to put in their best efforts. When you show appreciation, you encourage others to participate in activities with renewed enthusiasm.</a:t>
            </a:r>
          </a:p>
          <a:p>
            <a:r>
              <a:rPr lang="en-US" sz="2400" dirty="0" smtClean="0"/>
              <a:t> </a:t>
            </a:r>
            <a:r>
              <a:rPr lang="en-US" sz="2400" b="1" dirty="0" smtClean="0"/>
              <a:t>Avoid open criticism: There are many people who cannot appreciate the </a:t>
            </a:r>
            <a:r>
              <a:rPr lang="en-US" sz="2400" dirty="0" smtClean="0"/>
              <a:t>good in others but on the contrary they are quick to criticize and that too in the presence of others. This only causes depression and frustration.</a:t>
            </a:r>
          </a:p>
          <a:p>
            <a:r>
              <a:rPr lang="en-US" sz="2400" dirty="0" smtClean="0"/>
              <a:t> </a:t>
            </a:r>
            <a:r>
              <a:rPr lang="en-US" sz="2400" b="1" dirty="0" smtClean="0"/>
              <a:t>Listen carefully: When we listen with care we indicate to the other person </a:t>
            </a:r>
            <a:r>
              <a:rPr lang="en-US" sz="2400" dirty="0" smtClean="0"/>
              <a:t>that we are attentive and interested.</a:t>
            </a:r>
          </a:p>
          <a:p>
            <a:r>
              <a:rPr lang="en-US" sz="2400" dirty="0" smtClean="0"/>
              <a:t> </a:t>
            </a:r>
            <a:r>
              <a:rPr lang="en-US" sz="2400" b="1" dirty="0" smtClean="0"/>
              <a:t>Be friendly: When you offer your friendship genuinely, it is the first step in </a:t>
            </a:r>
            <a:r>
              <a:rPr lang="en-US" sz="2400" dirty="0" smtClean="0"/>
              <a:t>helping the other find his/her self-confidence.</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305342"/>
            <a:ext cx="7315200" cy="3970318"/>
          </a:xfrm>
          <a:prstGeom prst="rect">
            <a:avLst/>
          </a:prstGeom>
        </p:spPr>
        <p:txBody>
          <a:bodyPr wrap="square">
            <a:spAutoFit/>
          </a:bodyPr>
          <a:lstStyle/>
          <a:p>
            <a:r>
              <a:rPr lang="en-US" b="1" dirty="0" smtClean="0"/>
              <a:t>4.0. Importance of grooming and first impression</a:t>
            </a:r>
          </a:p>
          <a:p>
            <a:r>
              <a:rPr lang="en-US" dirty="0" smtClean="0"/>
              <a:t>What is grooming?</a:t>
            </a:r>
          </a:p>
          <a:p>
            <a:r>
              <a:rPr lang="en-US" dirty="0" smtClean="0"/>
              <a:t> To make neat or attractive</a:t>
            </a:r>
          </a:p>
          <a:p>
            <a:r>
              <a:rPr lang="en-US" dirty="0" smtClean="0"/>
              <a:t> To take care of one’s external appearance</a:t>
            </a:r>
          </a:p>
          <a:p>
            <a:r>
              <a:rPr lang="en-US" dirty="0" smtClean="0"/>
              <a:t>In what way does grooming help develop your personality?</a:t>
            </a:r>
          </a:p>
          <a:p>
            <a:r>
              <a:rPr lang="en-US" dirty="0" smtClean="0"/>
              <a:t>Grooming helps in three major ways:</a:t>
            </a:r>
          </a:p>
          <a:p>
            <a:r>
              <a:rPr lang="en-US" dirty="0" smtClean="0"/>
              <a:t>a. When you look good, you feel good,</a:t>
            </a:r>
          </a:p>
          <a:p>
            <a:r>
              <a:rPr lang="en-US" dirty="0" smtClean="0"/>
              <a:t>b. When you look good, other people have a better impression of you and take</a:t>
            </a:r>
          </a:p>
          <a:p>
            <a:r>
              <a:rPr lang="en-US" dirty="0" smtClean="0"/>
              <a:t>you more seriously</a:t>
            </a:r>
          </a:p>
          <a:p>
            <a:r>
              <a:rPr lang="en-US" dirty="0" smtClean="0"/>
              <a:t>c. Grooming involves good hygiene that in turns leads to better health and</a:t>
            </a:r>
          </a:p>
          <a:p>
            <a:r>
              <a:rPr lang="en-US" dirty="0" smtClean="0"/>
              <a:t>overall radiance.</a:t>
            </a:r>
          </a:p>
          <a:p>
            <a:r>
              <a:rPr lang="en-US" dirty="0" smtClean="0"/>
              <a:t>Grooming does for a person what the sun does for the sky: it lights up everything.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997839"/>
            <a:ext cx="6705600" cy="2585323"/>
          </a:xfrm>
          <a:prstGeom prst="rect">
            <a:avLst/>
          </a:prstGeom>
        </p:spPr>
        <p:txBody>
          <a:bodyPr wrap="square">
            <a:spAutoFit/>
          </a:bodyPr>
          <a:lstStyle/>
          <a:p>
            <a:r>
              <a:rPr lang="en-US" dirty="0" smtClean="0"/>
              <a:t>Personality tells about competence. “This need not be a correct statement but normally</a:t>
            </a:r>
          </a:p>
          <a:p>
            <a:r>
              <a:rPr lang="en-US" dirty="0" smtClean="0"/>
              <a:t>many people first judge a person based on appearance, verbal communication and</a:t>
            </a:r>
          </a:p>
          <a:p>
            <a:r>
              <a:rPr lang="en-US" dirty="0" smtClean="0"/>
              <a:t>behavior. This may not be correct in many cases but it is normal. Many a time actual</a:t>
            </a:r>
          </a:p>
          <a:p>
            <a:r>
              <a:rPr lang="en-US" dirty="0" smtClean="0"/>
              <a:t>performance and character of a person is ignored initially.</a:t>
            </a:r>
          </a:p>
          <a:p>
            <a:r>
              <a:rPr lang="en-US" dirty="0" smtClean="0"/>
              <a:t>To improve ‘acceptance by people’ one has to work or groom in many areas.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71600"/>
            <a:ext cx="8610600" cy="3693319"/>
          </a:xfrm>
          <a:prstGeom prst="rect">
            <a:avLst/>
          </a:prstGeom>
        </p:spPr>
        <p:txBody>
          <a:bodyPr wrap="square">
            <a:spAutoFit/>
          </a:bodyPr>
          <a:lstStyle/>
          <a:p>
            <a:r>
              <a:rPr lang="en-US" b="1" dirty="0" smtClean="0"/>
              <a:t>4.1 First Impression –Does it matter?</a:t>
            </a:r>
          </a:p>
          <a:p>
            <a:r>
              <a:rPr lang="en-US" dirty="0" smtClean="0"/>
              <a:t>It really matters as first impressions are lasting impression. </a:t>
            </a:r>
          </a:p>
          <a:p>
            <a:r>
              <a:rPr lang="en-US" dirty="0" smtClean="0"/>
              <a:t>You have thirty seconds or less to make a first impression. People appraise your visual</a:t>
            </a:r>
          </a:p>
          <a:p>
            <a:r>
              <a:rPr lang="en-US" dirty="0" smtClean="0"/>
              <a:t>and behavioral appearance from head to toe. They observe your demeanor, mannerisms,</a:t>
            </a:r>
          </a:p>
          <a:p>
            <a:r>
              <a:rPr lang="en-US" dirty="0" smtClean="0"/>
              <a:t>and body language and even assess your grooming and accessories – watch, handbag,</a:t>
            </a:r>
          </a:p>
          <a:p>
            <a:r>
              <a:rPr lang="en-US" dirty="0" smtClean="0"/>
              <a:t>briefcase etc. This first impression process occurs in every new situation. Within the first</a:t>
            </a:r>
          </a:p>
          <a:p>
            <a:r>
              <a:rPr lang="en-US" dirty="0" smtClean="0"/>
              <a:t>few seconds, people pass judgment on you – looking for common surface clues. Once the</a:t>
            </a:r>
          </a:p>
          <a:p>
            <a:r>
              <a:rPr lang="en-US" dirty="0" smtClean="0"/>
              <a:t>first impression is made, it is virtually irreversible. Whatever happens during that time</a:t>
            </a:r>
          </a:p>
          <a:p>
            <a:r>
              <a:rPr lang="en-US" dirty="0" smtClean="0"/>
              <a:t>sets the stage for future relationships. You’re either creating positive impressions that</a:t>
            </a:r>
          </a:p>
          <a:p>
            <a:r>
              <a:rPr lang="en-US" dirty="0" smtClean="0"/>
              <a:t>will open doors, or negative impressions with untold consequences. Many times, we</a:t>
            </a:r>
          </a:p>
          <a:p>
            <a:r>
              <a:rPr lang="en-US" dirty="0" smtClean="0"/>
              <a:t>don’t know that people might think poorly of us because they simply avoid us. Or we’ve</a:t>
            </a:r>
          </a:p>
          <a:p>
            <a:r>
              <a:rPr lang="en-US" dirty="0" smtClean="0"/>
              <a:t>unknowingly created obstacles in a relationship and have to work that much harder to</a:t>
            </a:r>
          </a:p>
          <a:p>
            <a:r>
              <a:rPr lang="en-US" dirty="0" smtClean="0"/>
              <a:t>establish trust.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3841"/>
            <a:ext cx="7620000" cy="2585323"/>
          </a:xfrm>
          <a:prstGeom prst="rect">
            <a:avLst/>
          </a:prstGeom>
        </p:spPr>
        <p:txBody>
          <a:bodyPr wrap="square">
            <a:spAutoFit/>
          </a:bodyPr>
          <a:lstStyle/>
          <a:p>
            <a:r>
              <a:rPr lang="en-US" b="1" dirty="0" smtClean="0"/>
              <a:t>The process works like this:</a:t>
            </a:r>
          </a:p>
          <a:p>
            <a:r>
              <a:rPr lang="en-US" dirty="0" smtClean="0"/>
              <a:t> If you appear to be of comparable business or social level, you are considered</a:t>
            </a:r>
          </a:p>
          <a:p>
            <a:r>
              <a:rPr lang="en-US" dirty="0" smtClean="0"/>
              <a:t>suitable for further interaction.</a:t>
            </a:r>
          </a:p>
          <a:p>
            <a:r>
              <a:rPr lang="en-US" dirty="0" smtClean="0"/>
              <a:t> If you appear to be of higher business or social status, you are admired and</a:t>
            </a:r>
          </a:p>
          <a:p>
            <a:r>
              <a:rPr lang="en-US" dirty="0" smtClean="0"/>
              <a:t>cultivated as a valuable contact.</a:t>
            </a:r>
          </a:p>
          <a:p>
            <a:r>
              <a:rPr lang="en-US" dirty="0" smtClean="0"/>
              <a:t> If you appear to be of lower business or social standing, you are tolerated but</a:t>
            </a:r>
          </a:p>
          <a:p>
            <a:r>
              <a:rPr lang="en-US" dirty="0" smtClean="0"/>
              <a:t>kept at arm's length.</a:t>
            </a:r>
          </a:p>
          <a:p>
            <a:r>
              <a:rPr lang="en-US" dirty="0" smtClean="0"/>
              <a:t> If you are in an interview situation, you can either appear to match the</a:t>
            </a:r>
          </a:p>
          <a:p>
            <a:r>
              <a:rPr lang="en-US" dirty="0" smtClean="0"/>
              <a:t>corporate culture or not, ultimately affecting the outcome.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59340"/>
            <a:ext cx="7543800" cy="2862322"/>
          </a:xfrm>
          <a:prstGeom prst="rect">
            <a:avLst/>
          </a:prstGeom>
        </p:spPr>
        <p:txBody>
          <a:bodyPr wrap="square">
            <a:spAutoFit/>
          </a:bodyPr>
          <a:lstStyle/>
          <a:p>
            <a:r>
              <a:rPr lang="en-US" dirty="0" smtClean="0"/>
              <a:t>It is human nature to constantly make these appraisals, in business and social</a:t>
            </a:r>
          </a:p>
          <a:p>
            <a:r>
              <a:rPr lang="en-US" dirty="0" smtClean="0"/>
              <a:t>environments. You may hardly have said a word, however once this thirty-second</a:t>
            </a:r>
          </a:p>
          <a:p>
            <a:r>
              <a:rPr lang="en-US" dirty="0" smtClean="0"/>
              <a:t>evaluation is over, the content of your speech will not change it. When you make the best</a:t>
            </a:r>
          </a:p>
          <a:p>
            <a:r>
              <a:rPr lang="en-US" dirty="0" smtClean="0"/>
              <a:t>possible first impression, you have your audience in the palm of your hand. When you</a:t>
            </a:r>
          </a:p>
          <a:p>
            <a:r>
              <a:rPr lang="en-US" dirty="0" smtClean="0"/>
              <a:t>make a poor first impression, you lose your audience’s attention, no matter how hard you</a:t>
            </a:r>
          </a:p>
          <a:p>
            <a:r>
              <a:rPr lang="en-US" dirty="0" smtClean="0"/>
              <a:t>scramble to recover it.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51344"/>
            <a:ext cx="7543800" cy="2862322"/>
          </a:xfrm>
          <a:prstGeom prst="rect">
            <a:avLst/>
          </a:prstGeom>
        </p:spPr>
        <p:txBody>
          <a:bodyPr wrap="square">
            <a:spAutoFit/>
          </a:bodyPr>
          <a:lstStyle/>
          <a:p>
            <a:r>
              <a:rPr lang="en-US" b="1" dirty="0" smtClean="0"/>
              <a:t>5.0 Tips on grooming and creating positive first impression</a:t>
            </a:r>
          </a:p>
          <a:p>
            <a:r>
              <a:rPr lang="en-US" b="1" dirty="0" smtClean="0"/>
              <a:t>5.1 It starts with you:</a:t>
            </a:r>
          </a:p>
          <a:p>
            <a:r>
              <a:rPr lang="en-US" dirty="0" smtClean="0"/>
              <a:t> </a:t>
            </a:r>
            <a:r>
              <a:rPr lang="en-US" b="1" dirty="0" smtClean="0"/>
              <a:t>Appearance: We cannot do much to our feature but well grooming surely</a:t>
            </a:r>
          </a:p>
          <a:p>
            <a:r>
              <a:rPr lang="en-US" dirty="0" smtClean="0"/>
              <a:t>help to improve. Nail, hair, skin, moustache, spectacle, cloths, shoe, hygiene</a:t>
            </a:r>
          </a:p>
          <a:p>
            <a:r>
              <a:rPr lang="en-US" dirty="0" smtClean="0"/>
              <a:t>are few elements that are visible from outside. It is necessary to give enough</a:t>
            </a:r>
          </a:p>
          <a:p>
            <a:r>
              <a:rPr lang="en-US" dirty="0" smtClean="0"/>
              <a:t>importance to good grooming. Do not ignore personal hygiene because it</a:t>
            </a:r>
          </a:p>
          <a:p>
            <a:r>
              <a:rPr lang="en-US" dirty="0" smtClean="0"/>
              <a:t>matters – remember those advertisements of toothpaste or talcum powder.</a:t>
            </a:r>
          </a:p>
          <a:p>
            <a:r>
              <a:rPr lang="en-US" dirty="0" smtClean="0"/>
              <a:t>Take care of dress code to suit the occasion. Need not go for a designer outfit</a:t>
            </a:r>
          </a:p>
          <a:p>
            <a:r>
              <a:rPr lang="en-US" dirty="0" smtClean="0"/>
              <a:t>but being tidy and well dressed goes a long way in creating an image to build</a:t>
            </a:r>
          </a:p>
          <a:p>
            <a:r>
              <a:rPr lang="en-US" dirty="0" smtClean="0"/>
              <a:t>relation or finalize a </a:t>
            </a:r>
            <a:r>
              <a:rPr lang="en-US" dirty="0" err="1" smtClean="0"/>
              <a:t>deal.Do</a:t>
            </a:r>
            <a:r>
              <a:rPr lang="en-US" dirty="0" smtClean="0"/>
              <a:t> not forget to shine your shoe.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66843"/>
            <a:ext cx="7467600" cy="3139321"/>
          </a:xfrm>
          <a:prstGeom prst="rect">
            <a:avLst/>
          </a:prstGeom>
        </p:spPr>
        <p:txBody>
          <a:bodyPr wrap="square">
            <a:spAutoFit/>
          </a:bodyPr>
          <a:lstStyle/>
          <a:p>
            <a:r>
              <a:rPr lang="en-US" dirty="0" smtClean="0"/>
              <a:t> </a:t>
            </a:r>
            <a:r>
              <a:rPr lang="en-US" b="1" dirty="0" smtClean="0"/>
              <a:t>Attitude: Be positive in dealings. It talks about your intension and attitude. A</a:t>
            </a:r>
          </a:p>
          <a:p>
            <a:r>
              <a:rPr lang="en-US" dirty="0" smtClean="0"/>
              <a:t>man with positive attitude enjoys the confidence of colleagues and respected</a:t>
            </a:r>
          </a:p>
          <a:p>
            <a:r>
              <a:rPr lang="en-US" dirty="0" smtClean="0"/>
              <a:t>by everyone.</a:t>
            </a:r>
          </a:p>
          <a:p>
            <a:r>
              <a:rPr lang="en-US" dirty="0" smtClean="0"/>
              <a:t> </a:t>
            </a:r>
            <a:r>
              <a:rPr lang="en-US" b="1" dirty="0" smtClean="0"/>
              <a:t>Confidence: A confident person always wins. It talks about you and everyone</a:t>
            </a:r>
          </a:p>
          <a:p>
            <a:r>
              <a:rPr lang="en-US" dirty="0" smtClean="0"/>
              <a:t>prefers a self assured person rather than a confused one.</a:t>
            </a:r>
          </a:p>
          <a:p>
            <a:r>
              <a:rPr lang="en-US" dirty="0" smtClean="0"/>
              <a:t> </a:t>
            </a:r>
            <a:r>
              <a:rPr lang="en-US" b="1" dirty="0" smtClean="0"/>
              <a:t>Take the initiative: Instead of waiting for others to form impressions of you,</a:t>
            </a:r>
          </a:p>
          <a:p>
            <a:r>
              <a:rPr lang="en-US" dirty="0" smtClean="0"/>
              <a:t>determine how you want to be perceived. What three descriptive words do</a:t>
            </a:r>
          </a:p>
          <a:p>
            <a:r>
              <a:rPr lang="en-US" dirty="0" smtClean="0"/>
              <a:t>you want others to associate with your name? Behave and speak in ways that</a:t>
            </a:r>
          </a:p>
          <a:p>
            <a:r>
              <a:rPr lang="en-US" dirty="0" smtClean="0"/>
              <a:t>are consistent with those words.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05342"/>
            <a:ext cx="7391400" cy="3139321"/>
          </a:xfrm>
          <a:prstGeom prst="rect">
            <a:avLst/>
          </a:prstGeom>
        </p:spPr>
        <p:txBody>
          <a:bodyPr wrap="square">
            <a:spAutoFit/>
          </a:bodyPr>
          <a:lstStyle/>
          <a:p>
            <a:r>
              <a:rPr lang="en-US" dirty="0" smtClean="0"/>
              <a:t> </a:t>
            </a:r>
            <a:r>
              <a:rPr lang="en-US" b="1" dirty="0" smtClean="0"/>
              <a:t>Share what you can do, not what you cannot: Whatever you focus on tends</a:t>
            </a:r>
          </a:p>
          <a:p>
            <a:r>
              <a:rPr lang="en-US" dirty="0" smtClean="0"/>
              <a:t>to expand. When you emphasize your strengths, they will grow and you will</a:t>
            </a:r>
          </a:p>
          <a:p>
            <a:r>
              <a:rPr lang="en-US" dirty="0" smtClean="0"/>
              <a:t>be associated with success.</a:t>
            </a:r>
          </a:p>
          <a:p>
            <a:r>
              <a:rPr lang="en-US" dirty="0" smtClean="0"/>
              <a:t> </a:t>
            </a:r>
            <a:r>
              <a:rPr lang="en-US" b="1" dirty="0" smtClean="0"/>
              <a:t>Practice the platinum rule: Communicate with other people as they want to</a:t>
            </a:r>
          </a:p>
          <a:p>
            <a:r>
              <a:rPr lang="en-US" dirty="0" smtClean="0"/>
              <a:t>be communicated with, not based on your needs. Some people prefer just the</a:t>
            </a:r>
          </a:p>
          <a:p>
            <a:r>
              <a:rPr lang="en-US" dirty="0" smtClean="0"/>
              <a:t>facts, while others prefer more socializing.</a:t>
            </a:r>
          </a:p>
          <a:p>
            <a:r>
              <a:rPr lang="en-US" dirty="0" smtClean="0"/>
              <a:t> </a:t>
            </a:r>
            <a:r>
              <a:rPr lang="en-US" b="1" dirty="0" smtClean="0"/>
              <a:t>Punctuality: It is important as all other key factors. In case of official</a:t>
            </a:r>
          </a:p>
          <a:p>
            <a:r>
              <a:rPr lang="en-US" dirty="0" smtClean="0"/>
              <a:t>meetings and public functions, people may not talk about your punctuality but</a:t>
            </a:r>
          </a:p>
          <a:p>
            <a:r>
              <a:rPr lang="en-US" dirty="0" smtClean="0"/>
              <a:t>everyone remembers 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848600" cy="3170099"/>
          </a:xfrm>
          <a:prstGeom prst="rect">
            <a:avLst/>
          </a:prstGeom>
        </p:spPr>
        <p:txBody>
          <a:bodyPr wrap="square">
            <a:spAutoFit/>
          </a:bodyPr>
          <a:lstStyle/>
          <a:p>
            <a:endParaRPr lang="en-US" sz="2000" b="1" dirty="0" smtClean="0">
              <a:latin typeface="Bookman Old Style" pitchFamily="18" charset="0"/>
            </a:endParaRPr>
          </a:p>
          <a:p>
            <a:r>
              <a:rPr lang="en-US" sz="2000" b="1" dirty="0" smtClean="0">
                <a:latin typeface="Bookman Old Style" pitchFamily="18" charset="0"/>
              </a:rPr>
              <a:t>2. Factors affecting development of personality</a:t>
            </a:r>
          </a:p>
          <a:p>
            <a:r>
              <a:rPr lang="en-US" sz="2000" dirty="0" smtClean="0">
                <a:latin typeface="Bookman Old Style" pitchFamily="18" charset="0"/>
              </a:rPr>
              <a:t>    Psychologists say that there are two main factors which   </a:t>
            </a:r>
          </a:p>
          <a:p>
            <a:r>
              <a:rPr lang="en-US" sz="2000" dirty="0" smtClean="0">
                <a:latin typeface="Bookman Old Style" pitchFamily="18" charset="0"/>
              </a:rPr>
              <a:t>   affect the development formation of a person's personality.</a:t>
            </a:r>
          </a:p>
          <a:p>
            <a:endParaRPr lang="en-US" sz="2000" dirty="0" smtClean="0">
              <a:latin typeface="Bookman Old Style" pitchFamily="18" charset="0"/>
            </a:endParaRPr>
          </a:p>
          <a:p>
            <a:r>
              <a:rPr lang="en-US" sz="2000" dirty="0" smtClean="0">
                <a:latin typeface="Bookman Old Style" pitchFamily="18" charset="0"/>
              </a:rPr>
              <a:t> They are:</a:t>
            </a:r>
          </a:p>
          <a:p>
            <a:r>
              <a:rPr lang="en-US" sz="2000" dirty="0" smtClean="0">
                <a:latin typeface="Bookman Old Style" pitchFamily="18" charset="0"/>
              </a:rPr>
              <a:t> Genetic Factors (some call this factor "Nature")</a:t>
            </a:r>
          </a:p>
          <a:p>
            <a:r>
              <a:rPr lang="en-US" sz="2000" dirty="0" smtClean="0">
                <a:latin typeface="Bookman Old Style" pitchFamily="18" charset="0"/>
              </a:rPr>
              <a:t> Environmental Factors (also referred as "Nurture")</a:t>
            </a:r>
          </a:p>
          <a:p>
            <a:endParaRPr lang="en-US" sz="2000" dirty="0" smtClean="0">
              <a:latin typeface="Bookman Old Style" pitchFamily="18" charset="0"/>
            </a:endParaRPr>
          </a:p>
          <a:p>
            <a:endParaRPr lang="en-US" sz="2000" dirty="0">
              <a:latin typeface="Bookman Old Style" pitchFamily="18" charset="0"/>
            </a:endParaRPr>
          </a:p>
        </p:txBody>
      </p:sp>
      <p:pic>
        <p:nvPicPr>
          <p:cNvPr id="1026" name="Picture 2"/>
          <p:cNvPicPr>
            <a:picLocks noChangeAspect="1" noChangeArrowheads="1"/>
          </p:cNvPicPr>
          <p:nvPr/>
        </p:nvPicPr>
        <p:blipFill>
          <a:blip r:embed="rId2"/>
          <a:srcRect/>
          <a:stretch>
            <a:fillRect/>
          </a:stretch>
        </p:blipFill>
        <p:spPr bwMode="auto">
          <a:xfrm>
            <a:off x="4419600" y="3195309"/>
            <a:ext cx="4596334" cy="3357891"/>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74345"/>
            <a:ext cx="7543800" cy="3416320"/>
          </a:xfrm>
          <a:prstGeom prst="rect">
            <a:avLst/>
          </a:prstGeom>
        </p:spPr>
        <p:txBody>
          <a:bodyPr wrap="square">
            <a:spAutoFit/>
          </a:bodyPr>
          <a:lstStyle/>
          <a:p>
            <a:r>
              <a:rPr lang="en-US" b="1" dirty="0" smtClean="0"/>
              <a:t>5.2 Listening</a:t>
            </a:r>
          </a:p>
          <a:p>
            <a:r>
              <a:rPr lang="en-US" dirty="0" smtClean="0"/>
              <a:t> </a:t>
            </a:r>
            <a:r>
              <a:rPr lang="en-US" b="1" dirty="0" smtClean="0"/>
              <a:t>Commit to listening: It is different from hearing. Listening is active and</a:t>
            </a:r>
          </a:p>
          <a:p>
            <a:r>
              <a:rPr lang="en-US" dirty="0" smtClean="0"/>
              <a:t>requires intent, focus and energy. Hearing is passive and requires no special</a:t>
            </a:r>
          </a:p>
          <a:p>
            <a:r>
              <a:rPr lang="en-US" dirty="0" smtClean="0"/>
              <a:t>skills.</a:t>
            </a:r>
          </a:p>
          <a:p>
            <a:r>
              <a:rPr lang="en-US" dirty="0" smtClean="0"/>
              <a:t> </a:t>
            </a:r>
            <a:r>
              <a:rPr lang="en-US" b="1" dirty="0" smtClean="0"/>
              <a:t>Seek to understand first, and then respond: Judgment and criticism act as</a:t>
            </a:r>
          </a:p>
          <a:p>
            <a:r>
              <a:rPr lang="en-US" dirty="0" smtClean="0"/>
              <a:t>barriers to effective listening.</a:t>
            </a:r>
          </a:p>
          <a:p>
            <a:r>
              <a:rPr lang="en-US" dirty="0" smtClean="0"/>
              <a:t> </a:t>
            </a:r>
            <a:r>
              <a:rPr lang="en-US" b="1" dirty="0" smtClean="0"/>
              <a:t>Respond to the speaker’s whole message: Emotions and feelings are most</a:t>
            </a:r>
          </a:p>
          <a:p>
            <a:r>
              <a:rPr lang="en-US" dirty="0" smtClean="0"/>
              <a:t>reliably conveyed through nonverbal communication, such as facial</a:t>
            </a:r>
          </a:p>
          <a:p>
            <a:r>
              <a:rPr lang="en-US" dirty="0" smtClean="0"/>
              <a:t>expression, eye contact and posture. If you interpret a person’s message based</a:t>
            </a:r>
          </a:p>
          <a:p>
            <a:r>
              <a:rPr lang="en-US" dirty="0" smtClean="0"/>
              <a:t>on his words alone, you will be missing half the message.</a:t>
            </a:r>
          </a:p>
          <a:p>
            <a:r>
              <a:rPr lang="en-US" dirty="0" smtClean="0"/>
              <a:t> </a:t>
            </a:r>
            <a:r>
              <a:rPr lang="en-US" b="1" dirty="0" smtClean="0"/>
              <a:t>Develop a sense of empathy: Attempt to understand other people’s</a:t>
            </a:r>
          </a:p>
          <a:p>
            <a:r>
              <a:rPr lang="en-US" dirty="0" smtClean="0"/>
              <a:t>perspectives and world views by imagining yourself in their shoes.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89844"/>
            <a:ext cx="7696200" cy="2862322"/>
          </a:xfrm>
          <a:prstGeom prst="rect">
            <a:avLst/>
          </a:prstGeom>
        </p:spPr>
        <p:txBody>
          <a:bodyPr wrap="square">
            <a:spAutoFit/>
          </a:bodyPr>
          <a:lstStyle/>
          <a:p>
            <a:r>
              <a:rPr lang="en-US" b="1" dirty="0" smtClean="0"/>
              <a:t>5.3 Words and phrases</a:t>
            </a:r>
          </a:p>
          <a:p>
            <a:r>
              <a:rPr lang="en-US" dirty="0" smtClean="0"/>
              <a:t> </a:t>
            </a:r>
            <a:r>
              <a:rPr lang="en-US" b="1" dirty="0" smtClean="0"/>
              <a:t>Use positive words: You will come across as more positive as well.</a:t>
            </a:r>
          </a:p>
          <a:p>
            <a:r>
              <a:rPr lang="en-US" dirty="0" smtClean="0"/>
              <a:t> </a:t>
            </a:r>
            <a:r>
              <a:rPr lang="en-US" b="1" dirty="0" smtClean="0"/>
              <a:t>Drop the word “try” from your vocabulary: The word “try” is a verbal</a:t>
            </a:r>
          </a:p>
          <a:p>
            <a:r>
              <a:rPr lang="en-US" dirty="0" smtClean="0"/>
              <a:t>escape clause that communicates to your listeners a lack of commitment on</a:t>
            </a:r>
          </a:p>
          <a:p>
            <a:r>
              <a:rPr lang="en-US" dirty="0" smtClean="0"/>
              <a:t>your part. Instead of trying to do your best, just do your best.</a:t>
            </a:r>
          </a:p>
          <a:p>
            <a:r>
              <a:rPr lang="en-US" dirty="0" smtClean="0"/>
              <a:t> </a:t>
            </a:r>
            <a:r>
              <a:rPr lang="en-US" b="1" dirty="0" smtClean="0"/>
              <a:t>Demonstrate open-mindedness as well as flexibility by replacing the</a:t>
            </a:r>
          </a:p>
          <a:p>
            <a:r>
              <a:rPr lang="en-US" b="1" dirty="0" smtClean="0"/>
              <a:t>words “always” and “never.”: Rarely are these words accurate descriptions</a:t>
            </a:r>
          </a:p>
          <a:p>
            <a:r>
              <a:rPr lang="en-US" dirty="0" smtClean="0"/>
              <a:t>of a person or situation. Better choices of words are “sometimes,” “often” and</a:t>
            </a:r>
          </a:p>
          <a:p>
            <a:r>
              <a:rPr lang="en-US" dirty="0" smtClean="0"/>
              <a:t>“occasionally.”</a:t>
            </a:r>
          </a:p>
          <a:p>
            <a:r>
              <a:rPr lang="en-US" dirty="0" smtClean="0"/>
              <a:t> </a:t>
            </a:r>
            <a:r>
              <a:rPr lang="en-US" b="1" dirty="0" smtClean="0"/>
              <a:t>Acknowledge people who have helped you by saying thank you.</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696200" cy="3139321"/>
          </a:xfrm>
          <a:prstGeom prst="rect">
            <a:avLst/>
          </a:prstGeom>
        </p:spPr>
        <p:txBody>
          <a:bodyPr wrap="square">
            <a:spAutoFit/>
          </a:bodyPr>
          <a:lstStyle/>
          <a:p>
            <a:r>
              <a:rPr lang="en-US" b="1" dirty="0" smtClean="0"/>
              <a:t>5.4 Delivering your message</a:t>
            </a:r>
          </a:p>
          <a:p>
            <a:r>
              <a:rPr lang="en-US" dirty="0" smtClean="0"/>
              <a:t>Project Genesis</a:t>
            </a:r>
          </a:p>
          <a:p>
            <a:r>
              <a:rPr lang="en-US" dirty="0" smtClean="0"/>
              <a:t>Analytical Skills</a:t>
            </a:r>
          </a:p>
          <a:p>
            <a:r>
              <a:rPr lang="en-US" dirty="0" smtClean="0"/>
              <a:t>Infosys Confidential Page 11 HRD/TRG/07 11</a:t>
            </a:r>
          </a:p>
          <a:p>
            <a:r>
              <a:rPr lang="en-US" dirty="0" smtClean="0"/>
              <a:t> </a:t>
            </a:r>
            <a:r>
              <a:rPr lang="en-US" b="1" dirty="0" smtClean="0"/>
              <a:t>Speak at a rate of about 150 words per minute: Figure out your rate of</a:t>
            </a:r>
          </a:p>
          <a:p>
            <a:r>
              <a:rPr lang="en-US" dirty="0" smtClean="0"/>
              <a:t>speaking by reading 150 words of a book or article out loud and timing</a:t>
            </a:r>
          </a:p>
          <a:p>
            <a:r>
              <a:rPr lang="en-US" dirty="0" smtClean="0"/>
              <a:t>yourself. Slow talkers are thought of as boring and unintelligent, while fast</a:t>
            </a:r>
          </a:p>
          <a:p>
            <a:r>
              <a:rPr lang="en-US" dirty="0" smtClean="0"/>
              <a:t>talkers are often perceived as being dishonest.</a:t>
            </a:r>
          </a:p>
          <a:p>
            <a:r>
              <a:rPr lang="en-US" dirty="0" smtClean="0"/>
              <a:t> </a:t>
            </a:r>
            <a:r>
              <a:rPr lang="en-US" b="1" dirty="0" smtClean="0"/>
              <a:t>Incorporate pauses: Pauses are verbal commas and are necessary to give</a:t>
            </a:r>
          </a:p>
          <a:p>
            <a:r>
              <a:rPr lang="en-US" dirty="0" smtClean="0"/>
              <a:t>listeners a chance to digest information they are receiving. Instead of uttering</a:t>
            </a:r>
          </a:p>
          <a:p>
            <a:r>
              <a:rPr lang="en-US" dirty="0" smtClean="0"/>
              <a:t>“um” between sentences, pause. Silence can be very commanding.</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997839"/>
            <a:ext cx="5334000" cy="2862322"/>
          </a:xfrm>
          <a:prstGeom prst="rect">
            <a:avLst/>
          </a:prstGeom>
        </p:spPr>
        <p:txBody>
          <a:bodyPr wrap="square">
            <a:spAutoFit/>
          </a:bodyPr>
          <a:lstStyle/>
          <a:p>
            <a:r>
              <a:rPr lang="en-US" b="1" dirty="0" smtClean="0"/>
              <a:t>5.5 Telephone Etiquette</a:t>
            </a:r>
          </a:p>
          <a:p>
            <a:r>
              <a:rPr lang="en-US" dirty="0" smtClean="0"/>
              <a:t> </a:t>
            </a:r>
            <a:r>
              <a:rPr lang="en-US" b="1" dirty="0" smtClean="0"/>
              <a:t>Smile when you are talking on the phone just as you would in person:</a:t>
            </a:r>
          </a:p>
          <a:p>
            <a:r>
              <a:rPr lang="en-US" dirty="0" smtClean="0"/>
              <a:t>This adds warmth to your voice, which radiates through the line.</a:t>
            </a:r>
          </a:p>
          <a:p>
            <a:r>
              <a:rPr lang="en-US" dirty="0" smtClean="0"/>
              <a:t> </a:t>
            </a:r>
            <a:r>
              <a:rPr lang="en-US" b="1" dirty="0" smtClean="0"/>
              <a:t>Resist multitasking while on the phone: If a caller hears you typing away on</a:t>
            </a:r>
          </a:p>
          <a:p>
            <a:r>
              <a:rPr lang="en-US" dirty="0" smtClean="0"/>
              <a:t>the computer, talking to other people or eating, it sends the message that he is</a:t>
            </a:r>
          </a:p>
          <a:p>
            <a:r>
              <a:rPr lang="en-US" dirty="0" smtClean="0"/>
              <a:t>unimportant.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89844"/>
            <a:ext cx="7620000" cy="2862322"/>
          </a:xfrm>
          <a:prstGeom prst="rect">
            <a:avLst/>
          </a:prstGeom>
        </p:spPr>
        <p:txBody>
          <a:bodyPr wrap="square">
            <a:spAutoFit/>
          </a:bodyPr>
          <a:lstStyle/>
          <a:p>
            <a:r>
              <a:rPr lang="en-US" b="1" dirty="0" smtClean="0"/>
              <a:t>5.6 Body Language</a:t>
            </a:r>
          </a:p>
          <a:p>
            <a:r>
              <a:rPr lang="en-US" dirty="0" smtClean="0"/>
              <a:t> </a:t>
            </a:r>
            <a:r>
              <a:rPr lang="en-US" b="1" dirty="0" smtClean="0"/>
              <a:t>Consider what you are communicating through your physical</a:t>
            </a:r>
          </a:p>
          <a:p>
            <a:r>
              <a:rPr lang="en-US" b="1" dirty="0" smtClean="0"/>
              <a:t>appearance: Do you look confident, competent and trustworthy? Clothing,</a:t>
            </a:r>
          </a:p>
          <a:p>
            <a:r>
              <a:rPr lang="en-US" dirty="0" smtClean="0"/>
              <a:t>hairstyle and grooming all count toward your personal message.</a:t>
            </a:r>
          </a:p>
          <a:p>
            <a:r>
              <a:rPr lang="en-US" dirty="0" smtClean="0"/>
              <a:t> </a:t>
            </a:r>
            <a:r>
              <a:rPr lang="en-US" b="1" dirty="0" smtClean="0"/>
              <a:t>Match your words with your actions: When speech and body language are</a:t>
            </a:r>
          </a:p>
          <a:p>
            <a:r>
              <a:rPr lang="en-US" dirty="0" smtClean="0"/>
              <a:t>inconsistent, we believe what we see instead of what we hear. Actions really</a:t>
            </a:r>
          </a:p>
          <a:p>
            <a:r>
              <a:rPr lang="en-US" dirty="0" smtClean="0"/>
              <a:t>do speak louder than words!</a:t>
            </a:r>
          </a:p>
          <a:p>
            <a:r>
              <a:rPr lang="en-US" dirty="0" smtClean="0"/>
              <a:t> </a:t>
            </a:r>
            <a:r>
              <a:rPr lang="en-US" b="1" dirty="0" smtClean="0"/>
              <a:t>Maintain an appropriate personal space: Between four feet and 18 inches</a:t>
            </a:r>
          </a:p>
          <a:p>
            <a:r>
              <a:rPr lang="en-US" dirty="0" smtClean="0"/>
              <a:t>is considered an acceptable distance for business situations and casual</a:t>
            </a:r>
          </a:p>
          <a:p>
            <a:r>
              <a:rPr lang="en-US" dirty="0" smtClean="0"/>
              <a:t>socializing. Standing closer than 18 inches is considered too intimate.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67683"/>
            <a:ext cx="7620000" cy="4247317"/>
          </a:xfrm>
          <a:prstGeom prst="rect">
            <a:avLst/>
          </a:prstGeom>
        </p:spPr>
        <p:txBody>
          <a:bodyPr wrap="square">
            <a:spAutoFit/>
          </a:bodyPr>
          <a:lstStyle/>
          <a:p>
            <a:r>
              <a:rPr lang="en-US" b="1" dirty="0" smtClean="0"/>
              <a:t>6.0 Interview Facing Techniques</a:t>
            </a:r>
          </a:p>
          <a:p>
            <a:r>
              <a:rPr lang="en-US" dirty="0" smtClean="0"/>
              <a:t> </a:t>
            </a:r>
            <a:r>
              <a:rPr lang="en-US" b="1" dirty="0" smtClean="0"/>
              <a:t>Confidence: Have confidence in your ability. First believe in yourselves &amp;</a:t>
            </a:r>
          </a:p>
          <a:p>
            <a:r>
              <a:rPr lang="en-US" dirty="0" smtClean="0"/>
              <a:t>then convince your interviewer.</a:t>
            </a:r>
          </a:p>
          <a:p>
            <a:r>
              <a:rPr lang="en-US" dirty="0" smtClean="0"/>
              <a:t>Confidence is the great counterbalancing factor for entry level college grads.</a:t>
            </a:r>
          </a:p>
          <a:p>
            <a:r>
              <a:rPr lang="en-US" dirty="0" smtClean="0"/>
              <a:t>The confidence factor is one of the most quickly recognized skills in the brief</a:t>
            </a:r>
          </a:p>
          <a:p>
            <a:r>
              <a:rPr lang="en-US" dirty="0" smtClean="0"/>
              <a:t>on-campus interview and one of the most highly reliable predictors of future</a:t>
            </a:r>
          </a:p>
          <a:p>
            <a:r>
              <a:rPr lang="en-US" dirty="0" smtClean="0"/>
              <a:t>performance.</a:t>
            </a:r>
          </a:p>
          <a:p>
            <a:r>
              <a:rPr lang="en-US" dirty="0" smtClean="0"/>
              <a:t> </a:t>
            </a:r>
            <a:r>
              <a:rPr lang="en-US" b="1" dirty="0" smtClean="0"/>
              <a:t>Positive Thinking: Continuous positive reinforcement for self development.</a:t>
            </a:r>
          </a:p>
          <a:p>
            <a:r>
              <a:rPr lang="en-US" dirty="0" smtClean="0"/>
              <a:t> </a:t>
            </a:r>
            <a:r>
              <a:rPr lang="en-US" b="1" dirty="0" smtClean="0"/>
              <a:t>First Impression Counts: In the first few minutes of your interview, you are</a:t>
            </a:r>
          </a:p>
          <a:p>
            <a:r>
              <a:rPr lang="en-US" dirty="0" smtClean="0"/>
              <a:t>noted for the most critical aspects like your appearance, your grooming, your</a:t>
            </a:r>
          </a:p>
          <a:p>
            <a:r>
              <a:rPr lang="en-US" dirty="0" smtClean="0"/>
              <a:t>handshake, your articulation, your eye contact, your personal presence and</a:t>
            </a:r>
          </a:p>
          <a:p>
            <a:r>
              <a:rPr lang="en-US" dirty="0" smtClean="0"/>
              <a:t>your personality. The reason why you have been called for the interview is</a:t>
            </a:r>
          </a:p>
          <a:p>
            <a:r>
              <a:rPr lang="en-US" dirty="0" smtClean="0"/>
              <a:t>your work experience and qualification; what really works during the</a:t>
            </a:r>
          </a:p>
          <a:p>
            <a:r>
              <a:rPr lang="en-US" dirty="0" smtClean="0"/>
              <a:t>interview are the above mentioned factors.</a:t>
            </a:r>
          </a:p>
          <a:p>
            <a:r>
              <a:rPr lang="en-US" dirty="0" smtClean="0"/>
              <a:t> </a:t>
            </a:r>
            <a:r>
              <a:rPr lang="en-US" b="1" dirty="0" smtClean="0"/>
              <a:t>Relax &amp; Smile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39083"/>
            <a:ext cx="8001000" cy="4247317"/>
          </a:xfrm>
          <a:prstGeom prst="rect">
            <a:avLst/>
          </a:prstGeom>
        </p:spPr>
        <p:txBody>
          <a:bodyPr wrap="square">
            <a:spAutoFit/>
          </a:bodyPr>
          <a:lstStyle/>
          <a:p>
            <a:r>
              <a:rPr lang="en-US" b="1" dirty="0" smtClean="0"/>
              <a:t>6.1 Interview Questions</a:t>
            </a:r>
          </a:p>
          <a:p>
            <a:r>
              <a:rPr lang="en-US" dirty="0" smtClean="0"/>
              <a:t> </a:t>
            </a:r>
            <a:r>
              <a:rPr lang="en-US" b="1" dirty="0" smtClean="0"/>
              <a:t>Credential Verification Question: Purpose is to verify the objective</a:t>
            </a:r>
          </a:p>
          <a:p>
            <a:r>
              <a:rPr lang="en-US" dirty="0" smtClean="0"/>
              <a:t>measurement features of your background.</a:t>
            </a:r>
          </a:p>
          <a:p>
            <a:r>
              <a:rPr lang="en-US" b="1" dirty="0" smtClean="0"/>
              <a:t>e.g. “How long were you at ….?</a:t>
            </a:r>
          </a:p>
          <a:p>
            <a:r>
              <a:rPr lang="en-US" dirty="0" smtClean="0"/>
              <a:t> </a:t>
            </a:r>
            <a:r>
              <a:rPr lang="en-US" b="1" dirty="0" smtClean="0"/>
              <a:t>Experience Verification Question: Purpose is to verify experiential features</a:t>
            </a:r>
          </a:p>
          <a:p>
            <a:r>
              <a:rPr lang="en-US" dirty="0" smtClean="0"/>
              <a:t>of your background.</a:t>
            </a:r>
          </a:p>
          <a:p>
            <a:r>
              <a:rPr lang="en-US" b="1" dirty="0" smtClean="0"/>
              <a:t>e.g. “What were your responsibilities in that position?”</a:t>
            </a:r>
          </a:p>
          <a:p>
            <a:r>
              <a:rPr lang="en-US" dirty="0" smtClean="0"/>
              <a:t> </a:t>
            </a:r>
            <a:r>
              <a:rPr lang="en-US" b="1" dirty="0" smtClean="0"/>
              <a:t>Opinion Question: Purpose is to subjectively analyze how you would</a:t>
            </a:r>
          </a:p>
          <a:p>
            <a:r>
              <a:rPr lang="en-US" dirty="0" smtClean="0"/>
              <a:t>respond to a scenario.</a:t>
            </a:r>
          </a:p>
          <a:p>
            <a:r>
              <a:rPr lang="en-US" b="1" dirty="0" smtClean="0"/>
              <a:t>e.g. “What your strengths &amp; weakness?” or “What would you do in that</a:t>
            </a:r>
          </a:p>
          <a:p>
            <a:r>
              <a:rPr lang="en-US" dirty="0" smtClean="0"/>
              <a:t>situation?”</a:t>
            </a:r>
          </a:p>
          <a:p>
            <a:r>
              <a:rPr lang="en-US" dirty="0" smtClean="0"/>
              <a:t> </a:t>
            </a:r>
            <a:r>
              <a:rPr lang="en-US" b="1" dirty="0" smtClean="0"/>
              <a:t>Dumb Question: Purpose is to get past your pre-programmed answers to find</a:t>
            </a:r>
          </a:p>
          <a:p>
            <a:r>
              <a:rPr lang="en-US" dirty="0" smtClean="0"/>
              <a:t>out if you are capable of an original thought. There is no right or wrong</a:t>
            </a:r>
          </a:p>
          <a:p>
            <a:r>
              <a:rPr lang="en-US" dirty="0" smtClean="0"/>
              <a:t>answer.</a:t>
            </a:r>
          </a:p>
          <a:p>
            <a:r>
              <a:rPr lang="en-US" b="1" dirty="0" smtClean="0"/>
              <a:t>e.g. “What kind of animal you would like to be?”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74345"/>
            <a:ext cx="7391400" cy="3970318"/>
          </a:xfrm>
          <a:prstGeom prst="rect">
            <a:avLst/>
          </a:prstGeom>
        </p:spPr>
        <p:txBody>
          <a:bodyPr wrap="square">
            <a:spAutoFit/>
          </a:bodyPr>
          <a:lstStyle/>
          <a:p>
            <a:r>
              <a:rPr lang="en-US" dirty="0" smtClean="0"/>
              <a:t> </a:t>
            </a:r>
            <a:r>
              <a:rPr lang="en-US" b="1" dirty="0" smtClean="0"/>
              <a:t>Math Question: Purpose is to evaluate not only your mental math calculation</a:t>
            </a:r>
          </a:p>
          <a:p>
            <a:r>
              <a:rPr lang="en-US" dirty="0" smtClean="0"/>
              <a:t>skills, but also your creative ability in formulating the mathematical formula</a:t>
            </a:r>
          </a:p>
          <a:p>
            <a:r>
              <a:rPr lang="en-US" dirty="0" smtClean="0"/>
              <a:t>for providing an answer.</a:t>
            </a:r>
          </a:p>
          <a:p>
            <a:r>
              <a:rPr lang="en-US" b="1" dirty="0" smtClean="0"/>
              <a:t>e.g. “What is 1000 divided by 73?”</a:t>
            </a:r>
          </a:p>
          <a:p>
            <a:r>
              <a:rPr lang="en-US" dirty="0" smtClean="0"/>
              <a:t> </a:t>
            </a:r>
            <a:r>
              <a:rPr lang="en-US" b="1" dirty="0" smtClean="0"/>
              <a:t>Case Question: Purpose is to evaluate your problem-solving abilities and how</a:t>
            </a:r>
          </a:p>
          <a:p>
            <a:r>
              <a:rPr lang="en-US" dirty="0" smtClean="0"/>
              <a:t>you would analyze and work through potential case situations.</a:t>
            </a:r>
          </a:p>
          <a:p>
            <a:r>
              <a:rPr lang="en-US" dirty="0" smtClean="0"/>
              <a:t> </a:t>
            </a:r>
            <a:r>
              <a:rPr lang="en-US" b="1" dirty="0" smtClean="0"/>
              <a:t>Behavioral Question: Purpose is to anticipate predictable future behaviors</a:t>
            </a:r>
          </a:p>
          <a:p>
            <a:r>
              <a:rPr lang="en-US" dirty="0" smtClean="0"/>
              <a:t>based upon past responses.</a:t>
            </a:r>
          </a:p>
          <a:p>
            <a:r>
              <a:rPr lang="en-US" b="1" dirty="0" smtClean="0"/>
              <a:t>e.g. “What were the steps you followed to accomplish that task?”</a:t>
            </a:r>
          </a:p>
          <a:p>
            <a:r>
              <a:rPr lang="en-US" dirty="0" smtClean="0"/>
              <a:t> </a:t>
            </a:r>
            <a:r>
              <a:rPr lang="en-US" b="1" dirty="0" smtClean="0"/>
              <a:t>Competency Question: Purpose is to align your past behaviors with specific</a:t>
            </a:r>
          </a:p>
          <a:p>
            <a:r>
              <a:rPr lang="en-US" dirty="0" smtClean="0"/>
              <a:t>competencies which are required for the position.</a:t>
            </a:r>
          </a:p>
          <a:p>
            <a:r>
              <a:rPr lang="en-US" b="1" dirty="0" smtClean="0"/>
              <a:t>e.g. "Explain a way in which you sought a creative solution to a problem."</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316772"/>
            <a:ext cx="7620000" cy="4401205"/>
          </a:xfrm>
          <a:prstGeom prst="rect">
            <a:avLst/>
          </a:prstGeom>
        </p:spPr>
        <p:txBody>
          <a:bodyPr wrap="square">
            <a:spAutoFit/>
          </a:bodyPr>
          <a:lstStyle/>
          <a:p>
            <a:endParaRPr lang="en-US" sz="2000" dirty="0" smtClean="0">
              <a:latin typeface="Bookman Old Style" pitchFamily="18" charset="0"/>
            </a:endParaRPr>
          </a:p>
          <a:p>
            <a:pPr>
              <a:buFont typeface="Wingdings" pitchFamily="2" charset="2"/>
              <a:buChar char="§"/>
            </a:pPr>
            <a:r>
              <a:rPr lang="en-US" sz="2000" dirty="0" smtClean="0">
                <a:latin typeface="Bookman Old Style" pitchFamily="18" charset="0"/>
              </a:rPr>
              <a:t> Psychologists have, in the past, had disputes over the topic of "Nature VS Nurture".</a:t>
            </a:r>
          </a:p>
          <a:p>
            <a:endParaRPr lang="en-US" sz="2000" dirty="0" smtClean="0">
              <a:latin typeface="Bookman Old Style" pitchFamily="18" charset="0"/>
            </a:endParaRPr>
          </a:p>
          <a:p>
            <a:pPr>
              <a:buFont typeface="Wingdings" pitchFamily="2" charset="2"/>
              <a:buChar char="§"/>
            </a:pPr>
            <a:r>
              <a:rPr lang="en-US" sz="2000" dirty="0" smtClean="0">
                <a:latin typeface="Bookman Old Style" pitchFamily="18" charset="0"/>
              </a:rPr>
              <a:t> "Nature VS Nurture" indicates that biological and environmental factors compete against each other to develop a person's personality. Also, one of these two factors may be more dominant than the other. </a:t>
            </a:r>
          </a:p>
          <a:p>
            <a:endParaRPr lang="en-US" sz="2000" dirty="0" smtClean="0">
              <a:latin typeface="Bookman Old Style" pitchFamily="18" charset="0"/>
            </a:endParaRPr>
          </a:p>
          <a:p>
            <a:pPr>
              <a:buFont typeface="Wingdings" pitchFamily="2" charset="2"/>
              <a:buChar char="§"/>
            </a:pPr>
            <a:r>
              <a:rPr lang="en-US" sz="2000" dirty="0" smtClean="0">
                <a:latin typeface="Bookman Old Style" pitchFamily="18" charset="0"/>
              </a:rPr>
              <a:t> Scientific discoveries have shown to us now, that both of these two factors are needed for a person's personality to develop normally.</a:t>
            </a:r>
          </a:p>
          <a:p>
            <a:pPr>
              <a:buFont typeface="Wingdings" pitchFamily="2" charset="2"/>
              <a:buChar char="§"/>
            </a:pPr>
            <a:endParaRPr lang="en-US" sz="2000" dirty="0" smtClean="0">
              <a:latin typeface="Bookman Old Style" pitchFamily="18" charset="0"/>
            </a:endParaRPr>
          </a:p>
          <a:p>
            <a:endParaRPr lang="en-US" sz="2000" dirty="0">
              <a:latin typeface="Bookman Old Style"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71465"/>
            <a:ext cx="8153400" cy="5324535"/>
          </a:xfrm>
          <a:prstGeom prst="rect">
            <a:avLst/>
          </a:prstGeom>
        </p:spPr>
        <p:txBody>
          <a:bodyPr wrap="square">
            <a:spAutoFit/>
          </a:bodyPr>
          <a:lstStyle/>
          <a:p>
            <a:r>
              <a:rPr lang="en-US" sz="2000" b="1" dirty="0" smtClean="0">
                <a:latin typeface="Bookman Old Style" pitchFamily="18" charset="0"/>
              </a:rPr>
              <a:t>3.0. Tips for developing a pleasing personality</a:t>
            </a:r>
          </a:p>
          <a:p>
            <a:r>
              <a:rPr lang="en-US" sz="2000" b="1" dirty="0" smtClean="0">
                <a:latin typeface="Bookman Old Style" pitchFamily="18" charset="0"/>
              </a:rPr>
              <a:t>3.1. Have a Positive Self-Image</a:t>
            </a:r>
          </a:p>
          <a:p>
            <a:r>
              <a:rPr lang="en-US" sz="2000" dirty="0" smtClean="0">
                <a:latin typeface="Bookman Old Style" pitchFamily="18" charset="0"/>
              </a:rPr>
              <a:t>Our self-image is the complex impression we have about our physical appearance, social rules, personal history and personality traits; and it matters a lot. </a:t>
            </a:r>
          </a:p>
          <a:p>
            <a:endParaRPr lang="en-US" sz="2000" dirty="0" smtClean="0">
              <a:latin typeface="Bookman Old Style" pitchFamily="18" charset="0"/>
            </a:endParaRPr>
          </a:p>
          <a:p>
            <a:r>
              <a:rPr lang="en-US" sz="2000" dirty="0" smtClean="0">
                <a:latin typeface="Bookman Old Style" pitchFamily="18" charset="0"/>
              </a:rPr>
              <a:t>The image we have of</a:t>
            </a:r>
          </a:p>
          <a:p>
            <a:r>
              <a:rPr lang="en-US" sz="2000" dirty="0" smtClean="0">
                <a:latin typeface="Bookman Old Style" pitchFamily="18" charset="0"/>
              </a:rPr>
              <a:t>ourselves is an important factor in the development of our skills and our personality, in the maintenance of our emotional health and in the sheer enjoyment of life!</a:t>
            </a:r>
          </a:p>
          <a:p>
            <a:endParaRPr lang="en-US" sz="2000" dirty="0" smtClean="0">
              <a:latin typeface="Bookman Old Style" pitchFamily="18" charset="0"/>
            </a:endParaRPr>
          </a:p>
          <a:p>
            <a:r>
              <a:rPr lang="en-US" sz="2000" dirty="0" smtClean="0">
                <a:latin typeface="Bookman Old Style" pitchFamily="18" charset="0"/>
              </a:rPr>
              <a:t>Those with a negative self-image tend to:</a:t>
            </a:r>
          </a:p>
          <a:p>
            <a:pPr>
              <a:buFont typeface="Arial" pitchFamily="34" charset="0"/>
              <a:buChar char="•"/>
            </a:pPr>
            <a:r>
              <a:rPr lang="en-US" sz="2000" dirty="0" smtClean="0">
                <a:latin typeface="Bookman Old Style" pitchFamily="18" charset="0"/>
              </a:rPr>
              <a:t> Lack self-confidence.</a:t>
            </a:r>
          </a:p>
          <a:p>
            <a:pPr>
              <a:buFont typeface="Arial" pitchFamily="34" charset="0"/>
              <a:buChar char="•"/>
            </a:pPr>
            <a:r>
              <a:rPr lang="en-US" sz="2000" dirty="0" smtClean="0">
                <a:latin typeface="Bookman Old Style" pitchFamily="18" charset="0"/>
              </a:rPr>
              <a:t> Feel insecure, skeptical and fearful.</a:t>
            </a:r>
          </a:p>
          <a:p>
            <a:pPr>
              <a:buFont typeface="Arial" pitchFamily="34" charset="0"/>
              <a:buChar char="•"/>
            </a:pPr>
            <a:r>
              <a:rPr lang="en-US" sz="2000" dirty="0" smtClean="0">
                <a:latin typeface="Bookman Old Style" pitchFamily="18" charset="0"/>
              </a:rPr>
              <a:t> Accept being ignored, hurt and rebuffed.</a:t>
            </a:r>
          </a:p>
          <a:p>
            <a:pPr>
              <a:buFont typeface="Arial" pitchFamily="34" charset="0"/>
              <a:buChar char="•"/>
            </a:pPr>
            <a:r>
              <a:rPr lang="en-US" sz="2000" dirty="0" smtClean="0">
                <a:latin typeface="Bookman Old Style" pitchFamily="18" charset="0"/>
              </a:rPr>
              <a:t> Have no pride in their achievements.</a:t>
            </a:r>
          </a:p>
          <a:p>
            <a:pPr>
              <a:buFont typeface="Arial" pitchFamily="34" charset="0"/>
              <a:buChar char="•"/>
            </a:pPr>
            <a:r>
              <a:rPr lang="en-US" sz="2000" dirty="0" smtClean="0">
                <a:latin typeface="Bookman Old Style" pitchFamily="18" charset="0"/>
              </a:rPr>
              <a:t> Feel embarrassed by compliments.</a:t>
            </a:r>
            <a:endParaRPr lang="en-US" sz="2000" dirty="0">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31416"/>
            <a:ext cx="6934200" cy="4154984"/>
          </a:xfrm>
          <a:prstGeom prst="rect">
            <a:avLst/>
          </a:prstGeom>
        </p:spPr>
        <p:txBody>
          <a:bodyPr wrap="square">
            <a:spAutoFit/>
          </a:bodyPr>
          <a:lstStyle/>
          <a:p>
            <a:endParaRPr lang="en-US" sz="2400" dirty="0" smtClean="0">
              <a:latin typeface="Bookman Old Style" pitchFamily="18" charset="0"/>
            </a:endParaRPr>
          </a:p>
          <a:p>
            <a:r>
              <a:rPr lang="en-US" sz="2400" dirty="0" smtClean="0">
                <a:latin typeface="Bookman Old Style" pitchFamily="18" charset="0"/>
              </a:rPr>
              <a:t>Those with a positive self-image tend to:</a:t>
            </a:r>
          </a:p>
          <a:p>
            <a:endParaRPr lang="en-US" sz="2400" dirty="0" smtClean="0">
              <a:latin typeface="Bookman Old Style" pitchFamily="18" charset="0"/>
            </a:endParaRPr>
          </a:p>
          <a:p>
            <a:pPr>
              <a:buFont typeface="Arial" pitchFamily="34" charset="0"/>
              <a:buChar char="•"/>
            </a:pPr>
            <a:r>
              <a:rPr lang="en-US" sz="2400" dirty="0" smtClean="0">
                <a:latin typeface="Bookman Old Style" pitchFamily="18" charset="0"/>
              </a:rPr>
              <a:t> Accept themselves as they are.</a:t>
            </a:r>
          </a:p>
          <a:p>
            <a:pPr>
              <a:buFont typeface="Arial" pitchFamily="34" charset="0"/>
              <a:buChar char="•"/>
            </a:pPr>
            <a:r>
              <a:rPr lang="en-US" sz="2400" dirty="0" smtClean="0">
                <a:latin typeface="Bookman Old Style" pitchFamily="18" charset="0"/>
              </a:rPr>
              <a:t> Accept others as they are.</a:t>
            </a:r>
          </a:p>
          <a:p>
            <a:pPr>
              <a:buFont typeface="Arial" pitchFamily="34" charset="0"/>
              <a:buChar char="•"/>
            </a:pPr>
            <a:r>
              <a:rPr lang="en-US" sz="2400" dirty="0" smtClean="0">
                <a:latin typeface="Bookman Old Style" pitchFamily="18" charset="0"/>
              </a:rPr>
              <a:t> Feel secure and </a:t>
            </a:r>
            <a:r>
              <a:rPr lang="en-US" sz="2400" dirty="0" smtClean="0">
                <a:latin typeface="Bookman Old Style" pitchFamily="18" charset="0"/>
              </a:rPr>
              <a:t>confident</a:t>
            </a:r>
            <a:endParaRPr lang="en-US" sz="2400" dirty="0" smtClean="0">
              <a:latin typeface="Bookman Old Style" pitchFamily="18" charset="0"/>
            </a:endParaRPr>
          </a:p>
          <a:p>
            <a:pPr>
              <a:buFont typeface="Arial" pitchFamily="34" charset="0"/>
              <a:buChar char="•"/>
            </a:pPr>
            <a:r>
              <a:rPr lang="en-US" sz="2400" dirty="0" smtClean="0">
                <a:latin typeface="Bookman Old Style" pitchFamily="18" charset="0"/>
              </a:rPr>
              <a:t> Have reasonable pride in themselves and </a:t>
            </a:r>
          </a:p>
          <a:p>
            <a:r>
              <a:rPr lang="en-US" sz="2400" dirty="0" smtClean="0">
                <a:latin typeface="Bookman Old Style" pitchFamily="18" charset="0"/>
              </a:rPr>
              <a:t>  their achievements.</a:t>
            </a:r>
          </a:p>
          <a:p>
            <a:pPr>
              <a:buFont typeface="Arial" pitchFamily="34" charset="0"/>
              <a:buChar char="•"/>
            </a:pPr>
            <a:r>
              <a:rPr lang="en-US" sz="2400" dirty="0" smtClean="0">
                <a:latin typeface="Bookman Old Style" pitchFamily="18" charset="0"/>
              </a:rPr>
              <a:t> Accept compliments gracefully.</a:t>
            </a:r>
          </a:p>
          <a:p>
            <a:pPr>
              <a:buFont typeface="Arial" pitchFamily="34" charset="0"/>
              <a:buChar char="•"/>
            </a:pPr>
            <a:endParaRPr lang="en-US" sz="2400" dirty="0" smtClean="0">
              <a:latin typeface="Bookman Old Style" pitchFamily="18" charset="0"/>
            </a:endParaRPr>
          </a:p>
          <a:p>
            <a:pPr>
              <a:buFont typeface="Arial" pitchFamily="34" charset="0"/>
              <a:buChar char="•"/>
            </a:pPr>
            <a:endParaRPr lang="en-US" sz="2400"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247864"/>
          </a:xfrm>
          <a:prstGeom prst="rect">
            <a:avLst/>
          </a:prstGeom>
        </p:spPr>
        <p:txBody>
          <a:bodyPr wrap="square">
            <a:spAutoFit/>
          </a:bodyPr>
          <a:lstStyle/>
          <a:p>
            <a:r>
              <a:rPr lang="en-US" sz="2000" dirty="0" smtClean="0"/>
              <a:t>The famous psychologist and author of the book “Games People Play”, the late Dr. Eric</a:t>
            </a:r>
          </a:p>
          <a:p>
            <a:r>
              <a:rPr lang="en-US" sz="2000" dirty="0" smtClean="0"/>
              <a:t>Berne, explored the attitudes of people toward themselves and others. Through research and observation, he identified 4 attitudes to life:</a:t>
            </a:r>
          </a:p>
          <a:p>
            <a:endParaRPr lang="en-US" sz="2000" dirty="0" smtClean="0">
              <a:latin typeface="Bookman Old Style" pitchFamily="18" charset="0"/>
            </a:endParaRPr>
          </a:p>
          <a:p>
            <a:r>
              <a:rPr lang="en-US" sz="2000" dirty="0" smtClean="0">
                <a:latin typeface="Bookman Old Style" pitchFamily="18" charset="0"/>
              </a:rPr>
              <a:t>a) </a:t>
            </a:r>
            <a:r>
              <a:rPr lang="en-US" sz="2000" b="1" dirty="0" smtClean="0">
                <a:latin typeface="Bookman Old Style" pitchFamily="18" charset="0"/>
              </a:rPr>
              <a:t>I’m not O.K., you’re O.K. (The Sulk)</a:t>
            </a:r>
          </a:p>
          <a:p>
            <a:r>
              <a:rPr lang="en-US" sz="2000" dirty="0" smtClean="0">
                <a:latin typeface="Bookman Old Style" pitchFamily="18" charset="0"/>
              </a:rPr>
              <a:t>Such a person</a:t>
            </a:r>
          </a:p>
          <a:p>
            <a:endParaRPr lang="en-US" sz="2000" dirty="0" smtClean="0">
              <a:latin typeface="Bookman Old Style" pitchFamily="18" charset="0"/>
            </a:endParaRPr>
          </a:p>
          <a:p>
            <a:pPr>
              <a:buFont typeface="Arial" pitchFamily="34" charset="0"/>
              <a:buChar char="•"/>
            </a:pPr>
            <a:r>
              <a:rPr lang="en-US" sz="2000" dirty="0" smtClean="0">
                <a:latin typeface="Bookman Old Style" pitchFamily="18" charset="0"/>
              </a:rPr>
              <a:t> Is an introvert and cannot accept himself.</a:t>
            </a:r>
          </a:p>
          <a:p>
            <a:pPr>
              <a:buFont typeface="Arial" pitchFamily="34" charset="0"/>
              <a:buChar char="•"/>
            </a:pPr>
            <a:r>
              <a:rPr lang="en-US" sz="2000" dirty="0" smtClean="0">
                <a:latin typeface="Bookman Old Style" pitchFamily="18" charset="0"/>
              </a:rPr>
              <a:t> Suffers from an inferiority complex and gets away from </a:t>
            </a:r>
          </a:p>
          <a:p>
            <a:r>
              <a:rPr lang="en-US" sz="2000" dirty="0" smtClean="0">
                <a:latin typeface="Bookman Old Style" pitchFamily="18" charset="0"/>
              </a:rPr>
              <a:t>  others.</a:t>
            </a:r>
          </a:p>
          <a:p>
            <a:pPr>
              <a:buFont typeface="Arial" pitchFamily="34" charset="0"/>
              <a:buChar char="•"/>
            </a:pPr>
            <a:r>
              <a:rPr lang="en-US" sz="2000" dirty="0" smtClean="0">
                <a:latin typeface="Bookman Old Style" pitchFamily="18" charset="0"/>
              </a:rPr>
              <a:t> Thinks his life is not worth much, so looks for support.</a:t>
            </a:r>
          </a:p>
          <a:p>
            <a:pPr>
              <a:buFont typeface="Arial" pitchFamily="34" charset="0"/>
              <a:buChar char="•"/>
            </a:pPr>
            <a:r>
              <a:rPr lang="en-US" sz="2000" dirty="0" smtClean="0">
                <a:latin typeface="Bookman Old Style" pitchFamily="18" charset="0"/>
              </a:rPr>
              <a:t> Gets negative strokes.</a:t>
            </a:r>
          </a:p>
          <a:p>
            <a:endParaRPr lang="en-US" sz="2000" dirty="0" smtClean="0">
              <a:latin typeface="Bookman Old Style" pitchFamily="18" charset="0"/>
            </a:endParaRPr>
          </a:p>
          <a:p>
            <a:r>
              <a:rPr lang="en-US" sz="2000" dirty="0" smtClean="0">
                <a:latin typeface="Bookman Old Style" pitchFamily="18" charset="0"/>
              </a:rPr>
              <a:t>b) </a:t>
            </a:r>
            <a:r>
              <a:rPr lang="en-US" sz="2000" b="1" dirty="0" smtClean="0">
                <a:latin typeface="Bookman Old Style" pitchFamily="18" charset="0"/>
              </a:rPr>
              <a:t>I’m not O.K., you’re not O.K. (The Loser)</a:t>
            </a:r>
          </a:p>
          <a:p>
            <a:r>
              <a:rPr lang="en-US" sz="2000" dirty="0" smtClean="0">
                <a:latin typeface="Bookman Old Style" pitchFamily="18" charset="0"/>
              </a:rPr>
              <a:t>Such a person</a:t>
            </a:r>
          </a:p>
          <a:p>
            <a:pPr>
              <a:buFont typeface="Arial" pitchFamily="34" charset="0"/>
              <a:buChar char="•"/>
            </a:pPr>
            <a:r>
              <a:rPr lang="en-US" sz="2000" dirty="0" smtClean="0">
                <a:latin typeface="Bookman Old Style" pitchFamily="18" charset="0"/>
              </a:rPr>
              <a:t> Rejects himself, so does not trust himself and others.</a:t>
            </a:r>
          </a:p>
          <a:p>
            <a:pPr>
              <a:buFont typeface="Arial" pitchFamily="34" charset="0"/>
              <a:buChar char="•"/>
            </a:pPr>
            <a:r>
              <a:rPr lang="en-US" sz="2000" dirty="0" smtClean="0">
                <a:latin typeface="Bookman Old Style" pitchFamily="18" charset="0"/>
              </a:rPr>
              <a:t> Cannot get along with others, easily gives up.</a:t>
            </a:r>
          </a:p>
          <a:p>
            <a:pPr>
              <a:buFont typeface="Arial" pitchFamily="34" charset="0"/>
              <a:buChar char="•"/>
            </a:pPr>
            <a:r>
              <a:rPr lang="en-US" sz="2000" dirty="0" smtClean="0">
                <a:latin typeface="Bookman Old Style" pitchFamily="18" charset="0"/>
              </a:rPr>
              <a:t> Thinks that life is not worth living, blame the whole world for </a:t>
            </a:r>
          </a:p>
          <a:p>
            <a:r>
              <a:rPr lang="en-US" sz="2000" dirty="0" smtClean="0">
                <a:latin typeface="Bookman Old Style" pitchFamily="18" charset="0"/>
              </a:rPr>
              <a:t>  his problems.</a:t>
            </a:r>
          </a:p>
          <a:p>
            <a:pPr>
              <a:buFont typeface="Arial" pitchFamily="34" charset="0"/>
              <a:buChar char="•"/>
            </a:pPr>
            <a:r>
              <a:rPr lang="en-US" sz="2000" dirty="0" smtClean="0">
                <a:latin typeface="Bookman Old Style" pitchFamily="18" charset="0"/>
              </a:rPr>
              <a:t> Gives and gets negative strokes.</a:t>
            </a:r>
            <a:endParaRPr lang="en-US" sz="2000" dirty="0">
              <a:latin typeface="Bookman Old Styl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05683"/>
            <a:ext cx="7696200" cy="5632311"/>
          </a:xfrm>
          <a:prstGeom prst="rect">
            <a:avLst/>
          </a:prstGeom>
        </p:spPr>
        <p:txBody>
          <a:bodyPr wrap="square">
            <a:spAutoFit/>
          </a:bodyPr>
          <a:lstStyle/>
          <a:p>
            <a:r>
              <a:rPr lang="en-US" sz="2000" dirty="0" smtClean="0">
                <a:latin typeface="Bookman Old Style" pitchFamily="18" charset="0"/>
              </a:rPr>
              <a:t>c) </a:t>
            </a:r>
            <a:r>
              <a:rPr lang="en-US" sz="2000" b="1" dirty="0" smtClean="0">
                <a:latin typeface="Bookman Old Style" pitchFamily="18" charset="0"/>
              </a:rPr>
              <a:t>I’m O.K., you’re not O.K.(The Arrogant)</a:t>
            </a:r>
          </a:p>
          <a:p>
            <a:r>
              <a:rPr lang="en-US" sz="2000" dirty="0" smtClean="0">
                <a:latin typeface="Bookman Old Style" pitchFamily="18" charset="0"/>
              </a:rPr>
              <a:t>Such a person</a:t>
            </a:r>
          </a:p>
          <a:p>
            <a:pPr>
              <a:buFont typeface="Arial" pitchFamily="34" charset="0"/>
              <a:buChar char="•"/>
            </a:pPr>
            <a:r>
              <a:rPr lang="en-US" sz="2000" dirty="0" smtClean="0">
                <a:latin typeface="Bookman Old Style" pitchFamily="18" charset="0"/>
              </a:rPr>
              <a:t> Forcibly asserts self-acceptance.</a:t>
            </a:r>
          </a:p>
          <a:p>
            <a:pPr>
              <a:buFont typeface="Arial" pitchFamily="34" charset="0"/>
              <a:buChar char="•"/>
            </a:pPr>
            <a:r>
              <a:rPr lang="en-US" sz="2000" dirty="0" smtClean="0">
                <a:latin typeface="Bookman Old Style" pitchFamily="18" charset="0"/>
              </a:rPr>
              <a:t> Is bossy and demanding, gets rid of others.</a:t>
            </a:r>
          </a:p>
          <a:p>
            <a:pPr>
              <a:buFont typeface="Arial" pitchFamily="34" charset="0"/>
              <a:buChar char="•"/>
            </a:pPr>
            <a:r>
              <a:rPr lang="en-US" sz="2000" dirty="0" smtClean="0">
                <a:latin typeface="Bookman Old Style" pitchFamily="18" charset="0"/>
              </a:rPr>
              <a:t> Thinks that his life is more important than that of others.</a:t>
            </a:r>
          </a:p>
          <a:p>
            <a:pPr>
              <a:buFont typeface="Arial" pitchFamily="34" charset="0"/>
              <a:buChar char="•"/>
            </a:pPr>
            <a:r>
              <a:rPr lang="en-US" sz="2000" dirty="0" smtClean="0">
                <a:latin typeface="Bookman Old Style" pitchFamily="18" charset="0"/>
              </a:rPr>
              <a:t>  Gives negative strokes.</a:t>
            </a:r>
          </a:p>
          <a:p>
            <a:endParaRPr lang="en-US" sz="2000" dirty="0" smtClean="0">
              <a:latin typeface="Bookman Old Style" pitchFamily="18" charset="0"/>
            </a:endParaRPr>
          </a:p>
          <a:p>
            <a:r>
              <a:rPr lang="en-US" sz="2000" dirty="0" smtClean="0">
                <a:latin typeface="Bookman Old Style" pitchFamily="18" charset="0"/>
              </a:rPr>
              <a:t>d) </a:t>
            </a:r>
            <a:r>
              <a:rPr lang="en-US" sz="2000" b="1" dirty="0" smtClean="0">
                <a:latin typeface="Bookman Old Style" pitchFamily="18" charset="0"/>
              </a:rPr>
              <a:t>I’m O.K., you’re O.K. ( The Winner)</a:t>
            </a:r>
          </a:p>
          <a:p>
            <a:r>
              <a:rPr lang="en-US" sz="2000" dirty="0" smtClean="0">
                <a:latin typeface="Bookman Old Style" pitchFamily="18" charset="0"/>
              </a:rPr>
              <a:t>Such a person</a:t>
            </a:r>
          </a:p>
          <a:p>
            <a:pPr>
              <a:buFont typeface="Arial" pitchFamily="34" charset="0"/>
              <a:buChar char="•"/>
            </a:pPr>
            <a:r>
              <a:rPr lang="en-US" sz="2000" dirty="0" smtClean="0">
                <a:latin typeface="Bookman Old Style" pitchFamily="18" charset="0"/>
              </a:rPr>
              <a:t> Accepts himself and others as they are.</a:t>
            </a:r>
          </a:p>
          <a:p>
            <a:pPr>
              <a:buFont typeface="Arial" pitchFamily="34" charset="0"/>
              <a:buChar char="•"/>
            </a:pPr>
            <a:r>
              <a:rPr lang="en-US" sz="2000" dirty="0" smtClean="0">
                <a:latin typeface="Bookman Old Style" pitchFamily="18" charset="0"/>
              </a:rPr>
              <a:t> Gets along with others with mutual respect.</a:t>
            </a:r>
          </a:p>
          <a:p>
            <a:pPr>
              <a:buFont typeface="Arial" pitchFamily="34" charset="0"/>
              <a:buChar char="•"/>
            </a:pPr>
            <a:r>
              <a:rPr lang="en-US" sz="2000" dirty="0" smtClean="0">
                <a:latin typeface="Bookman Old Style" pitchFamily="18" charset="0"/>
              </a:rPr>
              <a:t> Thinks that life is worth living.</a:t>
            </a:r>
          </a:p>
          <a:p>
            <a:pPr>
              <a:buFont typeface="Arial" pitchFamily="34" charset="0"/>
              <a:buChar char="•"/>
            </a:pPr>
            <a:r>
              <a:rPr lang="en-US" sz="2000" dirty="0" smtClean="0">
                <a:latin typeface="Bookman Old Style" pitchFamily="18" charset="0"/>
              </a:rPr>
              <a:t> Gives and gets positive strokes.</a:t>
            </a:r>
          </a:p>
          <a:p>
            <a:pPr>
              <a:buFont typeface="Arial" pitchFamily="34" charset="0"/>
              <a:buChar char="•"/>
            </a:pPr>
            <a:r>
              <a:rPr lang="en-US" sz="2000" dirty="0" smtClean="0">
                <a:latin typeface="Bookman Old Style" pitchFamily="18" charset="0"/>
              </a:rPr>
              <a:t> We cannot be in one of these situations all the time. Depending upon our moods and the circumstances, we fit into one or more of these categories.</a:t>
            </a:r>
          </a:p>
          <a:p>
            <a:pPr>
              <a:buFont typeface="Arial" pitchFamily="34" charset="0"/>
              <a:buChar char="•"/>
            </a:pPr>
            <a:endParaRPr lang="en-US" sz="2000" dirty="0" smtClean="0">
              <a:latin typeface="Bookman Old Style" pitchFamily="18" charset="0"/>
            </a:endParaRPr>
          </a:p>
          <a:p>
            <a:endParaRPr lang="en-US" sz="2000" dirty="0">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534400" cy="5324535"/>
          </a:xfrm>
          <a:prstGeom prst="rect">
            <a:avLst/>
          </a:prstGeom>
        </p:spPr>
        <p:txBody>
          <a:bodyPr wrap="square">
            <a:spAutoFit/>
          </a:bodyPr>
          <a:lstStyle/>
          <a:p>
            <a:r>
              <a:rPr lang="en-US" sz="2000" dirty="0" smtClean="0">
                <a:latin typeface="Bookman Old Style" pitchFamily="18" charset="0"/>
              </a:rPr>
              <a:t>So here is a 5-point technique of coming to grips with yourself to create a positive self image.</a:t>
            </a:r>
          </a:p>
          <a:p>
            <a:endParaRPr lang="en-US" sz="2000" dirty="0" smtClean="0">
              <a:latin typeface="Bookman Old Style" pitchFamily="18" charset="0"/>
            </a:endParaRPr>
          </a:p>
          <a:p>
            <a:r>
              <a:rPr lang="en-US" sz="2000" dirty="0" smtClean="0">
                <a:latin typeface="Bookman Old Style" pitchFamily="18" charset="0"/>
              </a:rPr>
              <a:t> </a:t>
            </a:r>
            <a:r>
              <a:rPr lang="en-US" sz="2000" b="1" dirty="0" smtClean="0">
                <a:latin typeface="Bookman Old Style" pitchFamily="18" charset="0"/>
              </a:rPr>
              <a:t>Believe in yourself: Remember that your unique thumb impression makes</a:t>
            </a:r>
          </a:p>
          <a:p>
            <a:r>
              <a:rPr lang="en-US" sz="2000" dirty="0" smtClean="0">
                <a:latin typeface="Bookman Old Style" pitchFamily="18" charset="0"/>
              </a:rPr>
              <a:t>you a person uniquely gifted by God with special talents. So don’t compare</a:t>
            </a:r>
          </a:p>
          <a:p>
            <a:r>
              <a:rPr lang="en-US" sz="2000" dirty="0" smtClean="0">
                <a:latin typeface="Bookman Old Style" pitchFamily="18" charset="0"/>
              </a:rPr>
              <a:t>yourself to others. Compete only with yourself.</a:t>
            </a:r>
          </a:p>
          <a:p>
            <a:r>
              <a:rPr lang="en-US" sz="2000" dirty="0" smtClean="0">
                <a:latin typeface="Bookman Old Style" pitchFamily="18" charset="0"/>
              </a:rPr>
              <a:t> </a:t>
            </a:r>
            <a:r>
              <a:rPr lang="en-US" sz="2000" b="1" dirty="0" smtClean="0">
                <a:latin typeface="Bookman Old Style" pitchFamily="18" charset="0"/>
              </a:rPr>
              <a:t>Rediscover yourself: Know your strength and build on them; also know your</a:t>
            </a:r>
          </a:p>
          <a:p>
            <a:r>
              <a:rPr lang="en-US" sz="2000" dirty="0" smtClean="0">
                <a:latin typeface="Bookman Old Style" pitchFamily="18" charset="0"/>
              </a:rPr>
              <a:t>weakness and correct them. The only person you can change is yourself. If you don’t like the way you are, its time to change.</a:t>
            </a:r>
          </a:p>
          <a:p>
            <a:r>
              <a:rPr lang="en-US" sz="2000" dirty="0" smtClean="0">
                <a:latin typeface="Bookman Old Style" pitchFamily="18" charset="0"/>
              </a:rPr>
              <a:t> </a:t>
            </a:r>
            <a:r>
              <a:rPr lang="en-US" sz="2000" b="1" dirty="0" smtClean="0">
                <a:latin typeface="Bookman Old Style" pitchFamily="18" charset="0"/>
              </a:rPr>
              <a:t>Discover others around you: Accept other people as they are because you</a:t>
            </a:r>
          </a:p>
          <a:p>
            <a:r>
              <a:rPr lang="en-US" sz="2000" dirty="0" smtClean="0">
                <a:latin typeface="Bookman Old Style" pitchFamily="18" charset="0"/>
              </a:rPr>
              <a:t>cannot change them but you can influence them to change only if you change yourself.</a:t>
            </a:r>
          </a:p>
          <a:p>
            <a:r>
              <a:rPr lang="en-US" sz="2000" dirty="0" smtClean="0">
                <a:latin typeface="Bookman Old Style" pitchFamily="18" charset="0"/>
              </a:rPr>
              <a:t> </a:t>
            </a:r>
            <a:endParaRPr lang="en-US" sz="2000" dirty="0">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4435</Words>
  <Application>Microsoft Office PowerPoint</Application>
  <PresentationFormat>On-screen Show (4:3)</PresentationFormat>
  <Paragraphs>348</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26</cp:revision>
  <dcterms:created xsi:type="dcterms:W3CDTF">2006-08-16T00:00:00Z</dcterms:created>
  <dcterms:modified xsi:type="dcterms:W3CDTF">2015-02-13T08:26:14Z</dcterms:modified>
</cp:coreProperties>
</file>