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00D85-CB7F-4407-A4D6-1057F1C0E7A9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AFF78-DFC1-4897-A6AC-37BE17F5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8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AFF78-DFC1-4897-A6AC-37BE17F509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AFF78-DFC1-4897-A6AC-37BE17F509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6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24E-844E-428D-B965-013AEEAA7D02}" type="datetime1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4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C7C0-8181-4485-9C89-0D2FE66CF51D}" type="datetime1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2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0782-EC2E-4425-AE12-1F25C2563C2E}" type="datetime1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0B83-80ED-4DC7-9832-EBE92F0E18E4}" type="datetime1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182A-A805-4A60-89A4-D6FE4453857C}" type="datetime1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2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A625-5C5F-4FCC-AA7B-490175AB3E6E}" type="datetime1">
              <a:rPr lang="en-US" smtClean="0"/>
              <a:t>24-Sep-21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8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BED8-29F4-440A-8E34-12D10B439247}" type="datetime1">
              <a:rPr lang="en-US" smtClean="0"/>
              <a:t>24-Sep-21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7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BB30-D100-45DC-B27B-D2A5637F46D1}" type="datetime1">
              <a:rPr lang="en-US" smtClean="0"/>
              <a:t>24-Sep-21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0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7658-D9FA-447D-BBFB-59577417845B}" type="datetime1">
              <a:rPr lang="en-US" smtClean="0"/>
              <a:t>24-Sep-21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1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D4-7E69-4D1E-BBD2-AADE0B978876}" type="datetime1">
              <a:rPr lang="en-US" smtClean="0"/>
              <a:t>24-Sep-21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1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C3E2-714E-4B3C-9D3F-AB591F001BBB}" type="datetime1">
              <a:rPr lang="en-US" smtClean="0"/>
              <a:t>24-Sep-21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D51C2-928F-4F98-BCD8-969949480365}" type="datetime1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CB1F-6CCE-4FF4-8FCF-7DA91EFC9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9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100388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Poetry: Definition, Origin and Types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129338"/>
            <a:ext cx="4833938" cy="592137"/>
          </a:xfrm>
        </p:spPr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Mrs. Snehal R. Prabhune, Associate Professor, Mahila </a:t>
            </a:r>
            <a:r>
              <a:rPr lang="en-US" b="1" dirty="0" smtClean="0">
                <a:solidFill>
                  <a:schemeClr val="accent5"/>
                </a:solidFill>
              </a:rPr>
              <a:t>M</a:t>
            </a:r>
            <a:r>
              <a:rPr lang="en-US" b="1" dirty="0" smtClean="0">
                <a:solidFill>
                  <a:schemeClr val="accent5"/>
                </a:solidFill>
              </a:rPr>
              <a:t>ahavidyalaya,Karad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7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85938" y="1585912"/>
            <a:ext cx="9582149" cy="31146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71963" y="1"/>
            <a:ext cx="7920037" cy="140017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Poetry: Definition, Origin and Types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71964" y="1385890"/>
            <a:ext cx="7920036" cy="525779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1.Writing that formulates a concentrated imaginative awareness of experience in language chosen and arranged to create a specific emotional response through meaning, sound and rhythm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-Webster’s Dictionary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Poetry, literature that evokes a concentrated imaginative awareness of experience or a specific emotional response through language chosen and arranged for its meaning, sound and rhythm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- Britannica.com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674" y="1"/>
            <a:ext cx="7934326" cy="11572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continued….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7674" y="871539"/>
            <a:ext cx="7934326" cy="59864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An arrangement of words written or spoken; traditionally a rhythmical composition, sometimes rhymed, expressing experiences, ideas, or emotions in a style more concentrated, imaginative, and powerful than ordinary speech or prose; some are in metre, some are free verse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- Collins Dictionary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poets also defined poetry on the basis of their practice and beliefs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represent various schools of poetry.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“All good poetry is a spontaneous overflow of powerful feelings…”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-William Wordsworth’s famous definition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674" y="1"/>
            <a:ext cx="7934326" cy="115728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Poetry: Origin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7674" y="1157289"/>
            <a:ext cx="7934326" cy="57007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Derived from Greek verb “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Poiesis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meaning “to make” and Latin word “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Poetry is the oldest form of literature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 in rituals in pre-historic agricultural societies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Aim- expected to work like magical spell for good harvest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Exists from pre-historic times in Africa, Eurasia from about 4000 years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Today, read and enjoyed for its effect on human spirit and mind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962" y="1"/>
            <a:ext cx="7920038" cy="12430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962" y="1243013"/>
            <a:ext cx="7920038" cy="56149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Aristotle- first formal attempt to define poetry and its function in his  </a:t>
            </a: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Poetics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Aristotle’s classification of poetry: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943724" y="3114735"/>
            <a:ext cx="1" cy="942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14913" y="4057650"/>
            <a:ext cx="4086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14913" y="4057650"/>
            <a:ext cx="0" cy="728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943724" y="4057650"/>
            <a:ext cx="1" cy="728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01138" y="4057650"/>
            <a:ext cx="9524" cy="728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07854" y="2714625"/>
            <a:ext cx="2536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Poetry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72013" y="4786312"/>
            <a:ext cx="871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Epic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86501" y="4786312"/>
            <a:ext cx="1414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Dramatic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86788" y="4786312"/>
            <a:ext cx="104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Lyric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900860" y="5118570"/>
            <a:ext cx="542926" cy="650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429375" y="5089993"/>
            <a:ext cx="471486" cy="678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43561" y="5757978"/>
            <a:ext cx="3257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Tragedy 	          Comedy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388" y="100013"/>
            <a:ext cx="7948612" cy="94904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continued…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75" y="1157288"/>
            <a:ext cx="8048625" cy="57078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Epic – in the form of narration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Drama- in the form of 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song by the Greeks: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872038" y="2791955"/>
            <a:ext cx="0" cy="2072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72038" y="3403998"/>
            <a:ext cx="785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72038" y="4864894"/>
            <a:ext cx="900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86275" y="2596756"/>
            <a:ext cx="1571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57850" y="2957513"/>
            <a:ext cx="5886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Lyric/Melic – expression of personal emotion sung to the accompaniment of lyre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57850" y="4149267"/>
            <a:ext cx="56507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Choric- represented strong communal feeling, meant for choral singing, supplemented by instrumental harmony and accompanied with appropriate dance movements</a:t>
            </a: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3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0526" y="0"/>
            <a:ext cx="7991474" cy="17144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continued…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26" y="2143125"/>
            <a:ext cx="7991474" cy="50482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Later, all poetry  not covered under epic and drama and their allied forms classified as lyrics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Poems prescribed for study at BAIII English Poetry paper by Shivaji University are lyrics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6249" y="1"/>
            <a:ext cx="7905751" cy="9858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Distinction: Prose and Poetry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07421" y="1608084"/>
            <a:ext cx="3757614" cy="6305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Prose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in most everyday writing.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is plain, straightforward, without embellishment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429622" y="1529255"/>
            <a:ext cx="3762378" cy="5328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Poetry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express something special in artistic manner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is expressive, uses images, symbols, devices like rhyme, alliteration etc., sounds, feelings effectively communicated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66593" y="157655"/>
            <a:ext cx="7525407" cy="130853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Distinction  continued …</a:t>
            </a:r>
            <a:endParaRPr lang="en-I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2359" y="1277007"/>
            <a:ext cx="7509641" cy="5580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Prose						Poetry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conveyed in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     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Ideas contained in lines,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grammatical structure)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or may not be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  arranged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paragraphs	     sentences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arranged in 					     stanzas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Associate Professor, Mahila mahavidylaya,Karad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385</Words>
  <Application>Microsoft Office PowerPoint</Application>
  <PresentationFormat>Widescreen</PresentationFormat>
  <Paragraphs>73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Poetry: Definition, Origin and Types</vt:lpstr>
      <vt:lpstr>Poetry: Definition, Origin and Types</vt:lpstr>
      <vt:lpstr>Definition continued….</vt:lpstr>
      <vt:lpstr>Poetry: Origin</vt:lpstr>
      <vt:lpstr>Classification</vt:lpstr>
      <vt:lpstr>Classification continued…</vt:lpstr>
      <vt:lpstr>Classification continued…</vt:lpstr>
      <vt:lpstr>Distinction: Prose and Poetry</vt:lpstr>
      <vt:lpstr>Distinction  continued …</vt:lpstr>
      <vt:lpstr>Thank you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Poetry: Definition, Origin and Types</dc:title>
  <dc:creator>Snehal Prabhune</dc:creator>
  <cp:lastModifiedBy>Snehal Prabhune</cp:lastModifiedBy>
  <cp:revision>22</cp:revision>
  <dcterms:created xsi:type="dcterms:W3CDTF">2020-09-08T12:45:36Z</dcterms:created>
  <dcterms:modified xsi:type="dcterms:W3CDTF">2021-09-24T16:20:49Z</dcterms:modified>
</cp:coreProperties>
</file>