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0AA742-4CA1-4C57-B026-83BBA1296F96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89E5EA-22B8-42CB-AB34-5B84F53E1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0AA742-4CA1-4C57-B026-83BBA1296F96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9E5EA-22B8-42CB-AB34-5B84F53E1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0AA742-4CA1-4C57-B026-83BBA1296F96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9E5EA-22B8-42CB-AB34-5B84F53E1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0AA742-4CA1-4C57-B026-83BBA1296F96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9E5EA-22B8-42CB-AB34-5B84F53E18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0AA742-4CA1-4C57-B026-83BBA1296F96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9E5EA-22B8-42CB-AB34-5B84F53E18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0AA742-4CA1-4C57-B026-83BBA1296F96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9E5EA-22B8-42CB-AB34-5B84F53E18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0AA742-4CA1-4C57-B026-83BBA1296F96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9E5EA-22B8-42CB-AB34-5B84F53E1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0AA742-4CA1-4C57-B026-83BBA1296F96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9E5EA-22B8-42CB-AB34-5B84F53E18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0AA742-4CA1-4C57-B026-83BBA1296F96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9E5EA-22B8-42CB-AB34-5B84F53E1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30AA742-4CA1-4C57-B026-83BBA1296F96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9E5EA-22B8-42CB-AB34-5B84F53E1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0AA742-4CA1-4C57-B026-83BBA1296F96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89E5EA-22B8-42CB-AB34-5B84F53E18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30AA742-4CA1-4C57-B026-83BBA1296F96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789E5EA-22B8-42CB-AB34-5B84F53E1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08FEB647-2AF0-4B06-AE7E-AF14CDBEE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2057400"/>
          </a:xfrm>
        </p:spPr>
        <p:txBody>
          <a:bodyPr>
            <a:normAutofit fontScale="90000"/>
          </a:bodyPr>
          <a:lstStyle/>
          <a:p>
            <a:r>
              <a:rPr lang="mr-IN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B.A.II Sem </a:t>
            </a:r>
            <a:r>
              <a:rPr lang="en-US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Paper No.3</a:t>
            </a:r>
            <a:r>
              <a:rPr lang="mr-IN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mr-IN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mr-IN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mr-IN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mr-IN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mr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mr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mr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mr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mr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mr-IN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भारतातील </a:t>
            </a:r>
            <a:r>
              <a:rPr lang="mr-IN" sz="4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राजकीय प्रक्रिया	</a:t>
            </a:r>
            <a:r>
              <a:rPr lang="en-US" sz="49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r-IN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10200" y="3200400"/>
            <a:ext cx="3276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sz="2800" dirty="0" smtClean="0">
                <a:solidFill>
                  <a:srgbClr val="00B0F0"/>
                </a:solidFill>
              </a:rPr>
              <a:t>डॉ मधुरा प्र. मोहिते </a:t>
            </a:r>
          </a:p>
          <a:p>
            <a:r>
              <a:rPr lang="mr-IN" sz="2800" dirty="0" smtClean="0">
                <a:solidFill>
                  <a:srgbClr val="00B0F0"/>
                </a:solidFill>
              </a:rPr>
              <a:t>सहयोगी प्रध्यापक,</a:t>
            </a:r>
          </a:p>
          <a:p>
            <a:r>
              <a:rPr lang="mr-IN" sz="2800" dirty="0" smtClean="0">
                <a:solidFill>
                  <a:srgbClr val="00B0F0"/>
                </a:solidFill>
              </a:rPr>
              <a:t>महिला महाविद्यालय,कराड </a:t>
            </a:r>
            <a:endParaRPr lang="en-US" sz="2800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mr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B.A.II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III Paper No.3</a:t>
            </a:r>
            <a:r>
              <a:rPr lang="mr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mr-IN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भारतातील राजकीय प्रक्रिया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Syllabus </a:t>
            </a:r>
            <a:endParaRPr lang="mr-I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Topic-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mr-IN" b="1" dirty="0" smtClean="0">
                <a:solidFill>
                  <a:schemeClr val="accent6">
                    <a:lumMod val="75000"/>
                  </a:schemeClr>
                </a:solidFill>
              </a:rPr>
              <a:t>भारतीय संघराज्य</a:t>
            </a:r>
          </a:p>
          <a:p>
            <a:r>
              <a:rPr lang="mr-IN" dirty="0" smtClean="0"/>
              <a:t>अ) भारतीय संघराज्याचे स्वरूप,वैशिष्ठ्ये      ब) केंद्र-राज्य संबंध- कार्यकारी,प्रशासकीय,आर्थिक</a:t>
            </a:r>
          </a:p>
          <a:p>
            <a:r>
              <a:rPr lang="mr-IN" dirty="0" smtClean="0"/>
              <a:t>क) संघराज्य पद्धतीचे बदलते स्वरूप </a:t>
            </a:r>
          </a:p>
          <a:p>
            <a:r>
              <a:rPr lang="en-US" b="1" dirty="0" smtClean="0"/>
              <a:t>Topic-</a:t>
            </a:r>
            <a:r>
              <a:rPr lang="mr-IN" b="1" dirty="0" smtClean="0"/>
              <a:t> </a:t>
            </a:r>
            <a:r>
              <a:rPr lang="en-US" b="1" dirty="0" smtClean="0"/>
              <a:t>2 </a:t>
            </a:r>
            <a:r>
              <a:rPr lang="mr-IN" b="1" dirty="0" smtClean="0">
                <a:solidFill>
                  <a:schemeClr val="accent6">
                    <a:lumMod val="75000"/>
                  </a:schemeClr>
                </a:solidFill>
              </a:rPr>
              <a:t>भारतातील निवडणूक प्रक्रिया </a:t>
            </a:r>
          </a:p>
          <a:p>
            <a:r>
              <a:rPr lang="mr-IN" dirty="0" smtClean="0"/>
              <a:t>अ)</a:t>
            </a:r>
            <a:r>
              <a:rPr lang="mr-IN" b="1" dirty="0" smtClean="0"/>
              <a:t> </a:t>
            </a:r>
            <a:r>
              <a:rPr lang="mr-IN" dirty="0" smtClean="0"/>
              <a:t>निवडणूक आयोग            ब) </a:t>
            </a:r>
            <a:r>
              <a:rPr lang="en-US" dirty="0" smtClean="0"/>
              <a:t>1952,1977,1989,2014 </a:t>
            </a:r>
            <a:r>
              <a:rPr lang="mr-IN" dirty="0" smtClean="0"/>
              <a:t>या निवडक निवडणुकांचा आढावा </a:t>
            </a:r>
          </a:p>
          <a:p>
            <a:r>
              <a:rPr lang="mr-IN" dirty="0" smtClean="0"/>
              <a:t>क) निवडणूक सुधारणा: भ्रष्टाचार व निवडणूक राजकारणाचे गुन्हेगारीकरण </a:t>
            </a:r>
          </a:p>
          <a:p>
            <a:r>
              <a:rPr lang="en-US" b="1" dirty="0" smtClean="0"/>
              <a:t>Topic-</a:t>
            </a:r>
            <a:r>
              <a:rPr lang="mr-IN" b="1" dirty="0" smtClean="0"/>
              <a:t> </a:t>
            </a:r>
            <a:r>
              <a:rPr lang="en-US" b="1" dirty="0" smtClean="0"/>
              <a:t>3 </a:t>
            </a:r>
            <a:r>
              <a:rPr lang="mr-IN" b="1" dirty="0" smtClean="0">
                <a:solidFill>
                  <a:schemeClr val="accent6">
                    <a:lumMod val="75000"/>
                  </a:schemeClr>
                </a:solidFill>
              </a:rPr>
              <a:t>भारतातील पक्ष पद्धत </a:t>
            </a:r>
          </a:p>
          <a:p>
            <a:r>
              <a:rPr lang="mr-IN" dirty="0" smtClean="0"/>
              <a:t>अ) पक्ष पद्धतीचे बदलते स्वरूप</a:t>
            </a:r>
            <a:r>
              <a:rPr lang="mr-IN" b="1" dirty="0" smtClean="0"/>
              <a:t>                   </a:t>
            </a:r>
            <a:r>
              <a:rPr lang="mr-IN" dirty="0" smtClean="0"/>
              <a:t>ब) राष्ट्रीय पक्ष- कॉंग्रेस,भारतीय जनता पक्ष,कम्युनिस्ट पक्ष,बहुजन समाजवादी पक्ष</a:t>
            </a:r>
          </a:p>
          <a:p>
            <a:r>
              <a:rPr lang="mr-IN" dirty="0" smtClean="0"/>
              <a:t>क) प्रदेशिक पक्षांचा उदय आणि भूमिका</a:t>
            </a:r>
          </a:p>
          <a:p>
            <a:r>
              <a:rPr lang="en-US" b="1" dirty="0" smtClean="0"/>
              <a:t>Topic-</a:t>
            </a:r>
            <a:r>
              <a:rPr lang="mr-IN" b="1" dirty="0" smtClean="0"/>
              <a:t> </a:t>
            </a:r>
            <a:r>
              <a:rPr lang="en-US" b="1" dirty="0" smtClean="0"/>
              <a:t>4 </a:t>
            </a:r>
            <a:r>
              <a:rPr lang="mr-IN" b="1" dirty="0" smtClean="0">
                <a:solidFill>
                  <a:schemeClr val="accent6">
                    <a:lumMod val="75000"/>
                  </a:schemeClr>
                </a:solidFill>
              </a:rPr>
              <a:t>भारतीय राजकारणातील आव्हाने </a:t>
            </a:r>
          </a:p>
          <a:p>
            <a:r>
              <a:rPr lang="mr-IN" dirty="0" smtClean="0"/>
              <a:t>अ) जात आणि राजकारण                         ब) धर्म आणि राजकारण</a:t>
            </a:r>
          </a:p>
          <a:p>
            <a:r>
              <a:rPr lang="mr-IN" dirty="0" smtClean="0"/>
              <a:t>क) भ्रष्टाचार आणि राजकारणाचे गुन्हेगारीकरण  </a:t>
            </a:r>
            <a:r>
              <a:rPr lang="mr-IN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70813F5C-9275-4BBC-931D-87E530076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mr-IN" dirty="0"/>
              <a:t> </a:t>
            </a:r>
          </a:p>
          <a:p>
            <a:pPr marL="0" indent="0">
              <a:buNone/>
            </a:pPr>
            <a:r>
              <a:rPr lang="mr-IN" dirty="0">
                <a:solidFill>
                  <a:schemeClr val="accent6">
                    <a:lumMod val="75000"/>
                  </a:schemeClr>
                </a:solidFill>
              </a:rPr>
              <a:t>केंद्र- राज्यसंबंध: </a:t>
            </a:r>
            <a:r>
              <a:rPr lang="mr-IN" dirty="0"/>
              <a:t>कायदेविषयक, प्रशासकीय, आर्थिक </a:t>
            </a:r>
          </a:p>
          <a:p>
            <a:pPr marL="0" indent="0">
              <a:buNone/>
            </a:pPr>
            <a:endParaRPr lang="mr-IN" dirty="0"/>
          </a:p>
          <a:p>
            <a:pPr marL="0" indent="0">
              <a:buNone/>
            </a:pPr>
            <a:r>
              <a:rPr lang="mr-IN" dirty="0">
                <a:solidFill>
                  <a:schemeClr val="accent6">
                    <a:lumMod val="75000"/>
                  </a:schemeClr>
                </a:solidFill>
              </a:rPr>
              <a:t>भारतीय संघराज्याची वैशिष्ठ्ये: </a:t>
            </a:r>
            <a:r>
              <a:rPr lang="mr-IN" dirty="0">
                <a:solidFill>
                  <a:schemeClr val="tx1"/>
                </a:solidFill>
              </a:rPr>
              <a:t>दुहेरी शासन, लिखित व ताठर राज्यघटना, अधिकार विभागणी, स्वतंत्र न्याय मंडळ, राज्य घटनेचे श्रेठत्व, एकेरीराज्य घटना, एकेरी नागरिकत्व...</a:t>
            </a:r>
          </a:p>
          <a:p>
            <a:pPr marL="0" indent="0">
              <a:buNone/>
            </a:pPr>
            <a:endParaRPr lang="mr-IN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mr-IN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mr-IN" dirty="0">
                <a:solidFill>
                  <a:schemeClr val="accent6">
                    <a:lumMod val="75000"/>
                  </a:schemeClr>
                </a:solidFill>
              </a:rPr>
              <a:t>भारतीय संघराज्याचे बदलते स्वरूप: </a:t>
            </a:r>
            <a:r>
              <a:rPr lang="mr-IN" dirty="0">
                <a:solidFill>
                  <a:schemeClr val="tx1"/>
                </a:solidFill>
              </a:rPr>
              <a:t>अधिकारांची विभागणी, आणीबाणीविषयक तरतुदी, राज्यातील विरोधी पक्षांचे सरकार, राज्मन्न्स्र समिती, प्रशासकीय सुधारणा आयोग, सरकारिया आयोग 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BE790E9F-1AA4-4CCF-84F0-E1A240823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Topic -1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mr-IN" sz="2400" dirty="0">
                <a:solidFill>
                  <a:schemeClr val="accent6">
                    <a:lumMod val="75000"/>
                  </a:schemeClr>
                </a:solidFill>
              </a:rPr>
              <a:t>भारतीय संघराज्य 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2EDA0F00-BF2F-4630-8CF7-F2BCB8E6F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mr-IN" dirty="0">
                <a:solidFill>
                  <a:schemeClr val="accent6">
                    <a:lumMod val="75000"/>
                  </a:schemeClr>
                </a:solidFill>
              </a:rPr>
              <a:t>अ)  निवडणूक आयोग</a:t>
            </a:r>
          </a:p>
          <a:p>
            <a:pPr marL="0" indent="0">
              <a:buNone/>
            </a:pPr>
            <a:r>
              <a:rPr lang="mr-IN" dirty="0"/>
              <a:t> </a:t>
            </a:r>
            <a:r>
              <a:rPr lang="mr-IN" dirty="0">
                <a:solidFill>
                  <a:schemeClr val="accent6">
                    <a:lumMod val="75000"/>
                  </a:schemeClr>
                </a:solidFill>
              </a:rPr>
              <a:t>रचना:</a:t>
            </a:r>
            <a:r>
              <a:rPr lang="mr-IN" dirty="0"/>
              <a:t> कलम </a:t>
            </a:r>
            <a:r>
              <a:rPr lang="en-US" dirty="0"/>
              <a:t>324 </a:t>
            </a:r>
            <a:r>
              <a:rPr lang="mr-IN" dirty="0"/>
              <a:t>नुसार व </a:t>
            </a:r>
            <a:r>
              <a:rPr lang="en-US" dirty="0"/>
              <a:t>1996 </a:t>
            </a:r>
            <a:r>
              <a:rPr lang="mr-IN" dirty="0"/>
              <a:t>च्या तारकुंडे समितीच्या शिफारसीनुसार  एक मुख्य व दोन सहाय्यक निवडणूक आयुक्त असतात.</a:t>
            </a:r>
          </a:p>
          <a:p>
            <a:pPr marL="0" indent="0">
              <a:buNone/>
            </a:pPr>
            <a:r>
              <a:rPr lang="mr-IN" dirty="0">
                <a:solidFill>
                  <a:schemeClr val="accent6">
                    <a:lumMod val="75000"/>
                  </a:schemeClr>
                </a:solidFill>
              </a:rPr>
              <a:t>नियुक्ती:</a:t>
            </a:r>
            <a:r>
              <a:rPr lang="mr-IN" dirty="0"/>
              <a:t> राष्ट्रपती कडून </a:t>
            </a:r>
          </a:p>
          <a:p>
            <a:pPr marL="0" indent="0">
              <a:buNone/>
            </a:pPr>
            <a:r>
              <a:rPr lang="mr-IN" dirty="0">
                <a:solidFill>
                  <a:schemeClr val="accent6">
                    <a:lumMod val="75000"/>
                  </a:schemeClr>
                </a:solidFill>
              </a:rPr>
              <a:t>कार्यकाळ:</a:t>
            </a:r>
            <a:r>
              <a:rPr lang="mr-IN" dirty="0"/>
              <a:t> </a:t>
            </a:r>
            <a:r>
              <a:rPr lang="en-US" dirty="0"/>
              <a:t>5 </a:t>
            </a:r>
            <a:r>
              <a:rPr lang="mr-IN" dirty="0"/>
              <a:t>वर्षे किंवा वयाची</a:t>
            </a:r>
            <a:r>
              <a:rPr lang="en-US" dirty="0"/>
              <a:t> 65</a:t>
            </a:r>
            <a:r>
              <a:rPr lang="mr-IN" dirty="0"/>
              <a:t> वर्षे </a:t>
            </a:r>
          </a:p>
          <a:p>
            <a:pPr marL="0" indent="0">
              <a:buNone/>
            </a:pPr>
            <a:r>
              <a:rPr lang="mr-IN" dirty="0">
                <a:solidFill>
                  <a:schemeClr val="accent6">
                    <a:lumMod val="75000"/>
                  </a:schemeClr>
                </a:solidFill>
              </a:rPr>
              <a:t>पदच्युती:</a:t>
            </a:r>
            <a:r>
              <a:rPr lang="mr-IN" dirty="0"/>
              <a:t> संसदेला अधिकार </a:t>
            </a:r>
          </a:p>
          <a:p>
            <a:pPr marL="0" indent="0">
              <a:buNone/>
            </a:pPr>
            <a:r>
              <a:rPr lang="mr-IN" dirty="0">
                <a:solidFill>
                  <a:schemeClr val="accent6">
                    <a:lumMod val="75000"/>
                  </a:schemeClr>
                </a:solidFill>
              </a:rPr>
              <a:t>वेतन: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mr-IN" dirty="0"/>
              <a:t>सर्वोच्च न्यायालयाच्या न्यायाधीशाप्रमाणे </a:t>
            </a:r>
          </a:p>
          <a:p>
            <a:pPr marL="0" indent="0">
              <a:buNone/>
            </a:pPr>
            <a:r>
              <a:rPr lang="mr-IN" dirty="0">
                <a:solidFill>
                  <a:schemeClr val="accent6">
                    <a:lumMod val="75000"/>
                  </a:schemeClr>
                </a:solidFill>
              </a:rPr>
              <a:t>निवडणूक आयोगाची कार्ये: </a:t>
            </a:r>
            <a:r>
              <a:rPr lang="mr-IN" dirty="0"/>
              <a:t>मतदार याद्या तयार करणे, निवडणुकांचे संचालन, पोट निवडणूक घेणे, पक्षांना मान्यता देणे, उमेदवार अपात्र ठरविणे, संसद/वि.स. सदस्य यांना अपात्र ठरविणे, अंशत: न्यायालयीन अधिकार </a:t>
            </a:r>
          </a:p>
          <a:p>
            <a:pPr marL="0" indent="0">
              <a:buNone/>
            </a:pPr>
            <a:r>
              <a:rPr lang="mr-IN" dirty="0">
                <a:solidFill>
                  <a:schemeClr val="accent6">
                    <a:lumMod val="75000"/>
                  </a:schemeClr>
                </a:solidFill>
              </a:rPr>
              <a:t>ब) निवडक निवडणुकांचा आढावा: </a:t>
            </a:r>
            <a:r>
              <a:rPr lang="en-US" dirty="0"/>
              <a:t>1952,1977,1989, 2014</a:t>
            </a:r>
          </a:p>
          <a:p>
            <a:pPr marL="0" indent="0">
              <a:buNone/>
            </a:pPr>
            <a:r>
              <a:rPr lang="mr-IN" dirty="0">
                <a:solidFill>
                  <a:schemeClr val="accent6">
                    <a:lumMod val="75000"/>
                  </a:schemeClr>
                </a:solidFill>
              </a:rPr>
              <a:t>क) निवडणूक सुधारणा: </a:t>
            </a:r>
            <a:r>
              <a:rPr lang="mr-IN" dirty="0"/>
              <a:t>आचार संहिता, निवडणूक खर्चावर मर्यादा, ओळख पत्र, विविध कायदे, गुन्हेगारीला प्रतिबंध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F3F98DD7-E33F-41A2-807E-AE173B452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Topic- 2 </a:t>
            </a:r>
            <a:r>
              <a:rPr lang="mr-IN" sz="2400" dirty="0">
                <a:solidFill>
                  <a:schemeClr val="accent6">
                    <a:lumMod val="75000"/>
                  </a:schemeClr>
                </a:solidFill>
              </a:rPr>
              <a:t>भारतातील निवडणूक प्रक्रिया 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CA4F6DC9-6B03-4708-AC60-21E76F24C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mr-IN" dirty="0">
                <a:solidFill>
                  <a:schemeClr val="tx1"/>
                </a:solidFill>
              </a:rPr>
              <a:t> </a:t>
            </a:r>
            <a:r>
              <a:rPr lang="mr-IN" dirty="0">
                <a:solidFill>
                  <a:srgbClr val="FF0000"/>
                </a:solidFill>
              </a:rPr>
              <a:t>अ)</a:t>
            </a:r>
            <a:r>
              <a:rPr lang="mr-IN" dirty="0">
                <a:solidFill>
                  <a:schemeClr val="tx1"/>
                </a:solidFill>
              </a:rPr>
              <a:t> </a:t>
            </a:r>
            <a:r>
              <a:rPr lang="mr-IN" sz="2000" dirty="0">
                <a:solidFill>
                  <a:schemeClr val="accent6">
                    <a:lumMod val="75000"/>
                  </a:schemeClr>
                </a:solidFill>
              </a:rPr>
              <a:t>पक्ष पद्ध</a:t>
            </a:r>
            <a:r>
              <a:rPr lang="mr-IN" dirty="0">
                <a:solidFill>
                  <a:schemeClr val="accent6">
                    <a:lumMod val="75000"/>
                  </a:schemeClr>
                </a:solidFill>
              </a:rPr>
              <a:t>ती</a:t>
            </a:r>
            <a:r>
              <a:rPr lang="mr-IN" sz="2000" dirty="0">
                <a:solidFill>
                  <a:schemeClr val="accent6">
                    <a:lumMod val="75000"/>
                  </a:schemeClr>
                </a:solidFill>
              </a:rPr>
              <a:t>चे  बदलते स्वरूप </a:t>
            </a:r>
          </a:p>
          <a:p>
            <a:pPr marL="0" indent="0">
              <a:buNone/>
            </a:pPr>
            <a:r>
              <a:rPr lang="mr-IN" dirty="0">
                <a:solidFill>
                  <a:schemeClr val="tx1"/>
                </a:solidFill>
              </a:rPr>
              <a:t>एक पक्ष प्रबळ पद्धत, काँग्रेसला,काँग्रेसच्या वर्चस्वाचा कालखंड,आघाडी सरकारचा प्रयोग, भाजप वर्चस्वाचा कालखंड</a:t>
            </a:r>
          </a:p>
          <a:p>
            <a:pPr marL="0" indent="0">
              <a:buNone/>
            </a:pPr>
            <a:r>
              <a:rPr lang="mr-IN" dirty="0">
                <a:solidFill>
                  <a:schemeClr val="accent6">
                    <a:lumMod val="75000"/>
                  </a:schemeClr>
                </a:solidFill>
              </a:rPr>
              <a:t>ब) राष्ट्रीय पक्ष: </a:t>
            </a:r>
          </a:p>
          <a:p>
            <a:pPr marL="457200" indent="-457200">
              <a:buFont typeface="+mj-lt"/>
              <a:buAutoNum type="arabicPeriod"/>
            </a:pPr>
            <a:r>
              <a:rPr lang="mr-IN" dirty="0">
                <a:solidFill>
                  <a:schemeClr val="tx1"/>
                </a:solidFill>
              </a:rPr>
              <a:t>राष्ट्रीय काँग्रेस पक्ष: चिन्ह,अध्यक्ष,जाहीरनामा</a:t>
            </a:r>
          </a:p>
          <a:p>
            <a:pPr marL="457200" indent="-457200">
              <a:buFont typeface="+mj-lt"/>
              <a:buAutoNum type="arabicPeriod"/>
            </a:pPr>
            <a:r>
              <a:rPr lang="mr-IN" dirty="0">
                <a:solidFill>
                  <a:schemeClr val="tx1"/>
                </a:solidFill>
              </a:rPr>
              <a:t>भारतीय जनता पक्ष: चिन्ह,अध्यक्ष,जाहीरनामा</a:t>
            </a:r>
          </a:p>
          <a:p>
            <a:pPr marL="457200" indent="-457200">
              <a:buFont typeface="+mj-lt"/>
              <a:buAutoNum type="arabicPeriod"/>
            </a:pPr>
            <a:r>
              <a:rPr lang="mr-IN" dirty="0">
                <a:solidFill>
                  <a:schemeClr val="tx1"/>
                </a:solidFill>
              </a:rPr>
              <a:t>भारतीय कम्युनिस्ट पक्ष: स्थापना,चिन्ह,अध्यक्ष,निवडणुकीतील कामगिरी,जाहीरनामा </a:t>
            </a:r>
          </a:p>
          <a:p>
            <a:pPr marL="457200" indent="-457200">
              <a:buFont typeface="+mj-lt"/>
              <a:buAutoNum type="arabicPeriod"/>
            </a:pPr>
            <a:r>
              <a:rPr lang="mr-IN" dirty="0">
                <a:solidFill>
                  <a:schemeClr val="tx1"/>
                </a:solidFill>
              </a:rPr>
              <a:t>बहुजन समाज पक्ष: स्थापना,चिन्ह,प्रभाव असलेली राज्ये, जाहीरनामा </a:t>
            </a:r>
          </a:p>
          <a:p>
            <a:pPr marL="0" indent="0">
              <a:buNone/>
            </a:pPr>
            <a:r>
              <a:rPr lang="mr-IN" dirty="0">
                <a:solidFill>
                  <a:schemeClr val="tx1"/>
                </a:solidFill>
              </a:rPr>
              <a:t> पक्ष पद्धतीची वैशिष्ठ्ये: व्याख्या,बहुपक्ष पद्धत,प्रभावी विरोधी पक्षाचा अभाव,पक्ष निष्ठेचा अभाव,पक्षांतर्गत संघर्ष,पक्षशिस्तीचा अभाव,प्रादेशिक पक्षांचे वर्चस्व, धर्म व जात यांचा प्रभाव</a:t>
            </a:r>
          </a:p>
          <a:p>
            <a:pPr marL="0" indent="0">
              <a:buNone/>
            </a:pPr>
            <a:r>
              <a:rPr lang="mr-IN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mr-IN" dirty="0">
                <a:solidFill>
                  <a:schemeClr val="accent6">
                    <a:lumMod val="75000"/>
                  </a:schemeClr>
                </a:solidFill>
              </a:rPr>
              <a:t>क) प्रादेशिक पक्षांचा उदय आणि भूमिका: </a:t>
            </a:r>
            <a:r>
              <a:rPr lang="mr-IN" dirty="0">
                <a:solidFill>
                  <a:schemeClr val="tx1"/>
                </a:solidFill>
              </a:rPr>
              <a:t>राष्ट्रीय पक्षांची पिछेहाट, आघडी सरकार, राष्ट्रीय राजकारणातील राज्यांचा वाढता प्रभाव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ED84A69E-88AA-473D-B148-C90DE1870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Topic-3 </a:t>
            </a:r>
            <a:r>
              <a:rPr lang="mr-IN" sz="2400" dirty="0">
                <a:solidFill>
                  <a:schemeClr val="accent6">
                    <a:lumMod val="75000"/>
                  </a:schemeClr>
                </a:solidFill>
              </a:rPr>
              <a:t> भारतातील पक्ष पद्धत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7EBBE4C8-587E-49CC-BF61-FD71A4DCC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mr-IN" dirty="0"/>
              <a:t> </a:t>
            </a:r>
          </a:p>
          <a:p>
            <a:pPr marL="0" indent="0">
              <a:buNone/>
            </a:pPr>
            <a:r>
              <a:rPr lang="mr-IN" dirty="0">
                <a:solidFill>
                  <a:schemeClr val="accent6">
                    <a:lumMod val="75000"/>
                  </a:schemeClr>
                </a:solidFill>
              </a:rPr>
              <a:t> अ) जात आणि राजकारण: </a:t>
            </a:r>
            <a:r>
              <a:rPr lang="mr-IN" dirty="0"/>
              <a:t>अर्थ, राज्याच्या राजकारणावरील जातींचा प्रभाव </a:t>
            </a:r>
          </a:p>
          <a:p>
            <a:pPr marL="0" indent="0">
              <a:buNone/>
            </a:pPr>
            <a:endParaRPr lang="mr-IN" dirty="0"/>
          </a:p>
          <a:p>
            <a:pPr marL="0" indent="0">
              <a:buNone/>
            </a:pPr>
            <a:r>
              <a:rPr lang="mr-IN" dirty="0">
                <a:solidFill>
                  <a:schemeClr val="accent6">
                    <a:lumMod val="75000"/>
                  </a:schemeClr>
                </a:solidFill>
              </a:rPr>
              <a:t> ब) धर्म आणि राजकारण: </a:t>
            </a:r>
            <a:r>
              <a:rPr lang="mr-IN" dirty="0"/>
              <a:t>अर्थ, राज्याच्या राजकारणावरील धर्माचा प्रभाव</a:t>
            </a:r>
          </a:p>
          <a:p>
            <a:pPr marL="0" indent="0">
              <a:buNone/>
            </a:pPr>
            <a:endParaRPr lang="mr-IN" dirty="0"/>
          </a:p>
          <a:p>
            <a:pPr marL="0" indent="0">
              <a:buNone/>
            </a:pPr>
            <a:r>
              <a:rPr lang="mr-IN" dirty="0">
                <a:solidFill>
                  <a:schemeClr val="accent6">
                    <a:lumMod val="75000"/>
                  </a:schemeClr>
                </a:solidFill>
              </a:rPr>
              <a:t> क) भ्रष्टाचार आणि राजकारण: </a:t>
            </a:r>
            <a:r>
              <a:rPr lang="mr-IN" dirty="0"/>
              <a:t>अर्थ, करणे, तरतुदी / उपाय </a:t>
            </a:r>
          </a:p>
          <a:p>
            <a:pPr marL="0" indent="0">
              <a:buNone/>
            </a:pPr>
            <a:endParaRPr lang="mr-IN" dirty="0"/>
          </a:p>
          <a:p>
            <a:pPr marL="0" indent="0">
              <a:buNone/>
            </a:pPr>
            <a:r>
              <a:rPr lang="mr-IN" dirty="0"/>
              <a:t> राजकारणाचे गुन्हेगारीकरण: अर्थ, स्वरूप, तरतुदी / उपाय 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009F32E1-28A0-4FE4-8415-A41D2CBAD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Topic- 4 </a:t>
            </a:r>
            <a:r>
              <a:rPr lang="mr-IN" sz="2400" dirty="0">
                <a:solidFill>
                  <a:schemeClr val="accent6">
                    <a:lumMod val="75000"/>
                  </a:schemeClr>
                </a:solidFill>
              </a:rPr>
              <a:t> भारतीय राजकारणातील आव्हाने 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</TotalTime>
  <Words>360</Words>
  <Application>Microsoft Office PowerPoint</Application>
  <PresentationFormat>On-screen Show (4:3)</PresentationFormat>
  <Paragraphs>55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      B.A.II Sem III Paper No.3       भारतातील राजकीय प्रक्रिया      </vt:lpstr>
      <vt:lpstr>PowerPoint Presentation</vt:lpstr>
      <vt:lpstr>Topic -1 भारतीय संघराज्य </vt:lpstr>
      <vt:lpstr>Topic- 2 भारतातील निवडणूक प्रक्रिया </vt:lpstr>
      <vt:lpstr>Topic-3  भारतातील पक्ष पद्धत</vt:lpstr>
      <vt:lpstr>Topic- 4  भारतीय राजकारणातील आव्हाने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B.A.II Sem III Paper No.3  भारतातील राजकीय प्रक्रिया  Syllabus</dc:title>
  <dc:creator>Vostro</dc:creator>
  <cp:lastModifiedBy>Admin</cp:lastModifiedBy>
  <cp:revision>3</cp:revision>
  <dcterms:created xsi:type="dcterms:W3CDTF">2021-06-19T16:16:29Z</dcterms:created>
  <dcterms:modified xsi:type="dcterms:W3CDTF">2021-09-03T04:58:36Z</dcterms:modified>
</cp:coreProperties>
</file>