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8" r:id="rId2"/>
    <p:sldId id="279" r:id="rId3"/>
    <p:sldId id="280" r:id="rId4"/>
    <p:sldId id="257" r:id="rId5"/>
    <p:sldId id="260" r:id="rId6"/>
    <p:sldId id="261" r:id="rId7"/>
    <p:sldId id="262" r:id="rId8"/>
    <p:sldId id="263" r:id="rId9"/>
    <p:sldId id="268" r:id="rId10"/>
    <p:sldId id="269" r:id="rId11"/>
    <p:sldId id="271" r:id="rId12"/>
    <p:sldId id="272" r:id="rId13"/>
    <p:sldId id="273" r:id="rId14"/>
    <p:sldId id="274" r:id="rId15"/>
    <p:sldId id="282"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00C611-B803-4F6F-9F2F-06BB2A1243FF}" type="datetimeFigureOut">
              <a:rPr lang="en-US" smtClean="0"/>
              <a:pPr/>
              <a:t>07/10/2021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8366A2-1F8C-4A1E-B466-C02B13B45E38}" type="slidenum">
              <a:rPr lang="en-US" smtClean="0"/>
              <a:pPr/>
              <a:t>‹#›</a:t>
            </a:fld>
            <a:endParaRPr lang="en-US"/>
          </a:p>
        </p:txBody>
      </p:sp>
    </p:spTree>
    <p:extLst>
      <p:ext uri="{BB962C8B-B14F-4D97-AF65-F5344CB8AC3E}">
        <p14:creationId xmlns="" xmlns:p14="http://schemas.microsoft.com/office/powerpoint/2010/main" val="145864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3638F-2510-4BE6-8CE0-1D4F8AA088DE}" type="datetimeFigureOut">
              <a:rPr lang="en-US" smtClean="0"/>
              <a:pPr/>
              <a:t>07/10/2021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F9A39-D7A1-40C4-8540-AB6897000690}" type="slidenum">
              <a:rPr lang="en-US" smtClean="0"/>
              <a:pPr/>
              <a:t>‹#›</a:t>
            </a:fld>
            <a:endParaRPr lang="en-US"/>
          </a:p>
        </p:txBody>
      </p:sp>
    </p:spTree>
    <p:extLst>
      <p:ext uri="{BB962C8B-B14F-4D97-AF65-F5344CB8AC3E}">
        <p14:creationId xmlns="" xmlns:p14="http://schemas.microsoft.com/office/powerpoint/2010/main" val="3110444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8761F-A6BD-48F0-92D3-40F182E4DB85}" type="datetimeFigureOut">
              <a:rPr lang="en-US" smtClean="0"/>
              <a:pPr/>
              <a:t>07/10/2021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06F6F-737D-4A78-ABA0-3F4BAF478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8761F-A6BD-48F0-92D3-40F182E4DB85}" type="datetimeFigureOut">
              <a:rPr lang="en-US" smtClean="0"/>
              <a:pPr/>
              <a:t>07/10/2021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06F6F-737D-4A78-ABA0-3F4BAF4789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ea typeface="Arial Unicode MS" panose="020B0604020202020204" pitchFamily="34" charset="-128"/>
                <a:cs typeface="Times New Roman" panose="02020603050405020304" pitchFamily="18" charset="0"/>
              </a:rPr>
              <a:t>Practical Criticism: Definition</a:t>
            </a:r>
            <a:endParaRPr lang="en-US" b="1" dirty="0">
              <a:solidFill>
                <a:srgbClr val="C00000"/>
              </a:solidFill>
              <a:latin typeface="Times New Roman" panose="02020603050405020304" pitchFamily="18" charset="0"/>
              <a:ea typeface="Arial Unicode MS" panose="020B0604020202020204" pitchFamily="34" charset="-128"/>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tabLst>
                <a:tab pos="7086600" algn="l"/>
              </a:tabLst>
            </a:pPr>
            <a:r>
              <a:rPr lang="en-US" sz="2400" dirty="0" smtClean="0">
                <a:solidFill>
                  <a:srgbClr val="002060"/>
                </a:solidFill>
                <a:latin typeface="Times New Roman" panose="02020603050405020304" pitchFamily="18" charset="0"/>
                <a:cs typeface="Times New Roman" panose="02020603050405020304" pitchFamily="18" charset="0"/>
              </a:rPr>
              <a:t>An analytical approach to literary criticism first developed by I. A. Richards, in which literary texts are viewed as autonomous and, isolated from any literary, historical, or biographical context, subjected to close reading.</a:t>
            </a:r>
          </a:p>
          <a:p>
            <a:pPr marL="0" indent="0" algn="just">
              <a:buNone/>
              <a:tabLst>
                <a:tab pos="7086600" algn="l"/>
              </a:tabLst>
            </a:pPr>
            <a:r>
              <a:rPr lang="en-US" sz="2400" dirty="0" smtClean="0">
                <a:solidFill>
                  <a:srgbClr val="002060"/>
                </a:solidFill>
                <a:latin typeface="Times New Roman" panose="02020603050405020304" pitchFamily="18" charset="0"/>
                <a:cs typeface="Times New Roman" panose="02020603050405020304" pitchFamily="18" charset="0"/>
              </a:rPr>
              <a:t>                                             -Oxford Dictionary on Lexicon.com</a:t>
            </a:r>
          </a:p>
          <a:p>
            <a:pPr algn="just">
              <a:buFont typeface="Wingdings" panose="05000000000000000000" pitchFamily="2" charset="2"/>
              <a:buChar char="Ø"/>
              <a:tabLst>
                <a:tab pos="7086600" algn="l"/>
              </a:tabLst>
            </a:pPr>
            <a:r>
              <a:rPr lang="en-US" sz="2400" dirty="0" smtClean="0">
                <a:solidFill>
                  <a:srgbClr val="002060"/>
                </a:solidFill>
                <a:latin typeface="Times New Roman" panose="02020603050405020304" pitchFamily="18" charset="0"/>
                <a:cs typeface="Times New Roman" panose="02020603050405020304" pitchFamily="18" charset="0"/>
              </a:rPr>
              <a:t>An attempt to explicate particular poems or passages of prose bringing out what is implied in the choice and arrangement of words, images etc., describing precisely what one feels about them and ‘placing’ them.</a:t>
            </a:r>
          </a:p>
          <a:p>
            <a:pPr marL="0" indent="0" algn="just">
              <a:buNone/>
              <a:tabLst>
                <a:tab pos="7086600" algn="l"/>
              </a:tabLst>
            </a:pP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i="1" dirty="0" smtClean="0">
                <a:solidFill>
                  <a:srgbClr val="002060"/>
                </a:solidFill>
                <a:latin typeface="Times New Roman" panose="02020603050405020304" pitchFamily="18" charset="0"/>
                <a:cs typeface="Times New Roman" panose="02020603050405020304" pitchFamily="18" charset="0"/>
              </a:rPr>
              <a:t>Practical Criticism</a:t>
            </a:r>
          </a:p>
          <a:p>
            <a:pPr marL="0" indent="0" algn="just">
              <a:buNone/>
              <a:tabLst>
                <a:tab pos="7086600" algn="l"/>
              </a:tabLst>
            </a:pPr>
            <a:r>
              <a:rPr lang="en-US" sz="2400" i="1"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(V. S. Sethuraman, C.T. Indra and T. Sriraman)</a:t>
            </a:r>
          </a:p>
        </p:txBody>
      </p:sp>
    </p:spTree>
    <p:extLst>
      <p:ext uri="{BB962C8B-B14F-4D97-AF65-F5344CB8AC3E}">
        <p14:creationId xmlns="" xmlns:p14="http://schemas.microsoft.com/office/powerpoint/2010/main" val="1437112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76200"/>
            <a:ext cx="8229600" cy="990600"/>
          </a:xfrm>
        </p:spPr>
        <p:txBody>
          <a:bodyPr>
            <a:normAutofit/>
          </a:bodyPr>
          <a:lstStyle/>
          <a:p>
            <a:r>
              <a:rPr lang="en-US" b="1" dirty="0" smtClean="0">
                <a:solidFill>
                  <a:srgbClr val="C00000"/>
                </a:solidFill>
                <a:latin typeface="Times New Roman" panose="02020603050405020304" pitchFamily="18" charset="0"/>
                <a:cs typeface="Times New Roman" panose="02020603050405020304" pitchFamily="18" charset="0"/>
              </a:rPr>
              <a:t>Rhyme</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9100" y="1019175"/>
            <a:ext cx="8229600" cy="5305425"/>
          </a:xfrm>
        </p:spPr>
        <p:txBody>
          <a:bodyPr>
            <a:normAutofit/>
          </a:bodyPr>
          <a:lstStyle/>
          <a:p>
            <a:pPr marL="0" indent="0">
              <a:buNone/>
            </a:pPr>
            <a:endParaRPr lang="en-US" sz="2400" dirty="0" smtClean="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r>
              <a:rPr lang="en-US" sz="2400" b="1" dirty="0" smtClean="0">
                <a:solidFill>
                  <a:srgbClr val="FF0000"/>
                </a:solidFill>
                <a:latin typeface="Times New Roman" panose="02020603050405020304" pitchFamily="18" charset="0"/>
                <a:cs typeface="Times New Roman" panose="02020603050405020304" pitchFamily="18" charset="0"/>
              </a:rPr>
              <a:t>Perfect Rhymes/ Full Rhymes</a:t>
            </a:r>
            <a:endParaRPr lang="en-US" sz="2400" b="1"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Rime Riche- same spelling/ words, but different meanings </a:t>
            </a:r>
            <a:r>
              <a:rPr lang="en-US" sz="2400" dirty="0" err="1" smtClean="0">
                <a:solidFill>
                  <a:srgbClr val="002060"/>
                </a:solidFill>
                <a:latin typeface="Times New Roman" panose="02020603050405020304" pitchFamily="18" charset="0"/>
                <a:cs typeface="Times New Roman" panose="02020603050405020304" pitchFamily="18" charset="0"/>
              </a:rPr>
              <a:t>inthe</a:t>
            </a:r>
            <a:r>
              <a:rPr lang="en-US" sz="2400" dirty="0" smtClean="0">
                <a:solidFill>
                  <a:srgbClr val="002060"/>
                </a:solidFill>
                <a:latin typeface="Times New Roman" panose="02020603050405020304" pitchFamily="18" charset="0"/>
                <a:cs typeface="Times New Roman" panose="02020603050405020304" pitchFamily="18" charset="0"/>
              </a:rPr>
              <a:t> two cases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Masculine Rhyme-only final stressed syllable rhymes e.g. ‘bad’ and ‘mad’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Feminine Rhyme-final two syllables rhyme of which final syllable is unstressed rhyme e.g. ‘pester’ and ‘fester’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Triple Rhyme- three syllables rhyme, but is quite unusual  e.g. ‘revision’ and ‘division’</a:t>
            </a:r>
          </a:p>
          <a:p>
            <a:pPr marL="0" indent="0">
              <a:buNone/>
            </a:pPr>
            <a:r>
              <a:rPr lang="en-US" sz="2400" b="1" dirty="0" smtClean="0">
                <a:solidFill>
                  <a:srgbClr val="FF0000"/>
                </a:solidFill>
                <a:latin typeface="Times New Roman" panose="02020603050405020304" pitchFamily="18" charset="0"/>
                <a:cs typeface="Times New Roman" panose="02020603050405020304" pitchFamily="18" charset="0"/>
              </a:rPr>
              <a:t>Para rhyme/Half </a:t>
            </a:r>
            <a:r>
              <a:rPr lang="en-US" sz="2400" dirty="0" smtClean="0">
                <a:solidFill>
                  <a:srgbClr val="002060"/>
                </a:solidFill>
                <a:latin typeface="Times New Roman" panose="02020603050405020304" pitchFamily="18" charset="0"/>
                <a:cs typeface="Times New Roman" panose="02020603050405020304" pitchFamily="18" charset="0"/>
              </a:rPr>
              <a:t>rhyme- opening and closing consonants of the rhyming words are same but the middle vowel is different e.g. ‘hall’ and ‘hell’</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3335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Rhythm/ </a:t>
            </a:r>
            <a:r>
              <a:rPr lang="en-US" b="1" dirty="0" err="1" smtClean="0">
                <a:solidFill>
                  <a:srgbClr val="C00000"/>
                </a:solidFill>
                <a:latin typeface="Times New Roman" panose="02020603050405020304" pitchFamily="18" charset="0"/>
                <a:cs typeface="Times New Roman" panose="02020603050405020304" pitchFamily="18" charset="0"/>
              </a:rPr>
              <a:t>Metres</a:t>
            </a:r>
            <a:r>
              <a:rPr lang="en-US" b="1" dirty="0" smtClean="0">
                <a:solidFill>
                  <a:srgbClr val="C00000"/>
                </a:solidFill>
                <a:latin typeface="Times New Roman" panose="02020603050405020304" pitchFamily="18" charset="0"/>
                <a:cs typeface="Times New Roman" panose="02020603050405020304" pitchFamily="18" charset="0"/>
              </a:rPr>
              <a:t>/ Prosody</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219200"/>
            <a:ext cx="8305800" cy="5638800"/>
          </a:xfrm>
        </p:spPr>
        <p:txBody>
          <a:bodyPr>
            <a:noAutofit/>
          </a:bodyPr>
          <a:lstStyle/>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Prosody is the study of the metrical pattern of a poem to understand the poetic effects.</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Scansion is division of words into syllables and determining whether they are stressed or unstressed and thereby deciding the </a:t>
            </a:r>
            <a:r>
              <a:rPr lang="en-US" sz="2800" dirty="0" err="1" smtClean="0">
                <a:solidFill>
                  <a:srgbClr val="002060"/>
                </a:solidFill>
                <a:latin typeface="Times New Roman" panose="02020603050405020304" pitchFamily="18" charset="0"/>
                <a:cs typeface="Times New Roman" panose="02020603050405020304" pitchFamily="18" charset="0"/>
              </a:rPr>
              <a:t>metre</a:t>
            </a:r>
            <a:r>
              <a:rPr lang="en-US" sz="2800" dirty="0" smtClean="0">
                <a:solidFill>
                  <a:srgbClr val="002060"/>
                </a:solidFill>
                <a:latin typeface="Times New Roman" panose="02020603050405020304" pitchFamily="18" charset="0"/>
                <a:cs typeface="Times New Roman" panose="02020603050405020304" pitchFamily="18" charset="0"/>
              </a:rPr>
              <a:t> used.</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Syllable- the smallest unit of metrics- any word or part of  a word that contains a single </a:t>
            </a:r>
            <a:r>
              <a:rPr lang="en-US" sz="2800" u="sng" dirty="0" smtClean="0">
                <a:solidFill>
                  <a:srgbClr val="002060"/>
                </a:solidFill>
                <a:latin typeface="Times New Roman" panose="02020603050405020304" pitchFamily="18" charset="0"/>
                <a:cs typeface="Times New Roman" panose="02020603050405020304" pitchFamily="18" charset="0"/>
              </a:rPr>
              <a:t>voiced </a:t>
            </a:r>
            <a:r>
              <a:rPr lang="en-US" sz="2800" dirty="0" smtClean="0">
                <a:solidFill>
                  <a:srgbClr val="002060"/>
                </a:solidFill>
                <a:latin typeface="Times New Roman" panose="02020603050405020304" pitchFamily="18" charset="0"/>
                <a:cs typeface="Times New Roman" panose="02020603050405020304" pitchFamily="18" charset="0"/>
              </a:rPr>
              <a:t>vowel or a diphthong with or without any marginal element (consonant). Thus one voiced vowel= one syllable. Monosyllabic word – go, taught, sea</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Disyllabic words- tonight, water, Bruno</a:t>
            </a:r>
          </a:p>
          <a:p>
            <a:pPr>
              <a:buFont typeface="Wingdings" panose="05000000000000000000" pitchFamily="2" charset="2"/>
              <a:buChar char="Ø"/>
            </a:pPr>
            <a:r>
              <a:rPr lang="en-US" sz="2800" dirty="0" err="1" smtClean="0">
                <a:solidFill>
                  <a:srgbClr val="002060"/>
                </a:solidFill>
                <a:latin typeface="Times New Roman" panose="02020603050405020304" pitchFamily="18" charset="0"/>
                <a:cs typeface="Times New Roman" panose="02020603050405020304" pitchFamily="18" charset="0"/>
              </a:rPr>
              <a:t>Trisyllabic</a:t>
            </a:r>
            <a:r>
              <a:rPr lang="en-US" sz="2800" dirty="0" smtClean="0">
                <a:solidFill>
                  <a:srgbClr val="002060"/>
                </a:solidFill>
                <a:latin typeface="Times New Roman" panose="02020603050405020304" pitchFamily="18" charset="0"/>
                <a:cs typeface="Times New Roman" panose="02020603050405020304" pitchFamily="18" charset="0"/>
              </a:rPr>
              <a:t> / polysyllabic words-property, emphasis</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37226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Determining Metre</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1</a:t>
            </a:r>
            <a:r>
              <a:rPr lang="en-US" sz="2400" baseline="30000" dirty="0" smtClean="0">
                <a:solidFill>
                  <a:srgbClr val="002060"/>
                </a:solidFill>
                <a:latin typeface="Times New Roman" panose="02020603050405020304" pitchFamily="18" charset="0"/>
                <a:cs typeface="Times New Roman" panose="02020603050405020304" pitchFamily="18" charset="0"/>
              </a:rPr>
              <a:t>st</a:t>
            </a:r>
            <a:r>
              <a:rPr lang="en-US" sz="2400" dirty="0" smtClean="0">
                <a:solidFill>
                  <a:srgbClr val="002060"/>
                </a:solidFill>
                <a:latin typeface="Times New Roman" panose="02020603050405020304" pitchFamily="18" charset="0"/>
                <a:cs typeface="Times New Roman" panose="02020603050405020304" pitchFamily="18" charset="0"/>
              </a:rPr>
              <a:t> step-find the average number of syllables in a line e.g.</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Tell /me/ not/ in/ mourn/</a:t>
            </a:r>
            <a:r>
              <a:rPr lang="en-US" sz="2400" dirty="0" err="1" smtClean="0">
                <a:solidFill>
                  <a:srgbClr val="002060"/>
                </a:solidFill>
                <a:latin typeface="Times New Roman" panose="02020603050405020304" pitchFamily="18" charset="0"/>
                <a:cs typeface="Times New Roman" panose="02020603050405020304" pitchFamily="18" charset="0"/>
              </a:rPr>
              <a:t>ful</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err="1" smtClean="0">
                <a:solidFill>
                  <a:srgbClr val="002060"/>
                </a:solidFill>
                <a:latin typeface="Times New Roman" panose="02020603050405020304" pitchFamily="18" charset="0"/>
                <a:cs typeface="Times New Roman" panose="02020603050405020304" pitchFamily="18" charset="0"/>
              </a:rPr>
              <a:t>num</a:t>
            </a:r>
            <a:r>
              <a:rPr lang="en-US" sz="2400" dirty="0" smtClean="0">
                <a:solidFill>
                  <a:srgbClr val="002060"/>
                </a:solidFill>
                <a:latin typeface="Times New Roman" panose="02020603050405020304" pitchFamily="18" charset="0"/>
                <a:cs typeface="Times New Roman" panose="02020603050405020304" pitchFamily="18" charset="0"/>
              </a:rPr>
              <a:t>/</a:t>
            </a:r>
            <a:r>
              <a:rPr lang="en-US" sz="2400" dirty="0" err="1" smtClean="0">
                <a:solidFill>
                  <a:srgbClr val="002060"/>
                </a:solidFill>
                <a:latin typeface="Times New Roman" panose="02020603050405020304" pitchFamily="18" charset="0"/>
                <a:cs typeface="Times New Roman" panose="02020603050405020304" pitchFamily="18" charset="0"/>
              </a:rPr>
              <a:t>bers</a:t>
            </a: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About 60-80% words in English poetry are monosyllabic</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2</a:t>
            </a:r>
            <a:r>
              <a:rPr lang="en-US" sz="2400" baseline="30000" dirty="0" smtClean="0">
                <a:solidFill>
                  <a:srgbClr val="002060"/>
                </a:solidFill>
                <a:latin typeface="Times New Roman" panose="02020603050405020304" pitchFamily="18" charset="0"/>
                <a:cs typeface="Times New Roman" panose="02020603050405020304" pitchFamily="18" charset="0"/>
              </a:rPr>
              <a:t>nd</a:t>
            </a:r>
            <a:r>
              <a:rPr lang="en-US" sz="2400" dirty="0" smtClean="0">
                <a:solidFill>
                  <a:srgbClr val="002060"/>
                </a:solidFill>
                <a:latin typeface="Times New Roman" panose="02020603050405020304" pitchFamily="18" charset="0"/>
                <a:cs typeface="Times New Roman" panose="02020603050405020304" pitchFamily="18" charset="0"/>
              </a:rPr>
              <a:t> step – divide the syllables into stressed and unstressed ones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 syllable that is emphasized/ pronounced more forcefully/ carries more weight is stressed and is denoted by a  ‘/ ’ whereas an unstressed syllable is denoted by a ‘x’</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Usually syllables take the stress as per the dictionary or as in regular speech but poets sometimes vary the stress in case of monosyllabic words.</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   x		x     /</a:t>
            </a:r>
          </a:p>
          <a:p>
            <a:pPr marL="0" indent="0">
              <a:buNone/>
            </a:pPr>
            <a:r>
              <a:rPr lang="en-US" sz="2400" dirty="0" err="1" smtClean="0">
                <a:solidFill>
                  <a:srgbClr val="002060"/>
                </a:solidFill>
                <a:latin typeface="Times New Roman" panose="02020603050405020304" pitchFamily="18" charset="0"/>
                <a:cs typeface="Times New Roman" panose="02020603050405020304" pitchFamily="18" charset="0"/>
              </a:rPr>
              <a:t>wa</a:t>
            </a:r>
            <a:r>
              <a:rPr lang="en-US" sz="2400" dirty="0" smtClean="0">
                <a:solidFill>
                  <a:srgbClr val="002060"/>
                </a:solidFill>
                <a:latin typeface="Times New Roman" panose="02020603050405020304" pitchFamily="18" charset="0"/>
                <a:cs typeface="Times New Roman" panose="02020603050405020304" pitchFamily="18" charset="0"/>
              </a:rPr>
              <a:t>/</a:t>
            </a:r>
            <a:r>
              <a:rPr lang="en-US" sz="2400" dirty="0" err="1" smtClean="0">
                <a:solidFill>
                  <a:srgbClr val="002060"/>
                </a:solidFill>
                <a:latin typeface="Times New Roman" panose="02020603050405020304" pitchFamily="18" charset="0"/>
                <a:cs typeface="Times New Roman" panose="02020603050405020304" pitchFamily="18" charset="0"/>
              </a:rPr>
              <a:t>ter</a:t>
            </a:r>
            <a:r>
              <a:rPr lang="en-US" sz="2400" dirty="0" smtClean="0">
                <a:solidFill>
                  <a:srgbClr val="002060"/>
                </a:solidFill>
                <a:latin typeface="Times New Roman" panose="02020603050405020304" pitchFamily="18" charset="0"/>
                <a:cs typeface="Times New Roman" panose="02020603050405020304" pitchFamily="18" charset="0"/>
              </a:rPr>
              <a:t>	a /lone</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5" name="Freeform 4"/>
          <p:cNvSpPr/>
          <p:nvPr/>
        </p:nvSpPr>
        <p:spPr>
          <a:xfrm>
            <a:off x="6715125" y="4448175"/>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c 3"/>
          <p:cNvSpPr/>
          <p:nvPr/>
        </p:nvSpPr>
        <p:spPr>
          <a:xfrm>
            <a:off x="4831081" y="3840481"/>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 xmlns:p14="http://schemas.microsoft.com/office/powerpoint/2010/main" val="885802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C00000"/>
                </a:solidFill>
                <a:latin typeface="Times New Roman" panose="02020603050405020304" pitchFamily="18" charset="0"/>
                <a:cs typeface="Times New Roman" panose="02020603050405020304" pitchFamily="18" charset="0"/>
              </a:rPr>
              <a:t>Metres</a:t>
            </a:r>
            <a:r>
              <a:rPr lang="en-US" b="1" dirty="0" smtClean="0">
                <a:solidFill>
                  <a:srgbClr val="C00000"/>
                </a:solidFill>
                <a:latin typeface="Times New Roman" panose="02020603050405020304" pitchFamily="18" charset="0"/>
                <a:cs typeface="Times New Roman" panose="02020603050405020304" pitchFamily="18" charset="0"/>
              </a:rPr>
              <a:t> Contd.</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3</a:t>
            </a:r>
            <a:r>
              <a:rPr lang="en-US" sz="2400" baseline="30000" dirty="0" smtClean="0">
                <a:solidFill>
                  <a:srgbClr val="002060"/>
                </a:solidFill>
                <a:latin typeface="Times New Roman" panose="02020603050405020304" pitchFamily="18" charset="0"/>
                <a:cs typeface="Times New Roman" panose="02020603050405020304" pitchFamily="18" charset="0"/>
              </a:rPr>
              <a:t>rd</a:t>
            </a:r>
            <a:r>
              <a:rPr lang="en-US" sz="2400" dirty="0" smtClean="0">
                <a:solidFill>
                  <a:srgbClr val="002060"/>
                </a:solidFill>
                <a:latin typeface="Times New Roman" panose="02020603050405020304" pitchFamily="18" charset="0"/>
                <a:cs typeface="Times New Roman" panose="02020603050405020304" pitchFamily="18" charset="0"/>
              </a:rPr>
              <a:t> step: Once the stresses are marked the line can be divided into smaller units with equal number of syllables called feet (singular = foot). A foot consists of two or more stressed or unstressed syllables.</a:t>
            </a:r>
            <a:endParaRPr lang="en-US" sz="2400" b="1" dirty="0" smtClean="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dirty="0" smtClean="0">
                <a:solidFill>
                  <a:srgbClr val="C00000"/>
                </a:solidFill>
                <a:latin typeface="Times New Roman" panose="02020603050405020304" pitchFamily="18" charset="0"/>
                <a:cs typeface="Times New Roman" panose="02020603050405020304" pitchFamily="18" charset="0"/>
              </a:rPr>
              <a:t>Basic Metres in English:</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1. Iambic foot (x /): one unstressed followed by a stressed</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2. Trochaic foot (/ x): one stressed followed by an unstressed</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3. Anapaestic foot (xx/) : two unstressed followed by a stressed</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4. Dactyllic foot (/xx): one stressed followed by two unstressed</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88982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2" y="-152400"/>
            <a:ext cx="8229600" cy="1143000"/>
          </a:xfrm>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Metres Contd.</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867400"/>
          </a:xfrm>
        </p:spPr>
        <p:txBody>
          <a:bodyPr>
            <a:noAutofit/>
          </a:bodyPr>
          <a:lstStyle/>
          <a:p>
            <a:pPr marL="0" indent="0">
              <a:buNone/>
            </a:pPr>
            <a:r>
              <a:rPr lang="en-US" sz="2400" b="1" dirty="0" smtClean="0">
                <a:solidFill>
                  <a:srgbClr val="FF0000"/>
                </a:solidFill>
                <a:latin typeface="Times New Roman" panose="02020603050405020304" pitchFamily="18" charset="0"/>
                <a:cs typeface="Times New Roman" panose="02020603050405020304" pitchFamily="18" charset="0"/>
              </a:rPr>
              <a:t>Supplementary Metres: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Spondee (/ /): two stressed syllables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Pyrrhic (x x): Two unstressed syllables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Amphibrach (x / x): one stressed syllable between two unstressed syllables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Based on the number of times a foot is repeated in a line the base metre of the line is determined.  e.g. iambic dimetre, iambic trimetre, tetrameter, pentameter etc.</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Iambic pentameter is the most common metre in English poetry </a:t>
            </a:r>
          </a:p>
          <a:p>
            <a:pPr marL="0" indent="0">
              <a:buNone/>
            </a:pP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400" b="1" dirty="0" smtClean="0">
                <a:solidFill>
                  <a:srgbClr val="FF0000"/>
                </a:solidFill>
                <a:latin typeface="Times New Roman" panose="02020603050405020304" pitchFamily="18" charset="0"/>
                <a:cs typeface="Times New Roman" panose="02020603050405020304" pitchFamily="18" charset="0"/>
              </a:rPr>
              <a:t>Effect of Metre</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Affects the mood of the poem</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34212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solidFill>
                  <a:srgbClr val="C00000"/>
                </a:solidFill>
                <a:latin typeface="Times New Roman" pitchFamily="18" charset="0"/>
                <a:cs typeface="Times New Roman" pitchFamily="18" charset="0"/>
              </a:rPr>
              <a:t>Third Part</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This part sums up whatever has gone before.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Your impressions about the poem or its effect on you be stated</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Any comments on the poem in short</a:t>
            </a:r>
            <a:endParaRPr lang="en-US" sz="28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757852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Conclusion</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5334000"/>
          </a:xfrm>
        </p:spPr>
        <p:txBody>
          <a:bodyPr>
            <a:normAutofit/>
          </a:bodyPr>
          <a:lstStyle/>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A humble attempt to allay the fear of students regarding appreciation of a poem</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Based on experience of teaching poetry </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Result of attempts at understanding poetry</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91154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Origin</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1920s- academic procedure initiated by I. A. Richards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Series of experiments wherein poems given to students without any historical, biographical context or authorship, date or circumstances of composition</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Focus on ‘ words on the page’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Close analysis of anonymous poems to achieve an ‘organized response’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Culmination of the experiments- </a:t>
            </a:r>
            <a:r>
              <a:rPr lang="en-US" sz="2400" i="1" dirty="0" smtClean="0">
                <a:solidFill>
                  <a:srgbClr val="002060"/>
                </a:solidFill>
                <a:latin typeface="Times New Roman" panose="02020603050405020304" pitchFamily="18" charset="0"/>
                <a:cs typeface="Times New Roman" panose="02020603050405020304" pitchFamily="18" charset="0"/>
              </a:rPr>
              <a:t>Practical Criticism </a:t>
            </a:r>
            <a:r>
              <a:rPr lang="en-US" sz="2400" dirty="0" smtClean="0">
                <a:solidFill>
                  <a:srgbClr val="002060"/>
                </a:solidFill>
                <a:latin typeface="Times New Roman" panose="02020603050405020304" pitchFamily="18" charset="0"/>
                <a:cs typeface="Times New Roman" panose="02020603050405020304" pitchFamily="18" charset="0"/>
              </a:rPr>
              <a:t>(1929)</a:t>
            </a:r>
          </a:p>
          <a:p>
            <a:pPr>
              <a:buFont typeface="Wingdings" panose="05000000000000000000" pitchFamily="2" charset="2"/>
              <a:buChar char="Ø"/>
            </a:pPr>
            <a:r>
              <a:rPr lang="en-US" sz="2800" b="1" dirty="0" smtClean="0">
                <a:solidFill>
                  <a:srgbClr val="C00000"/>
                </a:solidFill>
                <a:latin typeface="Times New Roman" panose="02020603050405020304" pitchFamily="18" charset="0"/>
                <a:cs typeface="Times New Roman" panose="02020603050405020304" pitchFamily="18" charset="0"/>
              </a:rPr>
              <a:t>Nature:</a:t>
            </a:r>
            <a:endParaRPr lang="en-US" sz="2800" b="1" dirty="0" smtClean="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Ancillary skill</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Part of examination in literature to test students’ knowledge of verse forms, responsiveness to poetry, ability to describe its effect</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No necessary connection with any theoretical approach</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98807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Practical Criticism: Aim</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676400"/>
            <a:ext cx="8229600" cy="4525963"/>
          </a:xfrm>
        </p:spPr>
        <p:txBody>
          <a:bodyPr>
            <a:normAutofit lnSpcReduction="1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Encourage students to respond to poetry/ literature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Encourage reading, concentrate on form and meaning</a:t>
            </a:r>
          </a:p>
          <a:p>
            <a:pPr>
              <a:buFont typeface="Wingdings" panose="05000000000000000000" pitchFamily="2" charset="2"/>
              <a:buChar char="Ø"/>
            </a:pPr>
            <a:r>
              <a:rPr lang="en-US" sz="2400" dirty="0">
                <a:solidFill>
                  <a:srgbClr val="002060"/>
                </a:solidFill>
                <a:latin typeface="Times New Roman" pitchFamily="18" charset="0"/>
                <a:cs typeface="Times New Roman" pitchFamily="18" charset="0"/>
              </a:rPr>
              <a:t>A lively experience</a:t>
            </a:r>
          </a:p>
          <a:p>
            <a:pPr>
              <a:buFont typeface="Wingdings" panose="05000000000000000000" pitchFamily="2" charset="2"/>
              <a:buChar char="Ø"/>
              <a:tabLst>
                <a:tab pos="7029450" algn="l"/>
              </a:tabLst>
            </a:pPr>
            <a:r>
              <a:rPr lang="en-US" sz="2400" dirty="0">
                <a:solidFill>
                  <a:srgbClr val="002060"/>
                </a:solidFill>
                <a:latin typeface="Times New Roman" pitchFamily="18" charset="0"/>
                <a:cs typeface="Times New Roman" pitchFamily="18" charset="0"/>
              </a:rPr>
              <a:t>Helps to identify the sources yielding pleasure in a given </a:t>
            </a:r>
            <a:r>
              <a:rPr lang="en-US" sz="2400" dirty="0" smtClean="0">
                <a:solidFill>
                  <a:srgbClr val="002060"/>
                </a:solidFill>
                <a:latin typeface="Times New Roman" panose="02020603050405020304" pitchFamily="18" charset="0"/>
                <a:cs typeface="Times New Roman" panose="02020603050405020304" pitchFamily="18" charset="0"/>
              </a:rPr>
              <a:t>text</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a:p>
            <a:pPr marL="0" indent="0">
              <a:buNone/>
            </a:pPr>
            <a:r>
              <a:rPr lang="en-US" b="1" dirty="0" smtClean="0">
                <a:solidFill>
                  <a:srgbClr val="C00000"/>
                </a:solidFill>
                <a:latin typeface="Times New Roman" panose="02020603050405020304" pitchFamily="18" charset="0"/>
                <a:cs typeface="Times New Roman" panose="02020603050405020304" pitchFamily="18" charset="0"/>
              </a:rPr>
              <a:t>Appreciation of an Unseen Poem</a:t>
            </a:r>
          </a:p>
          <a:p>
            <a:pPr>
              <a:buFont typeface="Wingdings" panose="05000000000000000000" pitchFamily="2" charset="2"/>
              <a:buChar char="Ø"/>
            </a:pPr>
            <a:r>
              <a:rPr lang="en-US" sz="2800" dirty="0">
                <a:solidFill>
                  <a:srgbClr val="002060"/>
                </a:solidFill>
                <a:latin typeface="Times New Roman" pitchFamily="18" charset="0"/>
                <a:cs typeface="Times New Roman" pitchFamily="18" charset="0"/>
              </a:rPr>
              <a:t>Questions below the poem should be used only as hints or help </a:t>
            </a:r>
            <a:r>
              <a:rPr lang="en-US" sz="2800" dirty="0" smtClean="0">
                <a:solidFill>
                  <a:srgbClr val="002060"/>
                </a:solidFill>
                <a:latin typeface="Times New Roman" pitchFamily="18" charset="0"/>
                <a:cs typeface="Times New Roman" pitchFamily="18" charset="0"/>
              </a:rPr>
              <a:t>while </a:t>
            </a:r>
            <a:r>
              <a:rPr lang="en-US" sz="2800" dirty="0">
                <a:solidFill>
                  <a:srgbClr val="002060"/>
                </a:solidFill>
                <a:latin typeface="Times New Roman" pitchFamily="18" charset="0"/>
                <a:cs typeface="Times New Roman" pitchFamily="18" charset="0"/>
              </a:rPr>
              <a:t>appreciating the poem</a:t>
            </a:r>
            <a:r>
              <a:rPr lang="en-US" sz="2800" dirty="0" smtClean="0">
                <a:solidFill>
                  <a:srgbClr val="002060"/>
                </a:solidFill>
                <a:latin typeface="Times New Roman" pitchFamily="18" charset="0"/>
                <a:cs typeface="Times New Roman" pitchFamily="18" charset="0"/>
              </a:rPr>
              <a:t>.</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Appreciation </a:t>
            </a:r>
            <a:r>
              <a:rPr lang="en-US" sz="2800" dirty="0">
                <a:solidFill>
                  <a:srgbClr val="002060"/>
                </a:solidFill>
                <a:latin typeface="Times New Roman" pitchFamily="18" charset="0"/>
                <a:cs typeface="Times New Roman" pitchFamily="18" charset="0"/>
              </a:rPr>
              <a:t>should be in the form of continuous </a:t>
            </a:r>
            <a:r>
              <a:rPr lang="en-US" sz="2800" dirty="0" smtClean="0">
                <a:solidFill>
                  <a:srgbClr val="002060"/>
                </a:solidFill>
                <a:latin typeface="Times New Roman" pitchFamily="18" charset="0"/>
                <a:cs typeface="Times New Roman" pitchFamily="18" charset="0"/>
              </a:rPr>
              <a:t>prose, in </a:t>
            </a:r>
            <a:r>
              <a:rPr lang="en-US" sz="2800" dirty="0">
                <a:solidFill>
                  <a:srgbClr val="002060"/>
                </a:solidFill>
                <a:latin typeface="Times New Roman" pitchFamily="18" charset="0"/>
                <a:cs typeface="Times New Roman" pitchFamily="18" charset="0"/>
              </a:rPr>
              <a:t>the form of paragraphs.</a:t>
            </a:r>
          </a:p>
          <a:p>
            <a:pPr marL="0" indent="0">
              <a:buNone/>
            </a:pPr>
            <a:endParaRPr lang="en-US" sz="2800" dirty="0" smtClean="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979099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smtClean="0">
                <a:solidFill>
                  <a:srgbClr val="C00000"/>
                </a:solidFill>
                <a:latin typeface="Times New Roman" pitchFamily="18" charset="0"/>
                <a:cs typeface="Times New Roman" pitchFamily="18" charset="0"/>
              </a:rPr>
              <a:t>Procedure</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sz="2000" dirty="0" smtClean="0">
                <a:solidFill>
                  <a:srgbClr val="00206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Analysis of the given poem or prose passage with respect to  </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Subject/ theme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Content/ paraphrase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Structure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Tone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Imagery</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Verbal felicity</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Metre</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Figures of Speech</a:t>
            </a:r>
            <a:endParaRPr lang="en-US"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b="1" dirty="0" smtClean="0">
                <a:solidFill>
                  <a:srgbClr val="C00000"/>
                </a:solidFill>
                <a:latin typeface="Times New Roman" pitchFamily="18" charset="0"/>
                <a:cs typeface="Times New Roman" pitchFamily="18" charset="0"/>
              </a:rPr>
              <a:t>Plan of a Critical Appreciation</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524000"/>
            <a:ext cx="8229600" cy="4525963"/>
          </a:xfrm>
        </p:spPr>
        <p:txBody>
          <a:bodyPr>
            <a:normAutofit/>
          </a:bodyPr>
          <a:lstStyle/>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Three Parts: 1. What</a:t>
            </a:r>
          </a:p>
          <a:p>
            <a:pPr marL="1828800" lvl="4" indent="0">
              <a:buNone/>
            </a:pPr>
            <a:r>
              <a:rPr lang="en-US" sz="2800" dirty="0" smtClean="0">
                <a:solidFill>
                  <a:srgbClr val="002060"/>
                </a:solidFill>
                <a:latin typeface="Times New Roman" pitchFamily="18" charset="0"/>
                <a:cs typeface="Times New Roman" pitchFamily="18" charset="0"/>
              </a:rPr>
              <a:t>   2.  How</a:t>
            </a:r>
          </a:p>
          <a:p>
            <a:pPr marL="1828800" lvl="4" indent="0">
              <a:buNone/>
            </a:pPr>
            <a:r>
              <a:rPr lang="en-US" sz="2800" dirty="0" smtClean="0">
                <a:solidFill>
                  <a:srgbClr val="002060"/>
                </a:solidFill>
                <a:latin typeface="Times New Roman" pitchFamily="18" charset="0"/>
                <a:cs typeface="Times New Roman" pitchFamily="18" charset="0"/>
              </a:rPr>
              <a:t>   3. Personal Impression/ Comments/ Summing up</a:t>
            </a:r>
            <a:endParaRPr lang="en-US"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tabLst>
                <a:tab pos="1771650" algn="l"/>
              </a:tabLst>
            </a:pPr>
            <a:r>
              <a:rPr lang="en-US" b="1" dirty="0" smtClean="0">
                <a:solidFill>
                  <a:srgbClr val="C00000"/>
                </a:solidFill>
                <a:latin typeface="Times New Roman" pitchFamily="18" charset="0"/>
                <a:cs typeface="Times New Roman" pitchFamily="18" charset="0"/>
              </a:rPr>
              <a:t>First Part: “What”</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lnSpcReduction="10000"/>
          </a:bodyPr>
          <a:lstStyle/>
          <a:p>
            <a:pPr marL="0" indent="0">
              <a:buNone/>
            </a:pPr>
            <a:r>
              <a:rPr lang="en-US" sz="2800" dirty="0" smtClean="0">
                <a:solidFill>
                  <a:srgbClr val="002060"/>
                </a:solidFill>
                <a:latin typeface="Times New Roman" pitchFamily="18" charset="0"/>
                <a:cs typeface="Times New Roman" pitchFamily="18" charset="0"/>
              </a:rPr>
              <a:t>Answers to questions like, What is------?</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the theme of the poem </a:t>
            </a:r>
            <a:endParaRPr lang="en-US" sz="2800" dirty="0">
              <a:solidFill>
                <a:srgbClr val="002060"/>
              </a:solidFill>
              <a:latin typeface="Times New Roman" pitchFamily="18" charset="0"/>
              <a:cs typeface="Times New Roman" pitchFamily="18" charset="0"/>
            </a:endParaRP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general meaning</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intention of the poet</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mood of the poem- light, serious</a:t>
            </a:r>
          </a:p>
          <a:p>
            <a:pPr>
              <a:buFont typeface="Wingdings" panose="05000000000000000000" pitchFamily="2" charset="2"/>
              <a:buChar char="Ø"/>
            </a:pPr>
            <a:r>
              <a:rPr lang="en-US" sz="2800" dirty="0">
                <a:solidFill>
                  <a:srgbClr val="002060"/>
                </a:solidFill>
                <a:latin typeface="Times New Roman" pitchFamily="18" charset="0"/>
                <a:cs typeface="Times New Roman" pitchFamily="18" charset="0"/>
              </a:rPr>
              <a:t>t</a:t>
            </a:r>
            <a:r>
              <a:rPr lang="en-US" sz="2800" dirty="0" smtClean="0">
                <a:solidFill>
                  <a:srgbClr val="002060"/>
                </a:solidFill>
                <a:latin typeface="Times New Roman" pitchFamily="18" charset="0"/>
                <a:cs typeface="Times New Roman" pitchFamily="18" charset="0"/>
              </a:rPr>
              <a:t>ype of the poem- descriptive, narrative, expository</a:t>
            </a:r>
            <a:endParaRPr lang="en-US" sz="2800" dirty="0">
              <a:solidFill>
                <a:srgbClr val="002060"/>
              </a:solidFill>
              <a:latin typeface="Times New Roman" pitchFamily="18" charset="0"/>
              <a:cs typeface="Times New Roman" pitchFamily="18" charset="0"/>
            </a:endParaRP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special lyrical type if any-sonnet, ballad, ode, elegy etc.</a:t>
            </a:r>
            <a:endParaRPr lang="en-US" sz="2800" dirty="0">
              <a:solidFill>
                <a:srgbClr val="002060"/>
              </a:solidFill>
              <a:latin typeface="Times New Roman" pitchFamily="18" charset="0"/>
              <a:cs typeface="Times New Roman" pitchFamily="18" charset="0"/>
            </a:endParaRP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the period or literary age to which the poem belongs</a:t>
            </a:r>
            <a:endParaRPr lang="en-US" sz="2800" dirty="0">
              <a:solidFill>
                <a:srgbClr val="002060"/>
              </a:solidFill>
              <a:latin typeface="Times New Roman" pitchFamily="18" charset="0"/>
              <a:cs typeface="Times New Roman" pitchFamily="18" charset="0"/>
            </a:endParaRP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classification like British, American, African, Indian literature etc. if possible</a:t>
            </a:r>
            <a:endParaRPr lang="en-US"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dirty="0" smtClean="0">
                <a:solidFill>
                  <a:srgbClr val="C00000"/>
                </a:solidFill>
                <a:latin typeface="Times New Roman" pitchFamily="18" charset="0"/>
                <a:cs typeface="Times New Roman" pitchFamily="18" charset="0"/>
              </a:rPr>
              <a:t>Second Part: “How”</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562600"/>
          </a:xfrm>
        </p:spPr>
        <p:txBody>
          <a:bodyPr>
            <a:noAutofit/>
          </a:bodyPr>
          <a:lstStyle/>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Discusses the use of various devices by the poet i.e. how the poet has conveyed the “what” in the poem</a:t>
            </a:r>
            <a:endParaRPr lang="en-US" sz="2800" dirty="0">
              <a:solidFill>
                <a:srgbClr val="002060"/>
              </a:solidFill>
              <a:latin typeface="Times New Roman" pitchFamily="18" charset="0"/>
              <a:cs typeface="Times New Roman" pitchFamily="18" charset="0"/>
            </a:endParaRP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Devices are of three types: 1. </a:t>
            </a:r>
            <a:r>
              <a:rPr lang="en-US" sz="2800" b="1" dirty="0" smtClean="0">
                <a:solidFill>
                  <a:srgbClr val="002060"/>
                </a:solidFill>
                <a:latin typeface="Times New Roman" pitchFamily="18" charset="0"/>
                <a:cs typeface="Times New Roman" pitchFamily="18" charset="0"/>
              </a:rPr>
              <a:t>Structural devices-</a:t>
            </a:r>
            <a:r>
              <a:rPr lang="en-US" sz="2800" dirty="0" smtClean="0">
                <a:solidFill>
                  <a:srgbClr val="002060"/>
                </a:solidFill>
                <a:latin typeface="Times New Roman" pitchFamily="18" charset="0"/>
                <a:cs typeface="Times New Roman" pitchFamily="18" charset="0"/>
              </a:rPr>
              <a:t>	       Contrast, Illustration, Repetition                                 </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2. </a:t>
            </a:r>
            <a:r>
              <a:rPr lang="en-US" sz="2800" b="1" dirty="0" smtClean="0">
                <a:solidFill>
                  <a:srgbClr val="002060"/>
                </a:solidFill>
                <a:latin typeface="Times New Roman" pitchFamily="18" charset="0"/>
                <a:cs typeface="Times New Roman" pitchFamily="18" charset="0"/>
              </a:rPr>
              <a:t>Sense devices</a:t>
            </a:r>
            <a:r>
              <a:rPr lang="en-US" sz="2800" dirty="0" smtClean="0">
                <a:solidFill>
                  <a:srgbClr val="002060"/>
                </a:solidFill>
                <a:latin typeface="Times New Roman" pitchFamily="18" charset="0"/>
                <a:cs typeface="Times New Roman" pitchFamily="18" charset="0"/>
              </a:rPr>
              <a:t>- Simile, Metaphor and all other Figures of Speech (personification, </a:t>
            </a:r>
            <a:r>
              <a:rPr lang="en-US" sz="2800" dirty="0" err="1" smtClean="0">
                <a:solidFill>
                  <a:srgbClr val="002060"/>
                </a:solidFill>
                <a:latin typeface="Times New Roman" pitchFamily="18" charset="0"/>
                <a:cs typeface="Times New Roman" pitchFamily="18" charset="0"/>
              </a:rPr>
              <a:t>synechdoche</a:t>
            </a:r>
            <a:r>
              <a:rPr lang="en-US" sz="2800" dirty="0" smtClean="0">
                <a:solidFill>
                  <a:srgbClr val="002060"/>
                </a:solidFill>
                <a:latin typeface="Times New Roman" pitchFamily="18" charset="0"/>
                <a:cs typeface="Times New Roman" pitchFamily="18" charset="0"/>
              </a:rPr>
              <a:t>, metonymy, antithesis, oxymoron, apostrophe, litotes, paradox</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epigram,  irony, circumlocution etc.)</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3. </a:t>
            </a:r>
            <a:r>
              <a:rPr lang="en-US" sz="2800" b="1" dirty="0" smtClean="0">
                <a:solidFill>
                  <a:srgbClr val="002060"/>
                </a:solidFill>
                <a:latin typeface="Times New Roman" pitchFamily="18" charset="0"/>
                <a:cs typeface="Times New Roman" pitchFamily="18" charset="0"/>
              </a:rPr>
              <a:t>Sound devices</a:t>
            </a:r>
            <a:r>
              <a:rPr lang="en-US" sz="2800" dirty="0" smtClean="0">
                <a:solidFill>
                  <a:srgbClr val="002060"/>
                </a:solidFill>
                <a:latin typeface="Times New Roman" pitchFamily="18" charset="0"/>
                <a:cs typeface="Times New Roman" pitchFamily="18" charset="0"/>
              </a:rPr>
              <a:t>- rhythm, rhyme, alliteration, assonance, consonance, onomatopoeia etc.</a:t>
            </a:r>
            <a:endParaRPr lang="en-US"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itchFamily="18" charset="0"/>
                <a:cs typeface="Times New Roman" pitchFamily="18" charset="0"/>
              </a:rPr>
              <a:t>Second Part contd.</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While writing about these devices a small paragraph for each type of devices is sufficient.</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Regarding figures of speech and sound devices it is not just enough to locate their use; they should be explained, their significance brought out.</a:t>
            </a:r>
          </a:p>
          <a:p>
            <a:pPr>
              <a:buFont typeface="Wingdings" panose="05000000000000000000" pitchFamily="2" charset="2"/>
              <a:buChar char="Ø"/>
            </a:pPr>
            <a:r>
              <a:rPr lang="en-US" sz="2800" dirty="0" smtClean="0">
                <a:solidFill>
                  <a:srgbClr val="002060"/>
                </a:solidFill>
                <a:latin typeface="Times New Roman" pitchFamily="18" charset="0"/>
                <a:cs typeface="Times New Roman" pitchFamily="18" charset="0"/>
              </a:rPr>
              <a:t>Use of inversion or foregrounding if any may also be explained</a:t>
            </a:r>
            <a:endParaRPr lang="en-US"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Sound Devices</a:t>
            </a:r>
            <a:endParaRPr lang="en-US"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Rhyme</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Rhythm (metres)</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Alliteration</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Consonance</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Assonance</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Repetition/ Refrain</a:t>
            </a:r>
          </a:p>
          <a:p>
            <a:pP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Onomatopoeia</a:t>
            </a:r>
          </a:p>
          <a:p>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15130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1077</Words>
  <Application>Microsoft Office PowerPoint</Application>
  <PresentationFormat>On-screen Show (4:3)</PresentationFormat>
  <Paragraphs>112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Practical Criticism: Definition</vt:lpstr>
      <vt:lpstr>Origin</vt:lpstr>
      <vt:lpstr>Practical Criticism: Aim</vt:lpstr>
      <vt:lpstr>Procedure</vt:lpstr>
      <vt:lpstr>Plan of a Critical Appreciation</vt:lpstr>
      <vt:lpstr>First Part: “What”</vt:lpstr>
      <vt:lpstr>Second Part: “How”</vt:lpstr>
      <vt:lpstr>Second Part contd.</vt:lpstr>
      <vt:lpstr>Sound Devices</vt:lpstr>
      <vt:lpstr>Rhyme</vt:lpstr>
      <vt:lpstr>Rhythm/ Metres/ Prosody</vt:lpstr>
      <vt:lpstr>Determining Metre</vt:lpstr>
      <vt:lpstr>Metres Contd.</vt:lpstr>
      <vt:lpstr>Metres Contd.</vt:lpstr>
      <vt:lpstr>Third Part</vt:lpstr>
      <vt:lpstr>Conclusion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Practical Criticism for   BA III English Students of Mahila Mahavidyalaya, Karad &amp; Shikshanmaharshi Bapuji Salunkhe College, Karad</dc:title>
  <dc:creator>admin</dc:creator>
  <cp:lastModifiedBy>Admin</cp:lastModifiedBy>
  <cp:revision>64</cp:revision>
  <dcterms:created xsi:type="dcterms:W3CDTF">2017-02-27T12:28:03Z</dcterms:created>
  <dcterms:modified xsi:type="dcterms:W3CDTF">2021-10-07T07:26:04Z</dcterms:modified>
</cp:coreProperties>
</file>