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63" r:id="rId5"/>
    <p:sldId id="259" r:id="rId6"/>
    <p:sldId id="260" r:id="rId7"/>
    <p:sldId id="261"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80" d="100"/>
          <a:sy n="80" d="100"/>
        </p:scale>
        <p:origin x="-1002" y="2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9B2629-7D1F-4838-96BE-8D959A3F3A80}" type="datetimeFigureOut">
              <a:rPr lang="en-US" smtClean="0"/>
              <a:pPr/>
              <a:t>7/10/2017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C95D1D-DD21-4627-B0C9-F6CDEAEAC5A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9B2629-7D1F-4838-96BE-8D959A3F3A80}" type="datetimeFigureOut">
              <a:rPr lang="en-US" smtClean="0"/>
              <a:pPr/>
              <a:t>7/10/2017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C95D1D-DD21-4627-B0C9-F6CDEAEAC5A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9B2629-7D1F-4838-96BE-8D959A3F3A80}" type="datetimeFigureOut">
              <a:rPr lang="en-US" smtClean="0"/>
              <a:pPr/>
              <a:t>7/10/2017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C95D1D-DD21-4627-B0C9-F6CDEAEAC5A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9B2629-7D1F-4838-96BE-8D959A3F3A80}" type="datetimeFigureOut">
              <a:rPr lang="en-US" smtClean="0"/>
              <a:pPr/>
              <a:t>7/10/2017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C95D1D-DD21-4627-B0C9-F6CDEAEAC5A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9B2629-7D1F-4838-96BE-8D959A3F3A80}" type="datetimeFigureOut">
              <a:rPr lang="en-US" smtClean="0"/>
              <a:pPr/>
              <a:t>7/10/2017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C95D1D-DD21-4627-B0C9-F6CDEAEAC5A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9B2629-7D1F-4838-96BE-8D959A3F3A80}" type="datetimeFigureOut">
              <a:rPr lang="en-US" smtClean="0"/>
              <a:pPr/>
              <a:t>7/10/2017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C95D1D-DD21-4627-B0C9-F6CDEAEAC5A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9B2629-7D1F-4838-96BE-8D959A3F3A80}" type="datetimeFigureOut">
              <a:rPr lang="en-US" smtClean="0"/>
              <a:pPr/>
              <a:t>7/10/2017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C95D1D-DD21-4627-B0C9-F6CDEAEAC5A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9B2629-7D1F-4838-96BE-8D959A3F3A80}" type="datetimeFigureOut">
              <a:rPr lang="en-US" smtClean="0"/>
              <a:pPr/>
              <a:t>7/10/2017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C95D1D-DD21-4627-B0C9-F6CDEAEAC5A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B2629-7D1F-4838-96BE-8D959A3F3A80}" type="datetimeFigureOut">
              <a:rPr lang="en-US" smtClean="0"/>
              <a:pPr/>
              <a:t>7/10/2017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C95D1D-DD21-4627-B0C9-F6CDEAEAC5A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9B2629-7D1F-4838-96BE-8D959A3F3A80}" type="datetimeFigureOut">
              <a:rPr lang="en-US" smtClean="0"/>
              <a:pPr/>
              <a:t>7/10/2017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C95D1D-DD21-4627-B0C9-F6CDEAEAC5A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9B2629-7D1F-4838-96BE-8D959A3F3A80}" type="datetimeFigureOut">
              <a:rPr lang="en-US" smtClean="0"/>
              <a:pPr/>
              <a:t>7/10/2017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C95D1D-DD21-4627-B0C9-F6CDEAEAC5A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9B2629-7D1F-4838-96BE-8D959A3F3A80}" type="datetimeFigureOut">
              <a:rPr lang="en-US" smtClean="0"/>
              <a:pPr/>
              <a:t>7/10/2017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C95D1D-DD21-4627-B0C9-F6CDEAEAC5A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305800" cy="6583362"/>
          </a:xfrm>
        </p:spPr>
        <p:txBody>
          <a:bodyPr>
            <a:normAutofit fontScale="90000"/>
          </a:bodyPr>
          <a:lstStyle/>
          <a:p>
            <a:pPr algn="l">
              <a:buFont typeface="Wingdings" pitchFamily="2" charset="2"/>
              <a:buChar char="§"/>
            </a:pPr>
            <a:r>
              <a:rPr lang="en-GB" sz="3200" b="1" dirty="0" smtClean="0">
                <a:latin typeface="Times New Roman" pitchFamily="18" charset="0"/>
                <a:cs typeface="Times New Roman" pitchFamily="18" charset="0"/>
              </a:rPr>
              <a:t>			</a:t>
            </a:r>
            <a:br>
              <a:rPr lang="en-GB" sz="3200" b="1" dirty="0" smtClean="0">
                <a:latin typeface="Times New Roman" pitchFamily="18" charset="0"/>
                <a:cs typeface="Times New Roman" pitchFamily="18" charset="0"/>
              </a:rPr>
            </a:br>
            <a:r>
              <a:rPr lang="en-GB" sz="3200" b="1" dirty="0">
                <a:latin typeface="Times New Roman" pitchFamily="18" charset="0"/>
                <a:cs typeface="Times New Roman" pitchFamily="18" charset="0"/>
              </a:rPr>
              <a:t/>
            </a:r>
            <a:br>
              <a:rPr lang="en-GB" sz="3200" b="1" dirty="0">
                <a:latin typeface="Times New Roman" pitchFamily="18" charset="0"/>
                <a:cs typeface="Times New Roman" pitchFamily="18" charset="0"/>
              </a:rPr>
            </a:br>
            <a:r>
              <a:rPr lang="en-GB" sz="3200" b="1" dirty="0" smtClean="0">
                <a:latin typeface="Times New Roman" pitchFamily="18" charset="0"/>
                <a:cs typeface="Times New Roman" pitchFamily="18" charset="0"/>
              </a:rPr>
              <a:t/>
            </a:r>
            <a:br>
              <a:rPr lang="en-GB" sz="3200" b="1" dirty="0" smtClean="0">
                <a:latin typeface="Times New Roman" pitchFamily="18" charset="0"/>
                <a:cs typeface="Times New Roman" pitchFamily="18" charset="0"/>
              </a:rPr>
            </a:br>
            <a:r>
              <a:rPr lang="en-GB" sz="3200" b="1" dirty="0">
                <a:latin typeface="Times New Roman" pitchFamily="18" charset="0"/>
                <a:cs typeface="Times New Roman" pitchFamily="18" charset="0"/>
              </a:rPr>
              <a:t/>
            </a:r>
            <a:br>
              <a:rPr lang="en-GB" sz="3200" b="1" dirty="0">
                <a:latin typeface="Times New Roman" pitchFamily="18" charset="0"/>
                <a:cs typeface="Times New Roman" pitchFamily="18" charset="0"/>
              </a:rPr>
            </a:br>
            <a:r>
              <a:rPr lang="en-GB" sz="3200" b="1" dirty="0" smtClean="0">
                <a:latin typeface="Times New Roman" pitchFamily="18" charset="0"/>
                <a:cs typeface="Times New Roman" pitchFamily="18" charset="0"/>
              </a:rPr>
              <a:t/>
            </a:r>
            <a:br>
              <a:rPr lang="en-GB" sz="3200" b="1" dirty="0" smtClean="0">
                <a:latin typeface="Times New Roman" pitchFamily="18" charset="0"/>
                <a:cs typeface="Times New Roman" pitchFamily="18" charset="0"/>
              </a:rPr>
            </a:br>
            <a:r>
              <a:rPr lang="en-GB" sz="3200" b="1" dirty="0">
                <a:latin typeface="Times New Roman" pitchFamily="18" charset="0"/>
                <a:cs typeface="Times New Roman" pitchFamily="18" charset="0"/>
              </a:rPr>
              <a:t>	</a:t>
            </a:r>
            <a:r>
              <a:rPr lang="en-GB" sz="3200" b="1" dirty="0" smtClean="0">
                <a:latin typeface="Times New Roman" pitchFamily="18" charset="0"/>
                <a:cs typeface="Times New Roman" pitchFamily="18" charset="0"/>
              </a:rPr>
              <a:t>		</a:t>
            </a:r>
            <a:r>
              <a:rPr lang="en-GB" sz="3200" b="1" dirty="0" smtClean="0">
                <a:solidFill>
                  <a:srgbClr val="002060"/>
                </a:solidFill>
                <a:latin typeface="Times New Roman" pitchFamily="18" charset="0"/>
                <a:cs typeface="Times New Roman" pitchFamily="18" charset="0"/>
              </a:rPr>
              <a:t>Realistic </a:t>
            </a:r>
            <a:r>
              <a:rPr lang="en-GB" sz="3200" b="1" dirty="0" smtClean="0">
                <a:solidFill>
                  <a:srgbClr val="002060"/>
                </a:solidFill>
                <a:latin typeface="Times New Roman" pitchFamily="18" charset="0"/>
                <a:cs typeface="Times New Roman" pitchFamily="18" charset="0"/>
              </a:rPr>
              <a:t>Novel</a:t>
            </a:r>
            <a:r>
              <a:rPr lang="en-GB" sz="3200" b="1" dirty="0" smtClean="0">
                <a:solidFill>
                  <a:srgbClr val="002060"/>
                </a:solidFill>
                <a:latin typeface="Times New Roman" pitchFamily="18" charset="0"/>
                <a:cs typeface="Times New Roman" pitchFamily="18" charset="0"/>
              </a:rPr>
              <a:t/>
            </a:r>
            <a:br>
              <a:rPr lang="en-GB" sz="3200" b="1" dirty="0" smtClean="0">
                <a:solidFill>
                  <a:srgbClr val="002060"/>
                </a:solidFill>
                <a:latin typeface="Times New Roman" pitchFamily="18" charset="0"/>
                <a:cs typeface="Times New Roman" pitchFamily="18" charset="0"/>
              </a:rPr>
            </a:br>
            <a:r>
              <a:rPr lang="en-GB" sz="3200" b="1" dirty="0" smtClean="0">
                <a:latin typeface="Times New Roman" pitchFamily="18" charset="0"/>
                <a:cs typeface="Times New Roman" pitchFamily="18" charset="0"/>
              </a:rPr>
              <a:t>Introduction: </a:t>
            </a:r>
            <a:r>
              <a:rPr lang="en-GB" sz="3100" dirty="0" smtClean="0">
                <a:latin typeface="Times New Roman" pitchFamily="18" charset="0"/>
                <a:cs typeface="Times New Roman" pitchFamily="18" charset="0"/>
              </a:rPr>
              <a:t>Realism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sym typeface="Symbol"/>
              </a:rPr>
              <a:t> </a:t>
            </a:r>
            <a:r>
              <a:rPr lang="en-GB" sz="3100" dirty="0" smtClean="0">
                <a:latin typeface="Times New Roman" pitchFamily="18" charset="0"/>
                <a:cs typeface="Times New Roman" pitchFamily="18" charset="0"/>
              </a:rPr>
              <a:t>in </a:t>
            </a:r>
            <a:r>
              <a:rPr lang="en-GB" sz="3100" dirty="0">
                <a:latin typeface="Times New Roman" pitchFamily="18" charset="0"/>
                <a:cs typeface="Times New Roman" pitchFamily="18" charset="0"/>
              </a:rPr>
              <a:t>literature </a:t>
            </a: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associated </a:t>
            </a:r>
            <a:r>
              <a:rPr lang="en-GB" sz="3100" dirty="0">
                <a:latin typeface="Times New Roman" pitchFamily="18" charset="0"/>
                <a:cs typeface="Times New Roman" pitchFamily="18" charset="0"/>
              </a:rPr>
              <a:t>with the realist art </a:t>
            </a: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a:latin typeface="Times New Roman" pitchFamily="18" charset="0"/>
                <a:cs typeface="Times New Roman" pitchFamily="18" charset="0"/>
              </a:rPr>
              <a:t> </a:t>
            </a: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             movement</a:t>
            </a:r>
            <a:r>
              <a:rPr lang="en-GB" sz="3100" dirty="0" smtClean="0">
                <a:latin typeface="Times New Roman" pitchFamily="18" charset="0"/>
                <a:cs typeface="Times New Roman" pitchFamily="18" charset="0"/>
              </a:rPr>
              <a:t>.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sym typeface="Symbol"/>
              </a:rPr>
              <a:t>  </a:t>
            </a:r>
            <a:r>
              <a:rPr lang="en-GB" sz="3100" dirty="0" smtClean="0">
                <a:latin typeface="Times New Roman" pitchFamily="18" charset="0"/>
                <a:cs typeface="Times New Roman" pitchFamily="18" charset="0"/>
                <a:sym typeface="Symbol"/>
              </a:rPr>
              <a:t>E</a:t>
            </a:r>
            <a:r>
              <a:rPr lang="en-GB" sz="3100" dirty="0" smtClean="0">
                <a:latin typeface="Times New Roman" pitchFamily="18" charset="0"/>
                <a:cs typeface="Times New Roman" pitchFamily="18" charset="0"/>
              </a:rPr>
              <a:t>merged </a:t>
            </a:r>
            <a:r>
              <a:rPr lang="en-GB" sz="3100" dirty="0">
                <a:latin typeface="Times New Roman" pitchFamily="18" charset="0"/>
                <a:cs typeface="Times New Roman" pitchFamily="18" charset="0"/>
              </a:rPr>
              <a:t>during mid-19</a:t>
            </a:r>
            <a:r>
              <a:rPr lang="en-GB" sz="3100" baseline="30000" dirty="0">
                <a:latin typeface="Times New Roman" pitchFamily="18" charset="0"/>
                <a:cs typeface="Times New Roman" pitchFamily="18" charset="0"/>
              </a:rPr>
              <a:t>th</a:t>
            </a:r>
            <a:r>
              <a:rPr lang="en-GB" sz="3100" dirty="0">
                <a:latin typeface="Times New Roman" pitchFamily="18" charset="0"/>
                <a:cs typeface="Times New Roman" pitchFamily="18" charset="0"/>
              </a:rPr>
              <a:t> </a:t>
            </a:r>
            <a:r>
              <a:rPr lang="en-GB" sz="3100" dirty="0" smtClean="0">
                <a:latin typeface="Times New Roman" pitchFamily="18" charset="0"/>
                <a:cs typeface="Times New Roman" pitchFamily="18" charset="0"/>
              </a:rPr>
              <a:t>century in </a:t>
            </a:r>
            <a:r>
              <a:rPr lang="en-GB" sz="3100" dirty="0">
                <a:latin typeface="Times New Roman" pitchFamily="18" charset="0"/>
                <a:cs typeface="Times New Roman" pitchFamily="18" charset="0"/>
              </a:rPr>
              <a:t>France and </a:t>
            </a:r>
            <a:r>
              <a:rPr lang="en-GB" sz="3100" dirty="0" smtClean="0">
                <a:latin typeface="Times New Roman" pitchFamily="18" charset="0"/>
                <a:cs typeface="Times New Roman" pitchFamily="18" charset="0"/>
              </a:rPr>
              <a:t>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Russia </a:t>
            </a: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a:latin typeface="Times New Roman" pitchFamily="18" charset="0"/>
                <a:cs typeface="Times New Roman" pitchFamily="18" charset="0"/>
              </a:rPr>
              <a:t> </a:t>
            </a: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sym typeface="Symbol"/>
              </a:rPr>
              <a:t></a:t>
            </a:r>
            <a:r>
              <a:rPr lang="en-GB" sz="3100" dirty="0" smtClean="0">
                <a:latin typeface="Times New Roman" pitchFamily="18" charset="0"/>
                <a:cs typeface="Times New Roman" pitchFamily="18" charset="0"/>
              </a:rPr>
              <a:t>  Response </a:t>
            </a:r>
            <a:r>
              <a:rPr lang="en-GB" sz="3100" dirty="0">
                <a:latin typeface="Times New Roman" pitchFamily="18" charset="0"/>
                <a:cs typeface="Times New Roman" pitchFamily="18" charset="0"/>
              </a:rPr>
              <a:t>to classical demands of creative </a:t>
            </a:r>
            <a:r>
              <a:rPr lang="en-GB" sz="3100" dirty="0" smtClean="0">
                <a:latin typeface="Times New Roman" pitchFamily="18" charset="0"/>
                <a:cs typeface="Times New Roman" pitchFamily="18" charset="0"/>
              </a:rPr>
              <a:t>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writings</a:t>
            </a: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sym typeface="Symbol"/>
              </a:rPr>
              <a:t>  </a:t>
            </a:r>
            <a:r>
              <a:rPr lang="en-GB" sz="3100" dirty="0" smtClean="0">
                <a:latin typeface="Times New Roman" pitchFamily="18" charset="0"/>
                <a:cs typeface="Times New Roman" pitchFamily="18" charset="0"/>
              </a:rPr>
              <a:t>attempted  </a:t>
            </a:r>
            <a:r>
              <a:rPr lang="en-GB" sz="3100" dirty="0">
                <a:latin typeface="Times New Roman" pitchFamily="18" charset="0"/>
                <a:cs typeface="Times New Roman" pitchFamily="18" charset="0"/>
              </a:rPr>
              <a:t>to show life as it should be </a:t>
            </a: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sym typeface="Symbol"/>
              </a:rPr>
              <a:t>  </a:t>
            </a:r>
            <a:r>
              <a:rPr lang="en-GB" sz="3100" dirty="0" smtClean="0">
                <a:latin typeface="Times New Roman" pitchFamily="18" charset="0"/>
                <a:cs typeface="Times New Roman" pitchFamily="18" charset="0"/>
              </a:rPr>
              <a:t>as </a:t>
            </a:r>
            <a:r>
              <a:rPr lang="en-GB" sz="3100" dirty="0">
                <a:latin typeface="Times New Roman" pitchFamily="18" charset="0"/>
                <a:cs typeface="Times New Roman" pitchFamily="18" charset="0"/>
              </a:rPr>
              <a:t>well as against the idealistic conceptions of </a:t>
            </a: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a:latin typeface="Times New Roman" pitchFamily="18" charset="0"/>
                <a:cs typeface="Times New Roman" pitchFamily="18" charset="0"/>
              </a:rPr>
              <a:t> </a:t>
            </a: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             Romantic </a:t>
            </a:r>
            <a:r>
              <a:rPr lang="en-GB" sz="3100" dirty="0">
                <a:latin typeface="Times New Roman" pitchFamily="18" charset="0"/>
                <a:cs typeface="Times New Roman" pitchFamily="18" charset="0"/>
              </a:rPr>
              <a:t>writings. </a:t>
            </a: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sym typeface="Symbol"/>
              </a:rPr>
              <a:t> </a:t>
            </a:r>
            <a:r>
              <a:rPr lang="en-GB" sz="3100" dirty="0" smtClean="0">
                <a:latin typeface="Times New Roman" pitchFamily="18" charset="0"/>
                <a:cs typeface="Times New Roman" pitchFamily="18" charset="0"/>
                <a:sym typeface="Symbol"/>
              </a:rPr>
              <a:t>F</a:t>
            </a:r>
            <a:r>
              <a:rPr lang="en-GB" sz="3100" dirty="0" smtClean="0">
                <a:latin typeface="Times New Roman" pitchFamily="18" charset="0"/>
                <a:cs typeface="Times New Roman" pitchFamily="18" charset="0"/>
              </a:rPr>
              <a:t>irstly </a:t>
            </a:r>
            <a:r>
              <a:rPr lang="en-GB" sz="3100" dirty="0">
                <a:latin typeface="Times New Roman" pitchFamily="18" charset="0"/>
                <a:cs typeface="Times New Roman" pitchFamily="18" charset="0"/>
              </a:rPr>
              <a:t>used by </a:t>
            </a:r>
            <a:r>
              <a:rPr lang="en-GB" sz="3100" b="1" dirty="0">
                <a:solidFill>
                  <a:schemeClr val="accent4">
                    <a:lumMod val="75000"/>
                  </a:schemeClr>
                </a:solidFill>
                <a:latin typeface="Times New Roman" pitchFamily="18" charset="0"/>
                <a:cs typeface="Times New Roman" pitchFamily="18" charset="0"/>
              </a:rPr>
              <a:t>Friedrich Schiller</a:t>
            </a:r>
            <a:r>
              <a:rPr lang="en-GB" sz="3100" dirty="0">
                <a:latin typeface="Times New Roman" pitchFamily="18" charset="0"/>
                <a:cs typeface="Times New Roman" pitchFamily="18" charset="0"/>
              </a:rPr>
              <a:t> in his letter </a:t>
            </a:r>
            <a:r>
              <a:rPr lang="en-GB" sz="3100" dirty="0" smtClean="0">
                <a:latin typeface="Times New Roman" pitchFamily="18" charset="0"/>
                <a:cs typeface="Times New Roman" pitchFamily="18" charset="0"/>
              </a:rPr>
              <a:t>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to Goethe</a:t>
            </a:r>
            <a:r>
              <a:rPr lang="en-GB"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t>
            </a:r>
            <a:r>
              <a:rPr lang="en-GB" sz="3200" b="1" dirty="0" smtClean="0">
                <a:latin typeface="Times New Roman" pitchFamily="18" charset="0"/>
                <a:cs typeface="Times New Roman" pitchFamily="18" charset="0"/>
              </a:rPr>
              <a:t/>
            </a:r>
            <a:br>
              <a:rPr lang="en-GB" sz="3200" b="1" dirty="0" smtClean="0">
                <a:latin typeface="Times New Roman" pitchFamily="18" charset="0"/>
                <a:cs typeface="Times New Roman" pitchFamily="18" charset="0"/>
              </a:rPr>
            </a:b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algn="l"/>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4.Complex </a:t>
            </a:r>
            <a:r>
              <a:rPr lang="en-US" sz="2800" b="1" dirty="0" smtClean="0">
                <a:latin typeface="Times New Roman" pitchFamily="18" charset="0"/>
                <a:cs typeface="Times New Roman" pitchFamily="18" charset="0"/>
              </a:rPr>
              <a:t>Characters</a:t>
            </a:r>
            <a:r>
              <a:rPr lang="en-US" sz="2800" b="1" dirty="0" smtClean="0">
                <a:latin typeface="Times New Roman" pitchFamily="18" charset="0"/>
                <a:cs typeface="Times New Roman" pitchFamily="18" charset="0"/>
              </a:rPr>
              <a:t>:</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sym typeface="Symbol"/>
              </a:rPr>
              <a:t> </a:t>
            </a:r>
            <a:r>
              <a:rPr lang="en-GB" sz="3100" dirty="0" smtClean="0">
                <a:latin typeface="Times New Roman" pitchFamily="18" charset="0"/>
                <a:cs typeface="Times New Roman" pitchFamily="18" charset="0"/>
              </a:rPr>
              <a:t>intricate </a:t>
            </a:r>
            <a:r>
              <a:rPr lang="en-GB" sz="3100" dirty="0" smtClean="0">
                <a:latin typeface="Times New Roman" pitchFamily="18" charset="0"/>
                <a:cs typeface="Times New Roman" pitchFamily="18" charset="0"/>
              </a:rPr>
              <a:t>and layered characters who, feel as though they could be flesh and blood creatures</a:t>
            </a:r>
            <a:r>
              <a:rPr lang="en-GB" sz="3100" dirty="0" smtClean="0">
                <a:latin typeface="Times New Roman" pitchFamily="18" charset="0"/>
                <a:cs typeface="Times New Roman" pitchFamily="18" charset="0"/>
              </a:rPr>
              <a:t>.</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sym typeface="Symbol"/>
              </a:rPr>
              <a:t> </a:t>
            </a:r>
            <a:r>
              <a:rPr lang="en-GB" sz="3100" dirty="0" smtClean="0">
                <a:latin typeface="Times New Roman" pitchFamily="18" charset="0"/>
                <a:cs typeface="Times New Roman" pitchFamily="18" charset="0"/>
              </a:rPr>
              <a:t>internal </a:t>
            </a:r>
            <a:r>
              <a:rPr lang="en-GB" sz="3100" dirty="0" smtClean="0">
                <a:latin typeface="Times New Roman" pitchFamily="18" charset="0"/>
                <a:cs typeface="Times New Roman" pitchFamily="18" charset="0"/>
              </a:rPr>
              <a:t>monologues and a keen understanding of human psychology. </a:t>
            </a: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sym typeface="Symbol"/>
              </a:rPr>
              <a:t> </a:t>
            </a:r>
            <a:r>
              <a:rPr lang="en-GB" sz="3100" dirty="0" smtClean="0">
                <a:latin typeface="Times New Roman" pitchFamily="18" charset="0"/>
                <a:cs typeface="Times New Roman" pitchFamily="18" charset="0"/>
              </a:rPr>
              <a:t>individual is composed of a network of motivations, interests, desires, and fears</a:t>
            </a:r>
            <a:r>
              <a:rPr lang="en-GB" sz="3100" dirty="0" smtClean="0">
                <a:latin typeface="Times New Roman" pitchFamily="18" charset="0"/>
                <a:cs typeface="Times New Roman" pitchFamily="18" charset="0"/>
              </a:rPr>
              <a:t>.</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sym typeface="Symbol"/>
              </a:rPr>
              <a:t> </a:t>
            </a:r>
            <a:r>
              <a:rPr lang="en-GB" sz="3100" dirty="0" smtClean="0">
                <a:latin typeface="Times New Roman" pitchFamily="18" charset="0"/>
                <a:cs typeface="Times New Roman" pitchFamily="18" charset="0"/>
              </a:rPr>
              <a:t>Changes in mood, perceptions, opinions and ideas constitute the turning points or climaxes.</a:t>
            </a: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GB" sz="2800" dirty="0" smtClean="0"/>
              <a:t/>
            </a:r>
            <a:br>
              <a:rPr lang="en-GB" sz="2800" dirty="0" smtClean="0"/>
            </a:br>
            <a:r>
              <a:rPr lang="en-GB" sz="2800" dirty="0" smtClean="0"/>
              <a:t/>
            </a:r>
            <a:br>
              <a:rPr lang="en-GB" sz="2800" dirty="0" smtClean="0"/>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endParaRPr lang="en-US" sz="31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fontScale="90000"/>
          </a:bodyPr>
          <a:lstStyle/>
          <a:p>
            <a:pPr algn="l"/>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r>
              <a:rPr lang="en-GB" sz="3100" b="1" dirty="0" smtClean="0">
                <a:latin typeface="Times New Roman" pitchFamily="18" charset="0"/>
                <a:cs typeface="Times New Roman" pitchFamily="18" charset="0"/>
              </a:rPr>
              <a:t>5.Plot </a:t>
            </a:r>
            <a:r>
              <a:rPr lang="en-GB" sz="3100" b="1" dirty="0" smtClean="0">
                <a:latin typeface="Times New Roman" pitchFamily="18" charset="0"/>
                <a:cs typeface="Times New Roman" pitchFamily="18" charset="0"/>
              </a:rPr>
              <a:t>Structure</a:t>
            </a:r>
            <a:r>
              <a:rPr lang="en-GB" sz="3100" b="1" dirty="0" smtClean="0">
                <a:latin typeface="Times New Roman" pitchFamily="18" charset="0"/>
                <a:cs typeface="Times New Roman" pitchFamily="18" charset="0"/>
              </a:rPr>
              <a:t>:</a:t>
            </a:r>
            <a:br>
              <a:rPr lang="en-GB" sz="3100" b="1" dirty="0" smtClean="0">
                <a:latin typeface="Times New Roman" pitchFamily="18" charset="0"/>
                <a:cs typeface="Times New Roman" pitchFamily="18" charset="0"/>
              </a:rPr>
            </a:br>
            <a:r>
              <a:rPr lang="en-GB" sz="3100" b="1" dirty="0" smtClean="0">
                <a:latin typeface="Times New Roman" pitchFamily="18" charset="0"/>
                <a:cs typeface="Times New Roman" pitchFamily="18" charset="0"/>
                <a:sym typeface="Symbol"/>
              </a:rPr>
              <a:t> </a:t>
            </a:r>
            <a:r>
              <a:rPr lang="en-GB" sz="3100" dirty="0" smtClean="0">
                <a:latin typeface="Times New Roman" pitchFamily="18" charset="0"/>
                <a:cs typeface="Times New Roman" pitchFamily="18" charset="0"/>
              </a:rPr>
              <a:t>destroyed </a:t>
            </a:r>
            <a:r>
              <a:rPr lang="en-GB" sz="3100" dirty="0" smtClean="0">
                <a:latin typeface="Times New Roman" pitchFamily="18" charset="0"/>
                <a:cs typeface="Times New Roman" pitchFamily="18" charset="0"/>
              </a:rPr>
              <a:t>the established form of plot structure which presents the notion of a systematic outline that follows a definite arc of events, with an identifiable climax and resolution</a:t>
            </a:r>
            <a:r>
              <a:rPr lang="en-GB" sz="3100" dirty="0" smtClean="0">
                <a:latin typeface="Times New Roman" pitchFamily="18" charset="0"/>
                <a:cs typeface="Times New Roman" pitchFamily="18" charset="0"/>
              </a:rPr>
              <a:t>.</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sym typeface="Symbol"/>
              </a:rPr>
              <a:t> </a:t>
            </a:r>
            <a:r>
              <a:rPr lang="en-GB" sz="3100" dirty="0" smtClean="0">
                <a:latin typeface="Times New Roman" pitchFamily="18" charset="0"/>
                <a:cs typeface="Times New Roman" pitchFamily="18" charset="0"/>
              </a:rPr>
              <a:t>Realistic </a:t>
            </a:r>
            <a:r>
              <a:rPr lang="en-GB" sz="3100" dirty="0" smtClean="0">
                <a:latin typeface="Times New Roman" pitchFamily="18" charset="0"/>
                <a:cs typeface="Times New Roman" pitchFamily="18" charset="0"/>
              </a:rPr>
              <a:t>novelists observe that life does not follow such patterns, so for them, neither should the novel</a:t>
            </a:r>
            <a:r>
              <a:rPr lang="en-GB" sz="3100" dirty="0" smtClean="0">
                <a:latin typeface="Times New Roman" pitchFamily="18" charset="0"/>
                <a:cs typeface="Times New Roman" pitchFamily="18" charset="0"/>
              </a:rPr>
              <a:t>.</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sym typeface="Symbol"/>
              </a:rPr>
              <a:t> </a:t>
            </a:r>
            <a:r>
              <a:rPr lang="en-GB" sz="3100" dirty="0" smtClean="0">
                <a:latin typeface="Times New Roman" pitchFamily="18" charset="0"/>
                <a:cs typeface="Times New Roman" pitchFamily="18" charset="0"/>
              </a:rPr>
              <a:t>Instead </a:t>
            </a:r>
            <a:r>
              <a:rPr lang="en-GB" sz="3100" dirty="0" smtClean="0">
                <a:latin typeface="Times New Roman" pitchFamily="18" charset="0"/>
                <a:cs typeface="Times New Roman" pitchFamily="18" charset="0"/>
              </a:rPr>
              <a:t>of grand happenings, tragedies and epic turns of events, the realistic novel plods steadily over a track not greatly disturbed by external circumstances.</a:t>
            </a: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87962"/>
          </a:xfrm>
        </p:spPr>
        <p:txBody>
          <a:bodyPr>
            <a:normAutofit fontScale="90000"/>
          </a:bodyPr>
          <a:lstStyle/>
          <a:p>
            <a:pPr algn="l"/>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3100" b="1" dirty="0" smtClean="0">
                <a:latin typeface="Times New Roman" pitchFamily="18" charset="0"/>
                <a:cs typeface="Times New Roman" pitchFamily="18" charset="0"/>
              </a:rPr>
              <a:t>6.Narrative </a:t>
            </a:r>
            <a:r>
              <a:rPr lang="en-GB" sz="3100" b="1" dirty="0" smtClean="0">
                <a:latin typeface="Times New Roman" pitchFamily="18" charset="0"/>
                <a:cs typeface="Times New Roman" pitchFamily="18" charset="0"/>
              </a:rPr>
              <a:t>Style</a:t>
            </a:r>
            <a:r>
              <a:rPr lang="en-GB" sz="3100" b="1" dirty="0" smtClean="0">
                <a:latin typeface="Times New Roman" pitchFamily="18" charset="0"/>
                <a:cs typeface="Times New Roman" pitchFamily="18" charset="0"/>
              </a:rPr>
              <a:t>:</a:t>
            </a:r>
            <a:br>
              <a:rPr lang="en-GB" sz="3100" b="1" dirty="0" smtClean="0">
                <a:latin typeface="Times New Roman" pitchFamily="18" charset="0"/>
                <a:cs typeface="Times New Roman" pitchFamily="18" charset="0"/>
              </a:rPr>
            </a:br>
            <a:r>
              <a:rPr lang="en-GB" sz="3100" b="1" dirty="0" smtClean="0">
                <a:latin typeface="Times New Roman" pitchFamily="18" charset="0"/>
                <a:cs typeface="Times New Roman" pitchFamily="18" charset="0"/>
              </a:rPr>
              <a:t/>
            </a:r>
            <a:br>
              <a:rPr lang="en-GB" sz="3100" b="1" dirty="0" smtClean="0">
                <a:latin typeface="Times New Roman" pitchFamily="18" charset="0"/>
                <a:cs typeface="Times New Roman" pitchFamily="18" charset="0"/>
              </a:rPr>
            </a:br>
            <a:r>
              <a:rPr lang="en-GB" sz="3100" b="1" dirty="0" smtClean="0">
                <a:latin typeface="Times New Roman" pitchFamily="18" charset="0"/>
                <a:cs typeface="Times New Roman" pitchFamily="18" charset="0"/>
                <a:sym typeface="Symbol"/>
              </a:rPr>
              <a:t></a:t>
            </a:r>
            <a:r>
              <a:rPr lang="en-GB" sz="3100" dirty="0" smtClean="0">
                <a:latin typeface="Times New Roman" pitchFamily="18" charset="0"/>
                <a:cs typeface="Times New Roman" pitchFamily="18" charset="0"/>
              </a:rPr>
              <a:t>experimentation with </a:t>
            </a:r>
            <a:r>
              <a:rPr lang="en-GB" sz="3100" dirty="0" smtClean="0">
                <a:latin typeface="Times New Roman" pitchFamily="18" charset="0"/>
                <a:cs typeface="Times New Roman" pitchFamily="18" charset="0"/>
              </a:rPr>
              <a:t>Narrative </a:t>
            </a:r>
            <a:r>
              <a:rPr lang="en-GB" sz="3100" dirty="0" smtClean="0">
                <a:latin typeface="Times New Roman" pitchFamily="18" charset="0"/>
                <a:cs typeface="Times New Roman" pitchFamily="18" charset="0"/>
              </a:rPr>
              <a:t>style</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sym typeface="Symbol"/>
              </a:rPr>
              <a:t></a:t>
            </a:r>
            <a:r>
              <a:rPr lang="en-GB" sz="3100" dirty="0" smtClean="0">
                <a:latin typeface="Times New Roman" pitchFamily="18" charset="0"/>
                <a:cs typeface="Times New Roman" pitchFamily="18" charset="0"/>
              </a:rPr>
              <a:t>Instead </a:t>
            </a:r>
            <a:r>
              <a:rPr lang="en-GB" sz="3100" dirty="0" smtClean="0">
                <a:latin typeface="Times New Roman" pitchFamily="18" charset="0"/>
                <a:cs typeface="Times New Roman" pitchFamily="18" charset="0"/>
              </a:rPr>
              <a:t>of an omniscient narrator calmly describing the persons and events, readers often confront unreliable narrators who do not have all the information</a:t>
            </a:r>
            <a:r>
              <a:rPr lang="en-GB" sz="3100" dirty="0" smtClean="0">
                <a:latin typeface="Times New Roman" pitchFamily="18" charset="0"/>
                <a:cs typeface="Times New Roman" pitchFamily="18" charset="0"/>
              </a:rPr>
              <a:t>.</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sym typeface="Symbol"/>
              </a:rPr>
              <a:t></a:t>
            </a:r>
            <a:r>
              <a:rPr lang="en-GB" sz="3100" dirty="0" smtClean="0">
                <a:latin typeface="Times New Roman" pitchFamily="18" charset="0"/>
                <a:cs typeface="Times New Roman" pitchFamily="18" charset="0"/>
              </a:rPr>
              <a:t>Often</a:t>
            </a:r>
            <a:r>
              <a:rPr lang="en-GB" sz="3100" dirty="0" smtClean="0">
                <a:latin typeface="Times New Roman" pitchFamily="18" charset="0"/>
                <a:cs typeface="Times New Roman" pitchFamily="18" charset="0"/>
              </a:rPr>
              <a:t>, the narrators’ perceptions are coloured by their own prejudices and beliefs</a:t>
            </a:r>
            <a:r>
              <a:rPr lang="en-GB" sz="3100" dirty="0" smtClean="0">
                <a:latin typeface="Times New Roman" pitchFamily="18" charset="0"/>
                <a:cs typeface="Times New Roman" pitchFamily="18" charset="0"/>
              </a:rPr>
              <a:t>.</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sym typeface="Symbol"/>
              </a:rPr>
              <a:t></a:t>
            </a:r>
            <a:r>
              <a:rPr lang="en-GB" sz="3100" dirty="0" smtClean="0">
                <a:latin typeface="Times New Roman" pitchFamily="18" charset="0"/>
                <a:cs typeface="Times New Roman" pitchFamily="18" charset="0"/>
              </a:rPr>
              <a:t>story </a:t>
            </a:r>
            <a:r>
              <a:rPr lang="en-GB" sz="3100" dirty="0" smtClean="0">
                <a:latin typeface="Times New Roman" pitchFamily="18" charset="0"/>
                <a:cs typeface="Times New Roman" pitchFamily="18" charset="0"/>
              </a:rPr>
              <a:t>inside a </a:t>
            </a:r>
            <a:r>
              <a:rPr lang="en-GB" sz="3100" dirty="0" smtClean="0">
                <a:latin typeface="Times New Roman" pitchFamily="18" charset="0"/>
                <a:cs typeface="Times New Roman" pitchFamily="18" charset="0"/>
              </a:rPr>
              <a:t>story</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562600"/>
          </a:xfrm>
        </p:spPr>
        <p:txBody>
          <a:bodyPr>
            <a:normAutofit fontScale="90000"/>
          </a:bodyPr>
          <a:lstStyle/>
          <a:p>
            <a:pPr algn="l"/>
            <a:r>
              <a:rPr lang="en-GB" sz="2800" dirty="0" smtClean="0">
                <a:latin typeface="Times New Roman" pitchFamily="18" charset="0"/>
                <a:cs typeface="Times New Roman" pitchFamily="18" charset="0"/>
                <a:sym typeface="Symbol"/>
              </a:rPr>
              <a:t/>
            </a:r>
            <a:br>
              <a:rPr lang="en-GB" sz="2800" dirty="0" smtClean="0">
                <a:latin typeface="Times New Roman" pitchFamily="18" charset="0"/>
                <a:cs typeface="Times New Roman" pitchFamily="18" charset="0"/>
                <a:sym typeface="Symbol"/>
              </a:rPr>
            </a:br>
            <a:r>
              <a:rPr lang="en-GB" sz="2800" dirty="0" smtClean="0">
                <a:latin typeface="Times New Roman" pitchFamily="18" charset="0"/>
                <a:cs typeface="Times New Roman" pitchFamily="18" charset="0"/>
                <a:sym typeface="Symbol"/>
              </a:rPr>
              <a:t/>
            </a:r>
            <a:br>
              <a:rPr lang="en-GB" sz="2800" dirty="0" smtClean="0">
                <a:latin typeface="Times New Roman" pitchFamily="18" charset="0"/>
                <a:cs typeface="Times New Roman" pitchFamily="18" charset="0"/>
                <a:sym typeface="Symbol"/>
              </a:rPr>
            </a:br>
            <a:r>
              <a:rPr lang="en-GB" sz="2800" dirty="0" smtClean="0">
                <a:latin typeface="Times New Roman" pitchFamily="18" charset="0"/>
                <a:cs typeface="Times New Roman" pitchFamily="18" charset="0"/>
                <a:sym typeface="Symbol"/>
              </a:rPr>
              <a:t/>
            </a:r>
            <a:br>
              <a:rPr lang="en-GB" sz="2800" dirty="0" smtClean="0">
                <a:latin typeface="Times New Roman" pitchFamily="18" charset="0"/>
                <a:cs typeface="Times New Roman" pitchFamily="18" charset="0"/>
                <a:sym typeface="Symbol"/>
              </a:rPr>
            </a:br>
            <a:r>
              <a:rPr lang="en-GB" sz="2800" dirty="0" smtClean="0">
                <a:latin typeface="Times New Roman" pitchFamily="18" charset="0"/>
                <a:cs typeface="Times New Roman" pitchFamily="18" charset="0"/>
                <a:sym typeface="Symbol"/>
              </a:rPr>
              <a:t/>
            </a:r>
            <a:br>
              <a:rPr lang="en-GB" sz="2800" dirty="0" smtClean="0">
                <a:latin typeface="Times New Roman" pitchFamily="18" charset="0"/>
                <a:cs typeface="Times New Roman" pitchFamily="18" charset="0"/>
                <a:sym typeface="Symbol"/>
              </a:rPr>
            </a:br>
            <a:r>
              <a:rPr lang="en-GB" sz="2800" dirty="0" smtClean="0">
                <a:latin typeface="Times New Roman" pitchFamily="18" charset="0"/>
                <a:cs typeface="Times New Roman" pitchFamily="18" charset="0"/>
                <a:sym typeface="Symbol"/>
              </a:rPr>
              <a:t/>
            </a:r>
            <a:br>
              <a:rPr lang="en-GB" sz="2800" dirty="0" smtClean="0">
                <a:latin typeface="Times New Roman" pitchFamily="18" charset="0"/>
                <a:cs typeface="Times New Roman" pitchFamily="18" charset="0"/>
                <a:sym typeface="Symbol"/>
              </a:rPr>
            </a:br>
            <a:r>
              <a:rPr lang="en-GB" sz="2800" dirty="0" smtClean="0">
                <a:latin typeface="Times New Roman" pitchFamily="18" charset="0"/>
                <a:cs typeface="Times New Roman" pitchFamily="18" charset="0"/>
                <a:sym typeface="Symbol"/>
              </a:rPr>
              <a:t/>
            </a:r>
            <a:br>
              <a:rPr lang="en-GB" sz="2800" dirty="0" smtClean="0">
                <a:latin typeface="Times New Roman" pitchFamily="18" charset="0"/>
                <a:cs typeface="Times New Roman" pitchFamily="18" charset="0"/>
                <a:sym typeface="Symbol"/>
              </a:rPr>
            </a:br>
            <a:r>
              <a:rPr lang="en-GB" sz="2800" dirty="0" smtClean="0">
                <a:latin typeface="Times New Roman" pitchFamily="18" charset="0"/>
                <a:cs typeface="Times New Roman" pitchFamily="18" charset="0"/>
                <a:sym typeface="Symbol"/>
              </a:rPr>
              <a:t/>
            </a:r>
            <a:br>
              <a:rPr lang="en-GB" sz="2800" dirty="0" smtClean="0">
                <a:latin typeface="Times New Roman" pitchFamily="18" charset="0"/>
                <a:cs typeface="Times New Roman" pitchFamily="18" charset="0"/>
                <a:sym typeface="Symbol"/>
              </a:rPr>
            </a:br>
            <a:r>
              <a:rPr lang="en-GB" sz="2800" dirty="0" smtClean="0">
                <a:latin typeface="Times New Roman" pitchFamily="18" charset="0"/>
                <a:cs typeface="Times New Roman" pitchFamily="18" charset="0"/>
                <a:sym typeface="Symbol"/>
              </a:rPr>
              <a:t/>
            </a:r>
            <a:br>
              <a:rPr lang="en-GB" sz="2800" dirty="0" smtClean="0">
                <a:latin typeface="Times New Roman" pitchFamily="18" charset="0"/>
                <a:cs typeface="Times New Roman" pitchFamily="18" charset="0"/>
                <a:sym typeface="Symbol"/>
              </a:rPr>
            </a:br>
            <a:r>
              <a:rPr lang="en-GB" sz="2800" dirty="0" smtClean="0">
                <a:latin typeface="Times New Roman" pitchFamily="18" charset="0"/>
                <a:cs typeface="Times New Roman" pitchFamily="18" charset="0"/>
                <a:sym typeface="Symbol"/>
              </a:rPr>
              <a:t> </a:t>
            </a:r>
            <a:r>
              <a:rPr lang="en-GB" sz="2800" dirty="0" smtClean="0">
                <a:latin typeface="Times New Roman" pitchFamily="18" charset="0"/>
                <a:cs typeface="Times New Roman" pitchFamily="18" charset="0"/>
              </a:rPr>
              <a:t>term </a:t>
            </a:r>
            <a:r>
              <a:rPr lang="en-GB" sz="2800" dirty="0" smtClean="0">
                <a:latin typeface="Times New Roman" pitchFamily="18" charset="0"/>
                <a:cs typeface="Times New Roman" pitchFamily="18" charset="0"/>
              </a:rPr>
              <a:t>is applied to the works of </a:t>
            </a:r>
            <a:r>
              <a:rPr lang="en-GB" sz="2800" dirty="0" smtClean="0">
                <a:latin typeface="Times New Roman" pitchFamily="18" charset="0"/>
                <a:cs typeface="Times New Roman" pitchFamily="18" charset="0"/>
              </a:rPr>
              <a:t>literature dealing </a:t>
            </a:r>
            <a:r>
              <a:rPr lang="en-GB" sz="2800" dirty="0" smtClean="0">
                <a:latin typeface="Times New Roman" pitchFamily="18" charset="0"/>
                <a:cs typeface="Times New Roman" pitchFamily="18" charset="0"/>
              </a:rPr>
              <a:t>with the </a:t>
            </a:r>
            <a:r>
              <a:rPr lang="en-GB" sz="2800" dirty="0" smtClean="0">
                <a:latin typeface="Times New Roman" pitchFamily="18" charset="0"/>
                <a:cs typeface="Times New Roman" pitchFamily="18" charset="0"/>
              </a:rPr>
              <a:t>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  new </a:t>
            </a:r>
            <a:r>
              <a:rPr lang="en-GB" sz="2800" dirty="0" smtClean="0">
                <a:latin typeface="Times New Roman" pitchFamily="18" charset="0"/>
                <a:cs typeface="Times New Roman" pitchFamily="18" charset="0"/>
              </a:rPr>
              <a:t>approach to character and subject  </a:t>
            </a:r>
            <a:r>
              <a:rPr lang="en-GB" sz="2800" dirty="0" smtClean="0">
                <a:latin typeface="Times New Roman" pitchFamily="18" charset="0"/>
                <a:cs typeface="Times New Roman" pitchFamily="18" charset="0"/>
              </a:rPr>
              <a:t>matter</a:t>
            </a:r>
            <a:r>
              <a:rPr lang="en-GB" sz="2800" dirty="0" smtClean="0">
                <a:latin typeface="Times New Roman" pitchFamily="18" charset="0"/>
                <a:cs typeface="Times New Roman" pitchFamily="18" charset="0"/>
              </a:rPr>
              <a:t>, where stories </a:t>
            </a: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  reflect </a:t>
            </a:r>
            <a:r>
              <a:rPr lang="en-GB" sz="2800" dirty="0" smtClean="0">
                <a:latin typeface="Times New Roman" pitchFamily="18" charset="0"/>
                <a:cs typeface="Times New Roman" pitchFamily="18" charset="0"/>
              </a:rPr>
              <a:t>real </a:t>
            </a:r>
            <a:r>
              <a:rPr lang="en-GB" sz="2800" dirty="0" smtClean="0">
                <a:latin typeface="Times New Roman" pitchFamily="18" charset="0"/>
                <a:cs typeface="Times New Roman" pitchFamily="18" charset="0"/>
              </a:rPr>
              <a:t>life</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sym typeface="Symbol"/>
              </a:rPr>
              <a:t></a:t>
            </a:r>
            <a:r>
              <a:rPr lang="en-GB" sz="2800" dirty="0" smtClean="0">
                <a:latin typeface="Times New Roman" pitchFamily="18" charset="0"/>
                <a:cs typeface="Times New Roman" pitchFamily="18" charset="0"/>
              </a:rPr>
              <a:t>The </a:t>
            </a:r>
            <a:r>
              <a:rPr lang="en-GB" sz="2800" dirty="0" smtClean="0">
                <a:latin typeface="Times New Roman" pitchFamily="18" charset="0"/>
                <a:cs typeface="Times New Roman" pitchFamily="18" charset="0"/>
              </a:rPr>
              <a:t>term is applied to the works of literature that deal with </a:t>
            </a:r>
            <a:r>
              <a:rPr lang="en-GB" sz="2800" dirty="0" smtClean="0">
                <a:latin typeface="Times New Roman" pitchFamily="18" charset="0"/>
                <a:cs typeface="Times New Roman" pitchFamily="18" charset="0"/>
              </a:rPr>
              <a:t>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 the </a:t>
            </a:r>
            <a:r>
              <a:rPr lang="en-GB" sz="2800" dirty="0" smtClean="0">
                <a:latin typeface="Times New Roman" pitchFamily="18" charset="0"/>
                <a:cs typeface="Times New Roman" pitchFamily="18" charset="0"/>
              </a:rPr>
              <a:t>new approach to character and subject </a:t>
            </a:r>
            <a:r>
              <a:rPr lang="en-GB" sz="2800" dirty="0" smtClean="0">
                <a:latin typeface="Times New Roman" pitchFamily="18" charset="0"/>
                <a:cs typeface="Times New Roman" pitchFamily="18" charset="0"/>
              </a:rPr>
              <a:t>matter</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sym typeface="Symbol"/>
              </a:rPr>
              <a:t> </a:t>
            </a:r>
            <a:r>
              <a:rPr lang="en-GB" sz="2800" dirty="0" smtClean="0">
                <a:latin typeface="Times New Roman" pitchFamily="18" charset="0"/>
                <a:cs typeface="Times New Roman" pitchFamily="18" charset="0"/>
              </a:rPr>
              <a:t>stories </a:t>
            </a:r>
            <a:r>
              <a:rPr lang="en-GB" sz="2800" dirty="0" smtClean="0">
                <a:latin typeface="Times New Roman" pitchFamily="18" charset="0"/>
                <a:cs typeface="Times New Roman" pitchFamily="18" charset="0"/>
              </a:rPr>
              <a:t>reflect real life and fictional characters as if  they are </a:t>
            </a: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 real </a:t>
            </a:r>
            <a:r>
              <a:rPr lang="en-GB" sz="2800" dirty="0" smtClean="0">
                <a:latin typeface="Times New Roman" pitchFamily="18" charset="0"/>
                <a:cs typeface="Times New Roman" pitchFamily="18" charset="0"/>
              </a:rPr>
              <a:t>characters. </a:t>
            </a: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sym typeface="Symbol"/>
              </a:rPr>
              <a:t> </a:t>
            </a:r>
            <a:r>
              <a:rPr lang="en-GB" sz="2800" dirty="0" smtClean="0">
                <a:latin typeface="Times New Roman" pitchFamily="18" charset="0"/>
                <a:cs typeface="Times New Roman" pitchFamily="18" charset="0"/>
              </a:rPr>
              <a:t>No </a:t>
            </a:r>
            <a:r>
              <a:rPr lang="en-GB" sz="2800" dirty="0" smtClean="0">
                <a:latin typeface="Times New Roman" pitchFamily="18" charset="0"/>
                <a:cs typeface="Times New Roman" pitchFamily="18" charset="0"/>
              </a:rPr>
              <a:t>place for fantasy and </a:t>
            </a:r>
            <a:r>
              <a:rPr lang="en-GB" sz="2800" dirty="0" smtClean="0">
                <a:latin typeface="Times New Roman" pitchFamily="18" charset="0"/>
                <a:cs typeface="Times New Roman" pitchFamily="18" charset="0"/>
              </a:rPr>
              <a:t>supernatural</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sym typeface="Symbol"/>
              </a:rPr>
              <a:t> I</a:t>
            </a:r>
            <a:r>
              <a:rPr lang="en-GB" sz="2800" dirty="0" smtClean="0">
                <a:latin typeface="Times New Roman" pitchFamily="18" charset="0"/>
                <a:cs typeface="Times New Roman" pitchFamily="18" charset="0"/>
              </a:rPr>
              <a:t>nstead</a:t>
            </a:r>
            <a:r>
              <a:rPr lang="en-GB" sz="2800" dirty="0" smtClean="0">
                <a:latin typeface="Times New Roman" pitchFamily="18" charset="0"/>
                <a:cs typeface="Times New Roman" pitchFamily="18" charset="0"/>
              </a:rPr>
              <a:t>, it represents common people and their different day </a:t>
            </a: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  to </a:t>
            </a:r>
            <a:r>
              <a:rPr lang="en-GB" sz="2800" dirty="0" smtClean="0">
                <a:latin typeface="Times New Roman" pitchFamily="18" charset="0"/>
                <a:cs typeface="Times New Roman" pitchFamily="18" charset="0"/>
              </a:rPr>
              <a:t>day activities, joys, sorrows, successes, and failures.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r>
            <a:br>
              <a:rPr lang="en-GB" sz="3100" dirty="0" smtClean="0">
                <a:latin typeface="Times New Roman" pitchFamily="18" charset="0"/>
                <a:cs typeface="Times New Roman" pitchFamily="18" charset="0"/>
              </a:rPr>
            </a:br>
            <a:r>
              <a:rPr lang="en-GB" sz="3100" dirty="0" smtClean="0">
                <a:latin typeface="Times New Roman" pitchFamily="18" charset="0"/>
                <a:cs typeface="Times New Roman" pitchFamily="18" charset="0"/>
              </a:rPr>
              <a:t> </a:t>
            </a:r>
            <a:br>
              <a:rPr lang="en-GB" sz="3100" dirty="0" smtClean="0">
                <a:latin typeface="Times New Roman" pitchFamily="18" charset="0"/>
                <a:cs typeface="Times New Roman" pitchFamily="18" charset="0"/>
              </a:rPr>
            </a:br>
            <a:r>
              <a:rPr lang="en-GB" sz="3100" b="1" dirty="0" smtClean="0">
                <a:latin typeface="Times New Roman" pitchFamily="18" charset="0"/>
                <a:cs typeface="Times New Roman" pitchFamily="18" charset="0"/>
              </a:rPr>
              <a:t/>
            </a:r>
            <a:br>
              <a:rPr lang="en-GB" sz="3100"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noAutofit/>
          </a:bodyPr>
          <a:lstStyle/>
          <a:p>
            <a:pPr algn="l">
              <a:lnSpc>
                <a:spcPct val="150000"/>
              </a:lnSpc>
            </a:pPr>
            <a:r>
              <a:rPr lang="en-GB" sz="2000" b="1" i="1" dirty="0" smtClean="0">
                <a:latin typeface="Times New Roman" pitchFamily="18" charset="0"/>
                <a:cs typeface="Times New Roman" pitchFamily="18" charset="0"/>
              </a:rPr>
              <a:t/>
            </a:r>
            <a:br>
              <a:rPr lang="en-GB" sz="2000" b="1" i="1" dirty="0" smtClean="0">
                <a:latin typeface="Times New Roman" pitchFamily="18" charset="0"/>
                <a:cs typeface="Times New Roman" pitchFamily="18" charset="0"/>
              </a:rPr>
            </a:br>
            <a:r>
              <a:rPr lang="en-GB" sz="2000" b="1" i="1" dirty="0" smtClean="0">
                <a:latin typeface="Times New Roman" pitchFamily="18" charset="0"/>
                <a:cs typeface="Times New Roman" pitchFamily="18" charset="0"/>
              </a:rPr>
              <a:t/>
            </a:r>
            <a:br>
              <a:rPr lang="en-GB" sz="2000" b="1" i="1" dirty="0" smtClean="0">
                <a:latin typeface="Times New Roman" pitchFamily="18" charset="0"/>
                <a:cs typeface="Times New Roman" pitchFamily="18" charset="0"/>
              </a:rPr>
            </a:br>
            <a:r>
              <a:rPr lang="en-GB" sz="2000" b="1" i="1" dirty="0" smtClean="0">
                <a:latin typeface="Times New Roman" pitchFamily="18" charset="0"/>
                <a:cs typeface="Times New Roman" pitchFamily="18" charset="0"/>
              </a:rPr>
              <a:t/>
            </a:r>
            <a:br>
              <a:rPr lang="en-GB" sz="2000" b="1" i="1" dirty="0" smtClean="0">
                <a:latin typeface="Times New Roman" pitchFamily="18" charset="0"/>
                <a:cs typeface="Times New Roman" pitchFamily="18" charset="0"/>
              </a:rPr>
            </a:br>
            <a:r>
              <a:rPr lang="en-GB" sz="2400" b="1" i="1" dirty="0" smtClean="0">
                <a:latin typeface="Times New Roman" pitchFamily="18" charset="0"/>
                <a:cs typeface="Times New Roman" pitchFamily="18" charset="0"/>
              </a:rPr>
              <a:t>e.g. The </a:t>
            </a:r>
            <a:r>
              <a:rPr lang="en-GB" sz="2400" b="1" i="1" dirty="0">
                <a:latin typeface="Times New Roman" pitchFamily="18" charset="0"/>
                <a:cs typeface="Times New Roman" pitchFamily="18" charset="0"/>
              </a:rPr>
              <a:t>Human Comedy</a:t>
            </a:r>
            <a:r>
              <a:rPr lang="en-GB" sz="2400" dirty="0">
                <a:latin typeface="Times New Roman" pitchFamily="18" charset="0"/>
                <a:cs typeface="Times New Roman" pitchFamily="18" charset="0"/>
              </a:rPr>
              <a:t> </a:t>
            </a:r>
            <a:r>
              <a:rPr lang="en-GB" sz="2400" dirty="0" smtClean="0">
                <a:latin typeface="Times New Roman" pitchFamily="18" charset="0"/>
                <a:cs typeface="Times New Roman" pitchFamily="18" charset="0"/>
              </a:rPr>
              <a:t> </a:t>
            </a:r>
            <a:r>
              <a:rPr lang="en-GB" sz="2400" dirty="0">
                <a:latin typeface="Times New Roman" pitchFamily="18" charset="0"/>
                <a:cs typeface="Times New Roman" pitchFamily="18" charset="0"/>
              </a:rPr>
              <a:t>a realistic portrait of all aspects of France of his time </a:t>
            </a: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sym typeface="Symbol"/>
              </a:rPr>
              <a:t></a:t>
            </a:r>
            <a:r>
              <a:rPr lang="en-GB"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characters </a:t>
            </a:r>
            <a:r>
              <a:rPr lang="en-GB" sz="2400" dirty="0">
                <a:latin typeface="Times New Roman" pitchFamily="18" charset="0"/>
                <a:cs typeface="Times New Roman" pitchFamily="18" charset="0"/>
              </a:rPr>
              <a:t>portrayed therein are from the lowest thief or prostitute to the highest aristocrat or political </a:t>
            </a:r>
            <a:r>
              <a:rPr lang="en-GB" sz="2400" dirty="0" smtClean="0">
                <a:latin typeface="Times New Roman" pitchFamily="18" charset="0"/>
                <a:cs typeface="Times New Roman" pitchFamily="18" charset="0"/>
              </a:rPr>
              <a:t>leader. </a:t>
            </a:r>
            <a:br>
              <a:rPr lang="en-GB" sz="24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sym typeface="Symbol"/>
              </a:rPr>
              <a:t> </a:t>
            </a:r>
            <a:r>
              <a:rPr lang="en-GB" sz="2400" dirty="0" smtClean="0">
                <a:latin typeface="Times New Roman" pitchFamily="18" charset="0"/>
                <a:cs typeface="Times New Roman" pitchFamily="18" charset="0"/>
              </a:rPr>
              <a:t>First </a:t>
            </a:r>
            <a:r>
              <a:rPr lang="en-GB" sz="2400" dirty="0">
                <a:latin typeface="Times New Roman" pitchFamily="18" charset="0"/>
                <a:cs typeface="Times New Roman" pitchFamily="18" charset="0"/>
              </a:rPr>
              <a:t>work that can be called truly realistic is the work of </a:t>
            </a:r>
            <a:r>
              <a:rPr lang="en-GB" sz="2400" dirty="0" err="1">
                <a:latin typeface="Times New Roman" pitchFamily="18" charset="0"/>
                <a:cs typeface="Times New Roman" pitchFamily="18" charset="0"/>
              </a:rPr>
              <a:t>Gustave</a:t>
            </a:r>
            <a:r>
              <a:rPr lang="en-GB" sz="2400" dirty="0">
                <a:latin typeface="Times New Roman" pitchFamily="18" charset="0"/>
                <a:cs typeface="Times New Roman" pitchFamily="18" charset="0"/>
              </a:rPr>
              <a:t> Flaubert (France), Anton Chekhov (Russia), George Eliot (England), and Mark Twain and William Dean Howells ( the USA). </a:t>
            </a: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sym typeface="Symbol"/>
              </a:rPr>
              <a:t> </a:t>
            </a:r>
            <a:r>
              <a:rPr lang="en-GB" sz="2400" dirty="0" smtClean="0">
                <a:latin typeface="Times New Roman" pitchFamily="18" charset="0"/>
                <a:cs typeface="Times New Roman" pitchFamily="18" charset="0"/>
              </a:rPr>
              <a:t>Their </a:t>
            </a:r>
            <a:r>
              <a:rPr lang="en-GB" sz="2400" dirty="0">
                <a:latin typeface="Times New Roman" pitchFamily="18" charset="0"/>
                <a:cs typeface="Times New Roman" pitchFamily="18" charset="0"/>
              </a:rPr>
              <a:t>novels deal with the complex characters with mixed motives that are rooted in social class and operate according to a highly developed social structure. </a:t>
            </a: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normAutofit fontScale="90000"/>
          </a:bodyPr>
          <a:lstStyle/>
          <a:p>
            <a:pPr algn="l"/>
            <a:r>
              <a:rPr lang="en-GB" sz="2800" dirty="0" smtClean="0">
                <a:latin typeface="Times New Roman" pitchFamily="18" charset="0"/>
                <a:cs typeface="Times New Roman" pitchFamily="18" charset="0"/>
                <a:sym typeface="Symbol"/>
              </a:rPr>
              <a:t/>
            </a:r>
            <a:br>
              <a:rPr lang="en-GB" sz="2800" dirty="0" smtClean="0">
                <a:latin typeface="Times New Roman" pitchFamily="18" charset="0"/>
                <a:cs typeface="Times New Roman" pitchFamily="18" charset="0"/>
                <a:sym typeface="Symbol"/>
              </a:rPr>
            </a:br>
            <a:r>
              <a:rPr lang="en-GB" sz="2800" dirty="0" smtClean="0">
                <a:latin typeface="Times New Roman" pitchFamily="18" charset="0"/>
                <a:cs typeface="Times New Roman" pitchFamily="18" charset="0"/>
                <a:sym typeface="Symbol"/>
              </a:rPr>
              <a:t> </a:t>
            </a:r>
            <a:r>
              <a:rPr lang="en-GB" sz="2800" dirty="0" smtClean="0">
                <a:latin typeface="Times New Roman" pitchFamily="18" charset="0"/>
                <a:cs typeface="Times New Roman" pitchFamily="18" charset="0"/>
              </a:rPr>
              <a:t>Attention </a:t>
            </a:r>
            <a:r>
              <a:rPr lang="en-GB" sz="2800" dirty="0" smtClean="0">
                <a:latin typeface="Times New Roman" pitchFamily="18" charset="0"/>
                <a:cs typeface="Times New Roman" pitchFamily="18" charset="0"/>
              </a:rPr>
              <a:t>is given to details and an effort is made to replicate the true nature of reality in a way that novelists had never attempted before</a:t>
            </a:r>
            <a:r>
              <a:rPr lang="en-GB" sz="2800" dirty="0" smtClean="0">
                <a:latin typeface="Times New Roman" pitchFamily="18" charset="0"/>
                <a:cs typeface="Times New Roman" pitchFamily="18" charset="0"/>
              </a:rPr>
              <a:t>.</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sym typeface="Symbol"/>
              </a:rPr>
              <a:t> </a:t>
            </a:r>
            <a:r>
              <a:rPr lang="en-GB" sz="2800" dirty="0" smtClean="0">
                <a:latin typeface="Times New Roman" pitchFamily="18" charset="0"/>
                <a:cs typeface="Times New Roman" pitchFamily="18" charset="0"/>
              </a:rPr>
              <a:t>Novel’s </a:t>
            </a:r>
            <a:r>
              <a:rPr lang="en-GB" sz="2800" dirty="0" smtClean="0">
                <a:latin typeface="Times New Roman" pitchFamily="18" charset="0"/>
                <a:cs typeface="Times New Roman" pitchFamily="18" charset="0"/>
              </a:rPr>
              <a:t>function : simply to report what happens, without comment or judgment</a:t>
            </a:r>
            <a:r>
              <a:rPr lang="en-GB" sz="2800" dirty="0" smtClean="0">
                <a:latin typeface="Times New Roman" pitchFamily="18" charset="0"/>
                <a:cs typeface="Times New Roman" pitchFamily="18" charset="0"/>
              </a:rPr>
              <a:t>.</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sym typeface="Symbol"/>
              </a:rPr>
              <a:t> </a:t>
            </a:r>
            <a:r>
              <a:rPr lang="en-GB" sz="2800" dirty="0" smtClean="0">
                <a:latin typeface="Times New Roman" pitchFamily="18" charset="0"/>
                <a:cs typeface="Times New Roman" pitchFamily="18" charset="0"/>
              </a:rPr>
              <a:t>Characters in a realistic novel interact with other characters and undergo plausible and everyday experiences</a:t>
            </a:r>
            <a:r>
              <a:rPr lang="en-GB" sz="2800" dirty="0" smtClean="0">
                <a:latin typeface="Times New Roman" pitchFamily="18" charset="0"/>
                <a:cs typeface="Times New Roman" pitchFamily="18" charset="0"/>
              </a:rPr>
              <a:t>.</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sym typeface="Symbol"/>
              </a:rPr>
              <a:t> </a:t>
            </a:r>
            <a:r>
              <a:rPr lang="en-GB" sz="2800" dirty="0" smtClean="0">
                <a:latin typeface="Times New Roman" pitchFamily="18" charset="0"/>
                <a:cs typeface="Times New Roman" pitchFamily="18" charset="0"/>
              </a:rPr>
              <a:t>Novel’s </a:t>
            </a:r>
            <a:r>
              <a:rPr lang="en-GB" sz="2800" dirty="0" smtClean="0">
                <a:latin typeface="Times New Roman" pitchFamily="18" charset="0"/>
                <a:cs typeface="Times New Roman" pitchFamily="18" charset="0"/>
              </a:rPr>
              <a:t>function : simply to report what happens, without comment or judgment.</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229600" cy="6354762"/>
          </a:xfrm>
        </p:spPr>
        <p:txBody>
          <a:bodyPr>
            <a:normAutofit fontScale="90000"/>
          </a:bodyPr>
          <a:lstStyle/>
          <a:p>
            <a:pPr lvl="0" algn="l"/>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700" b="1" dirty="0">
                <a:latin typeface="Times New Roman" pitchFamily="18" charset="0"/>
                <a:cs typeface="Times New Roman" pitchFamily="18" charset="0"/>
              </a:rPr>
              <a:t>Definitions of Realistic Novel</a:t>
            </a:r>
            <a:r>
              <a:rPr lang="en-GB" sz="2700" b="1" dirty="0" smtClean="0">
                <a:latin typeface="Times New Roman" pitchFamily="18" charset="0"/>
                <a:cs typeface="Times New Roman" pitchFamily="18" charset="0"/>
              </a:rPr>
              <a:t>:</a:t>
            </a:r>
            <a:br>
              <a:rPr lang="en-GB" sz="2700" b="1" dirty="0" smtClean="0">
                <a:latin typeface="Times New Roman" pitchFamily="18" charset="0"/>
                <a:cs typeface="Times New Roman" pitchFamily="18" charset="0"/>
              </a:rPr>
            </a:br>
            <a:r>
              <a:rPr lang="en-GB" sz="2700" b="1" dirty="0">
                <a:latin typeface="Times New Roman" pitchFamily="18" charset="0"/>
                <a:cs typeface="Times New Roman" pitchFamily="18" charset="0"/>
              </a:rPr>
              <a:t/>
            </a:r>
            <a:br>
              <a:rPr lang="en-GB" sz="2700" b="1" dirty="0">
                <a:latin typeface="Times New Roman" pitchFamily="18" charset="0"/>
                <a:cs typeface="Times New Roman" pitchFamily="18" charset="0"/>
              </a:rPr>
            </a:br>
            <a:r>
              <a:rPr lang="en-GB" sz="2700" b="1" dirty="0" smtClean="0">
                <a:latin typeface="Times New Roman" pitchFamily="18" charset="0"/>
                <a:cs typeface="Times New Roman" pitchFamily="18" charset="0"/>
              </a:rPr>
              <a:t/>
            </a:r>
            <a:br>
              <a:rPr lang="en-GB" sz="2700" b="1" dirty="0" smtClean="0">
                <a:latin typeface="Times New Roman" pitchFamily="18" charset="0"/>
                <a:cs typeface="Times New Roman" pitchFamily="18" charset="0"/>
              </a:rPr>
            </a:br>
            <a:r>
              <a:rPr lang="en-GB" sz="2700" b="1" dirty="0" smtClean="0">
                <a:latin typeface="Times New Roman" pitchFamily="18" charset="0"/>
                <a:cs typeface="Times New Roman" pitchFamily="18" charset="0"/>
              </a:rPr>
              <a:t/>
            </a:r>
            <a:br>
              <a:rPr lang="en-GB" sz="2700" b="1" dirty="0" smtClean="0">
                <a:latin typeface="Times New Roman" pitchFamily="18" charset="0"/>
                <a:cs typeface="Times New Roman" pitchFamily="18" charset="0"/>
              </a:rPr>
            </a:br>
            <a:r>
              <a:rPr lang="en-GB" sz="2700" b="1" dirty="0" smtClean="0">
                <a:latin typeface="Times New Roman" pitchFamily="18" charset="0"/>
                <a:cs typeface="Times New Roman" pitchFamily="18" charset="0"/>
              </a:rPr>
              <a:t/>
            </a:r>
            <a:br>
              <a:rPr lang="en-GB" sz="2700" b="1" dirty="0" smtClean="0">
                <a:latin typeface="Times New Roman" pitchFamily="18" charset="0"/>
                <a:cs typeface="Times New Roman" pitchFamily="18" charset="0"/>
              </a:rPr>
            </a:br>
            <a:r>
              <a:rPr lang="en-GB" sz="2700" b="1" dirty="0" smtClean="0">
                <a:latin typeface="Times New Roman" pitchFamily="18" charset="0"/>
                <a:cs typeface="Times New Roman" pitchFamily="18" charset="0"/>
              </a:rPr>
              <a:t/>
            </a:r>
            <a:br>
              <a:rPr lang="en-GB" sz="2700" b="1" dirty="0" smtClean="0">
                <a:latin typeface="Times New Roman" pitchFamily="18" charset="0"/>
                <a:cs typeface="Times New Roman" pitchFamily="18" charset="0"/>
              </a:rPr>
            </a:br>
            <a:r>
              <a:rPr lang="en-GB" sz="2700" b="1" dirty="0" smtClean="0">
                <a:latin typeface="Times New Roman" pitchFamily="18" charset="0"/>
                <a:cs typeface="Times New Roman" pitchFamily="18" charset="0"/>
              </a:rPr>
              <a:t/>
            </a:r>
            <a:br>
              <a:rPr lang="en-GB" sz="2700" b="1" dirty="0" smtClean="0">
                <a:latin typeface="Times New Roman" pitchFamily="18" charset="0"/>
                <a:cs typeface="Times New Roman" pitchFamily="18" charset="0"/>
              </a:rPr>
            </a:br>
            <a:r>
              <a:rPr lang="en-GB" sz="2700" b="1" dirty="0" smtClean="0">
                <a:latin typeface="Times New Roman" pitchFamily="18" charset="0"/>
                <a:cs typeface="Times New Roman" pitchFamily="18" charset="0"/>
              </a:rPr>
              <a:t/>
            </a:r>
            <a:br>
              <a:rPr lang="en-GB" sz="2700" b="1" dirty="0" smtClean="0">
                <a:latin typeface="Times New Roman" pitchFamily="18" charset="0"/>
                <a:cs typeface="Times New Roman" pitchFamily="18" charset="0"/>
              </a:rPr>
            </a:br>
            <a:r>
              <a:rPr lang="en-GB" sz="2700" b="1" dirty="0" smtClean="0">
                <a:latin typeface="Times New Roman" pitchFamily="18" charset="0"/>
                <a:cs typeface="Times New Roman" pitchFamily="18" charset="0"/>
              </a:rPr>
              <a:t>Definitions: </a:t>
            </a:r>
            <a:r>
              <a:rPr lang="en-GB" sz="2700" b="1" dirty="0" smtClean="0">
                <a:latin typeface="Times New Roman" pitchFamily="18" charset="0"/>
                <a:cs typeface="Times New Roman" pitchFamily="18" charset="0"/>
              </a:rPr>
              <a:t/>
            </a:r>
            <a:br>
              <a:rPr lang="en-GB" sz="2700" b="1" dirty="0" smtClean="0">
                <a:latin typeface="Times New Roman" pitchFamily="18" charset="0"/>
                <a:cs typeface="Times New Roman" pitchFamily="18" charset="0"/>
              </a:rPr>
            </a:br>
            <a:r>
              <a:rPr lang="en-GB" sz="2700" b="1" dirty="0" smtClean="0">
                <a:latin typeface="Times New Roman" pitchFamily="18" charset="0"/>
                <a:cs typeface="Times New Roman" pitchFamily="18" charset="0"/>
              </a:rPr>
              <a:t/>
            </a:r>
            <a:br>
              <a:rPr lang="en-GB" sz="2700" b="1" dirty="0" smtClean="0">
                <a:latin typeface="Times New Roman" pitchFamily="18" charset="0"/>
                <a:cs typeface="Times New Roman" pitchFamily="18" charset="0"/>
              </a:rPr>
            </a:br>
            <a:r>
              <a:rPr lang="en-GB" sz="2700" b="1" dirty="0" smtClean="0">
                <a:latin typeface="Times New Roman" pitchFamily="18" charset="0"/>
                <a:cs typeface="Times New Roman" pitchFamily="18" charset="0"/>
                <a:sym typeface="Symbol"/>
              </a:rPr>
              <a:t>  </a:t>
            </a:r>
            <a:r>
              <a:rPr lang="en-GB" sz="2700" dirty="0" smtClean="0">
                <a:latin typeface="Times New Roman" pitchFamily="18" charset="0"/>
                <a:cs typeface="Times New Roman" pitchFamily="18" charset="0"/>
              </a:rPr>
              <a:t>A </a:t>
            </a:r>
            <a:r>
              <a:rPr lang="en-GB" sz="2700" dirty="0">
                <a:latin typeface="Times New Roman" pitchFamily="18" charset="0"/>
                <a:cs typeface="Times New Roman" pitchFamily="18" charset="0"/>
              </a:rPr>
              <a:t>type of novel characterized as the fictional attempt to give the effect of realism by representing complex characters with mixed motives who are rooted in a social class, operate in a highly developed social structure, interact with many other characters, and undergo plausible and everyday modes </a:t>
            </a:r>
            <a:r>
              <a:rPr lang="en-GB" sz="2700" dirty="0" smtClean="0">
                <a:latin typeface="Times New Roman" pitchFamily="18" charset="0"/>
                <a:cs typeface="Times New Roman" pitchFamily="18" charset="0"/>
              </a:rPr>
              <a:t>of experience</a:t>
            </a:r>
            <a:r>
              <a:rPr lang="en-GB" sz="2700" dirty="0">
                <a:latin typeface="Times New Roman" pitchFamily="18" charset="0"/>
                <a:cs typeface="Times New Roman" pitchFamily="18" charset="0"/>
              </a:rPr>
              <a:t>.</a:t>
            </a: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smtClean="0">
                <a:latin typeface="Times New Roman" pitchFamily="18" charset="0"/>
                <a:cs typeface="Times New Roman" pitchFamily="18" charset="0"/>
              </a:rPr>
              <a:t>			</a:t>
            </a:r>
            <a:r>
              <a:rPr lang="en-GB" sz="2700" dirty="0" err="1" smtClean="0">
                <a:latin typeface="Times New Roman" pitchFamily="18" charset="0"/>
                <a:cs typeface="Times New Roman" pitchFamily="18" charset="0"/>
              </a:rPr>
              <a:t>Abrams</a:t>
            </a:r>
            <a:r>
              <a:rPr lang="en-GB" sz="2700" dirty="0">
                <a:latin typeface="Times New Roman" pitchFamily="18" charset="0"/>
                <a:cs typeface="Times New Roman" pitchFamily="18" charset="0"/>
              </a:rPr>
              <a:t>’ Glossary of Literary </a:t>
            </a:r>
            <a:r>
              <a:rPr lang="en-GB" sz="2700" dirty="0" smtClean="0">
                <a:latin typeface="Times New Roman" pitchFamily="18" charset="0"/>
                <a:cs typeface="Times New Roman" pitchFamily="18" charset="0"/>
              </a:rPr>
              <a:t>Terms</a:t>
            </a:r>
            <a:br>
              <a:rPr lang="en-GB" sz="2700" dirty="0" smtClean="0">
                <a:latin typeface="Times New Roman" pitchFamily="18" charset="0"/>
                <a:cs typeface="Times New Roman" pitchFamily="18" charset="0"/>
              </a:rPr>
            </a:b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smtClean="0">
                <a:latin typeface="Times New Roman" pitchFamily="18" charset="0"/>
                <a:cs typeface="Times New Roman" pitchFamily="18" charset="0"/>
              </a:rPr>
              <a:t>*</a:t>
            </a:r>
            <a:r>
              <a:rPr lang="en-GB" sz="2700" dirty="0" smtClean="0">
                <a:latin typeface="Times New Roman" pitchFamily="18" charset="0"/>
                <a:cs typeface="Times New Roman" pitchFamily="18" charset="0"/>
              </a:rPr>
              <a:t>A </a:t>
            </a:r>
            <a:r>
              <a:rPr lang="en-GB" sz="2700" dirty="0">
                <a:latin typeface="Times New Roman" pitchFamily="18" charset="0"/>
                <a:cs typeface="Times New Roman" pitchFamily="18" charset="0"/>
              </a:rPr>
              <a:t>type of novel that places a strong emphasis on the </a:t>
            </a:r>
            <a:r>
              <a:rPr lang="en-GB" sz="2700" dirty="0" smtClean="0">
                <a:latin typeface="Times New Roman" pitchFamily="18" charset="0"/>
                <a:cs typeface="Times New Roman" pitchFamily="18" charset="0"/>
              </a:rPr>
              <a:t>truthful </a:t>
            </a:r>
            <a:r>
              <a:rPr lang="en-GB" sz="2700" dirty="0">
                <a:latin typeface="Times New Roman" pitchFamily="18" charset="0"/>
                <a:cs typeface="Times New Roman" pitchFamily="18" charset="0"/>
              </a:rPr>
              <a:t>representation of the actual in fiction</a:t>
            </a:r>
            <a:r>
              <a:rPr lang="en-GB" sz="2700" dirty="0" smtClean="0">
                <a:latin typeface="Times New Roman" pitchFamily="18" charset="0"/>
                <a:cs typeface="Times New Roman" pitchFamily="18" charset="0"/>
              </a:rPr>
              <a:t>.</a:t>
            </a:r>
            <a:br>
              <a:rPr lang="en-GB" sz="2700" dirty="0" smtClean="0">
                <a:latin typeface="Times New Roman" pitchFamily="18" charset="0"/>
                <a:cs typeface="Times New Roman" pitchFamily="18" charset="0"/>
              </a:rPr>
            </a:b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smtClean="0">
                <a:latin typeface="Times New Roman" pitchFamily="18" charset="0"/>
                <a:cs typeface="Times New Roman" pitchFamily="18" charset="0"/>
              </a:rPr>
              <a:t>			</a:t>
            </a:r>
            <a:r>
              <a:rPr lang="en-GB" sz="2700" dirty="0" smtClean="0">
                <a:latin typeface="Times New Roman" pitchFamily="18" charset="0"/>
                <a:cs typeface="Times New Roman" pitchFamily="18" charset="0"/>
              </a:rPr>
              <a:t>Holman’s </a:t>
            </a:r>
            <a:r>
              <a:rPr lang="en-GB" sz="2700" dirty="0">
                <a:latin typeface="Times New Roman" pitchFamily="18" charset="0"/>
                <a:cs typeface="Times New Roman" pitchFamily="18" charset="0"/>
              </a:rPr>
              <a:t>Handbook to Literature</a:t>
            </a: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GB" sz="2400" dirty="0">
                <a:latin typeface="Times New Roman" pitchFamily="18" charset="0"/>
                <a:cs typeface="Times New Roman" pitchFamily="18" charset="0"/>
              </a:rPr>
              <a:t/>
            </a:r>
            <a:br>
              <a:rPr lang="en-GB" sz="2400" dirty="0">
                <a:latin typeface="Times New Roman" pitchFamily="18" charset="0"/>
                <a:cs typeface="Times New Roman" pitchFamily="18" charset="0"/>
              </a:rPr>
            </a:b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a:latin typeface="Times New Roman" pitchFamily="18" charset="0"/>
                <a:cs typeface="Times New Roman" pitchFamily="18" charset="0"/>
              </a:rPr>
              <a:t/>
            </a:r>
            <a:br>
              <a:rPr lang="en-GB" sz="2400" dirty="0">
                <a:latin typeface="Times New Roman" pitchFamily="18" charset="0"/>
                <a:cs typeface="Times New Roman" pitchFamily="18" charset="0"/>
              </a:rPr>
            </a:b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a:latin typeface="Times New Roman" pitchFamily="18" charset="0"/>
                <a:cs typeface="Times New Roman" pitchFamily="18" charset="0"/>
              </a:rPr>
              <a:t/>
            </a:r>
            <a:br>
              <a:rPr lang="en-GB" sz="2400" dirty="0">
                <a:latin typeface="Times New Roman" pitchFamily="18" charset="0"/>
                <a:cs typeface="Times New Roman" pitchFamily="18" charset="0"/>
              </a:rPr>
            </a:b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a:latin typeface="Times New Roman" pitchFamily="18" charset="0"/>
                <a:cs typeface="Times New Roman" pitchFamily="18" charset="0"/>
              </a:rPr>
              <a:t/>
            </a:r>
            <a:br>
              <a:rPr lang="en-GB" sz="2400" dirty="0">
                <a:latin typeface="Times New Roman" pitchFamily="18" charset="0"/>
                <a:cs typeface="Times New Roman" pitchFamily="18" charset="0"/>
              </a:rPr>
            </a:b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a:latin typeface="Times New Roman" pitchFamily="18" charset="0"/>
                <a:cs typeface="Times New Roman" pitchFamily="18" charset="0"/>
              </a:rPr>
              <a:t/>
            </a:r>
            <a:br>
              <a:rPr lang="en-GB" sz="2400" dirty="0">
                <a:latin typeface="Times New Roman" pitchFamily="18" charset="0"/>
                <a:cs typeface="Times New Roman" pitchFamily="18" charset="0"/>
              </a:rPr>
            </a:b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a:latin typeface="Times New Roman" pitchFamily="18" charset="0"/>
                <a:cs typeface="Times New Roman" pitchFamily="18" charset="0"/>
              </a:rPr>
              <a:t/>
            </a:r>
            <a:br>
              <a:rPr lang="en-GB" sz="2400" dirty="0">
                <a:latin typeface="Times New Roman" pitchFamily="18" charset="0"/>
                <a:cs typeface="Times New Roman" pitchFamily="18" charset="0"/>
              </a:rPr>
            </a:b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a:latin typeface="Times New Roman" pitchFamily="18" charset="0"/>
                <a:cs typeface="Times New Roman" pitchFamily="18" charset="0"/>
              </a:rPr>
              <a:t/>
            </a:r>
            <a:br>
              <a:rPr lang="en-GB" sz="2400" dirty="0">
                <a:latin typeface="Times New Roman" pitchFamily="18" charset="0"/>
                <a:cs typeface="Times New Roman" pitchFamily="18" charset="0"/>
              </a:rPr>
            </a:b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noAutofit/>
          </a:bodyPr>
          <a:lstStyle/>
          <a:p>
            <a:pPr algn="l"/>
            <a:r>
              <a:rPr lang="en-GB" sz="2400" dirty="0" smtClean="0">
                <a:latin typeface="Times New Roman" pitchFamily="18" charset="0"/>
                <a:cs typeface="Times New Roman" pitchFamily="18" charset="0"/>
              </a:rPr>
              <a:t>* There is a kind of novel which in fact creates and judges the quality of a whole way of living in terms of the qualities of persons. . . . it offers a valuing creation of a whole way of life, a society, that is larger than any of the individuals composing it, and at the same time valuing creations of individual human beings . . . Neither element, neither the society nor the individual, is there as a priority. The society is not a background against which the personal relationships are studied, nor are the individuals merely illustrations of aspects of the way of life. I call this the realistic tradition . .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Raymond Williams</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noAutofit/>
          </a:bodyPr>
          <a:lstStyle/>
          <a:p>
            <a:pPr algn="l">
              <a:lnSpc>
                <a:spcPct val="150000"/>
              </a:lnSpc>
              <a:buFont typeface="Wingdings" pitchFamily="2" charset="2"/>
              <a:buChar char="§"/>
              <a:tabLst>
                <a:tab pos="1087438" algn="l"/>
              </a:tabLst>
            </a:pP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Features </a:t>
            </a:r>
            <a:r>
              <a:rPr lang="en-GB" sz="2800" b="1" dirty="0">
                <a:latin typeface="Times New Roman" pitchFamily="18" charset="0"/>
                <a:cs typeface="Times New Roman" pitchFamily="18" charset="0"/>
              </a:rPr>
              <a:t>of the Realistic Novel:</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GB" sz="2400" b="1" dirty="0">
                <a:latin typeface="Times New Roman" pitchFamily="18" charset="0"/>
                <a:cs typeface="Times New Roman" pitchFamily="18" charset="0"/>
              </a:rPr>
              <a:t>1. Objectivity and fidelity</a:t>
            </a:r>
            <a:r>
              <a:rPr lang="en-GB" sz="2400" b="1" dirty="0" smtClean="0">
                <a:latin typeface="Times New Roman" pitchFamily="18" charset="0"/>
                <a:cs typeface="Times New Roman" pitchFamily="18" charset="0"/>
              </a:rPr>
              <a:t>:</a:t>
            </a:r>
            <a:br>
              <a:rPr lang="en-GB" sz="2400" b="1" dirty="0" smtClean="0">
                <a:latin typeface="Times New Roman" pitchFamily="18" charset="0"/>
                <a:cs typeface="Times New Roman" pitchFamily="18" charset="0"/>
              </a:rPr>
            </a:br>
            <a:r>
              <a:rPr lang="en-GB" sz="2400" b="1" dirty="0" smtClean="0">
                <a:latin typeface="Times New Roman" pitchFamily="18" charset="0"/>
                <a:cs typeface="Times New Roman" pitchFamily="18" charset="0"/>
              </a:rPr>
              <a:t>	</a:t>
            </a:r>
            <a:r>
              <a:rPr lang="en-GB" sz="2400" dirty="0" smtClean="0"/>
              <a:t> </a:t>
            </a:r>
            <a:r>
              <a:rPr lang="en-GB" sz="2400" dirty="0" smtClean="0">
                <a:sym typeface="Symbol"/>
              </a:rPr>
              <a:t> </a:t>
            </a:r>
            <a:r>
              <a:rPr lang="en-GB" sz="2400" dirty="0" smtClean="0">
                <a:latin typeface="Times New Roman" pitchFamily="18" charset="0"/>
                <a:cs typeface="Times New Roman" pitchFamily="18" charset="0"/>
              </a:rPr>
              <a:t>objectivity </a:t>
            </a:r>
            <a:r>
              <a:rPr lang="en-GB" sz="2400" dirty="0" smtClean="0">
                <a:latin typeface="Times New Roman" pitchFamily="18" charset="0"/>
                <a:cs typeface="Times New Roman" pitchFamily="18" charset="0"/>
              </a:rPr>
              <a:t>and fidelity to facts. </a:t>
            </a: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sym typeface="Symbol"/>
              </a:rPr>
              <a:t> </a:t>
            </a:r>
            <a:r>
              <a:rPr lang="en-GB" sz="2400" dirty="0" smtClean="0">
                <a:latin typeface="Times New Roman" pitchFamily="18" charset="0"/>
                <a:cs typeface="Times New Roman" pitchFamily="18" charset="0"/>
              </a:rPr>
              <a:t>Many </a:t>
            </a:r>
            <a:r>
              <a:rPr lang="en-GB" sz="2400" dirty="0" smtClean="0">
                <a:latin typeface="Times New Roman" pitchFamily="18" charset="0"/>
                <a:cs typeface="Times New Roman" pitchFamily="18" charset="0"/>
              </a:rPr>
              <a:t>writers of the period had concurrent occupations </a:t>
            </a: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         in </a:t>
            </a:r>
            <a:r>
              <a:rPr lang="en-GB" sz="2400" dirty="0" smtClean="0">
                <a:latin typeface="Times New Roman" pitchFamily="18" charset="0"/>
                <a:cs typeface="Times New Roman" pitchFamily="18" charset="0"/>
              </a:rPr>
              <a:t>the publishing </a:t>
            </a:r>
            <a:r>
              <a:rPr lang="en-GB" sz="2400" dirty="0" smtClean="0">
                <a:latin typeface="Times New Roman" pitchFamily="18" charset="0"/>
                <a:cs typeface="Times New Roman" pitchFamily="18" charset="0"/>
              </a:rPr>
              <a:t>industry</a:t>
            </a:r>
            <a:br>
              <a:rPr lang="en-GB" sz="24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sym typeface="Symbol"/>
              </a:rPr>
              <a:t> </a:t>
            </a:r>
            <a:r>
              <a:rPr lang="en-GB" sz="2400" dirty="0" smtClean="0">
                <a:latin typeface="Times New Roman" pitchFamily="18" charset="0"/>
                <a:cs typeface="Times New Roman" pitchFamily="18" charset="0"/>
              </a:rPr>
              <a:t>Use of  </a:t>
            </a:r>
            <a:r>
              <a:rPr lang="en-GB" sz="2400" dirty="0" smtClean="0">
                <a:latin typeface="Times New Roman" pitchFamily="18" charset="0"/>
                <a:cs typeface="Times New Roman" pitchFamily="18" charset="0"/>
              </a:rPr>
              <a:t>journalistic technique to represent the everyday </a:t>
            </a:r>
            <a:r>
              <a:rPr lang="en-GB" sz="2400" dirty="0" smtClean="0">
                <a:latin typeface="Times New Roman" pitchFamily="18" charset="0"/>
                <a:cs typeface="Times New Roman" pitchFamily="18" charset="0"/>
              </a:rPr>
              <a:t> </a:t>
            </a:r>
            <a:br>
              <a:rPr lang="en-GB" sz="24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                reality </a:t>
            </a:r>
            <a:r>
              <a:rPr lang="en-GB" sz="2400" dirty="0" smtClean="0">
                <a:latin typeface="Times New Roman" pitchFamily="18" charset="0"/>
                <a:cs typeface="Times New Roman" pitchFamily="18" charset="0"/>
              </a:rPr>
              <a:t>with detailed descriptions of the surrounding </a:t>
            </a: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                world </a:t>
            </a:r>
            <a:r>
              <a:rPr lang="en-GB" sz="2400" dirty="0" smtClean="0">
                <a:latin typeface="Times New Roman" pitchFamily="18" charset="0"/>
                <a:cs typeface="Times New Roman" pitchFamily="18" charset="0"/>
              </a:rPr>
              <a:t>they had witnessed.</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GB" sz="2400" b="1" dirty="0" smtClean="0">
                <a:latin typeface="Times New Roman" pitchFamily="18" charset="0"/>
                <a:cs typeface="Times New Roman" pitchFamily="18" charset="0"/>
              </a:rPr>
              <a:t/>
            </a:r>
            <a:br>
              <a:rPr lang="en-GB" sz="2400" b="1" dirty="0" smtClean="0">
                <a:latin typeface="Times New Roman" pitchFamily="18" charset="0"/>
                <a:cs typeface="Times New Roman" pitchFamily="18" charset="0"/>
              </a:rPr>
            </a:br>
            <a:r>
              <a:rPr lang="en-US" sz="2400" dirty="0"/>
              <a:t/>
            </a:r>
            <a:br>
              <a:rPr lang="en-US" sz="2400" dirty="0"/>
            </a:br>
            <a:r>
              <a:rPr lang="en-GB" sz="2400" b="1" dirty="0" smtClean="0">
                <a:latin typeface="Times New Roman" pitchFamily="18" charset="0"/>
                <a:cs typeface="Times New Roman" pitchFamily="18" charset="0"/>
              </a:rPr>
              <a:t/>
            </a:r>
            <a:br>
              <a:rPr lang="en-GB" sz="2400" b="1" dirty="0" smtClean="0">
                <a:latin typeface="Times New Roman" pitchFamily="18" charset="0"/>
                <a:cs typeface="Times New Roman" pitchFamily="18" charset="0"/>
              </a:rPr>
            </a:br>
            <a:r>
              <a:rPr lang="en-GB" sz="2400" b="1" dirty="0">
                <a:latin typeface="Times New Roman" pitchFamily="18" charset="0"/>
                <a:cs typeface="Times New Roman" pitchFamily="18" charset="0"/>
              </a:rPr>
              <a:t/>
            </a:r>
            <a:br>
              <a:rPr lang="en-GB" sz="2400" b="1" dirty="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83162"/>
          </a:xfrm>
        </p:spPr>
        <p:txBody>
          <a:bodyPr>
            <a:noAutofit/>
          </a:bodyPr>
          <a:lstStyle/>
          <a:p>
            <a:pPr algn="l"/>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2</a:t>
            </a:r>
            <a:r>
              <a:rPr lang="en-GB" sz="2800" b="1" dirty="0" smtClean="0">
                <a:latin typeface="Times New Roman" pitchFamily="18" charset="0"/>
                <a:cs typeface="Times New Roman" pitchFamily="18" charset="0"/>
              </a:rPr>
              <a:t>. Docudrama</a:t>
            </a:r>
            <a:r>
              <a:rPr lang="en-GB" sz="2800" b="1" dirty="0" smtClean="0">
                <a:latin typeface="Times New Roman" pitchFamily="18" charset="0"/>
                <a:cs typeface="Times New Roman" pitchFamily="18" charset="0"/>
              </a:rPr>
              <a:t>:</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dirty="0" smtClean="0"/>
              <a:t> </a:t>
            </a:r>
            <a:r>
              <a:rPr lang="en-GB" sz="2800" dirty="0" smtClean="0">
                <a:latin typeface="Times New Roman" pitchFamily="18" charset="0"/>
                <a:cs typeface="Times New Roman" pitchFamily="18" charset="0"/>
                <a:sym typeface="Symbol"/>
              </a:rPr>
              <a:t> </a:t>
            </a:r>
            <a:r>
              <a:rPr lang="en-GB" sz="2800" dirty="0" smtClean="0">
                <a:latin typeface="Times New Roman" pitchFamily="18" charset="0"/>
                <a:cs typeface="Times New Roman" pitchFamily="18" charset="0"/>
              </a:rPr>
              <a:t>characters </a:t>
            </a:r>
            <a:r>
              <a:rPr lang="en-GB" sz="2800" dirty="0" smtClean="0">
                <a:latin typeface="Times New Roman" pitchFamily="18" charset="0"/>
                <a:cs typeface="Times New Roman" pitchFamily="18" charset="0"/>
              </a:rPr>
              <a:t>and events are intended to seamlessly reproduce the real world</a:t>
            </a:r>
            <a:r>
              <a:rPr lang="en-GB" sz="2800" dirty="0" smtClean="0">
                <a:latin typeface="Times New Roman" pitchFamily="18" charset="0"/>
                <a:cs typeface="Times New Roman" pitchFamily="18" charset="0"/>
              </a:rPr>
              <a:t>.</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sym typeface="Symbol"/>
              </a:rPr>
              <a:t></a:t>
            </a:r>
            <a:r>
              <a:rPr lang="en-GB" sz="2800" dirty="0" smtClean="0">
                <a:latin typeface="Times New Roman" pitchFamily="18" charset="0"/>
                <a:cs typeface="Times New Roman" pitchFamily="18" charset="0"/>
              </a:rPr>
              <a:t> growing concern with the plight of the less fortunate in society </a:t>
            </a: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sym typeface="Symbol"/>
              </a:rPr>
              <a:t> New subjects</a:t>
            </a:r>
            <a:br>
              <a:rPr lang="en-GB" sz="2800" dirty="0" smtClean="0">
                <a:latin typeface="Times New Roman" pitchFamily="18" charset="0"/>
                <a:cs typeface="Times New Roman" pitchFamily="18" charset="0"/>
                <a:sym typeface="Symbol"/>
              </a:rPr>
            </a:br>
            <a:r>
              <a:rPr lang="en-GB" sz="2800" dirty="0" smtClean="0">
                <a:latin typeface="Times New Roman" pitchFamily="18" charset="0"/>
                <a:cs typeface="Times New Roman" pitchFamily="18" charset="0"/>
                <a:sym typeface="Symbol"/>
              </a:rPr>
              <a:t/>
            </a:r>
            <a:br>
              <a:rPr lang="en-GB" sz="2800" dirty="0" smtClean="0">
                <a:latin typeface="Times New Roman" pitchFamily="18" charset="0"/>
                <a:cs typeface="Times New Roman" pitchFamily="18" charset="0"/>
                <a:sym typeface="Symbol"/>
              </a:rPr>
            </a:br>
            <a:r>
              <a:rPr lang="en-GB" sz="2800" dirty="0" smtClean="0">
                <a:latin typeface="Times New Roman" pitchFamily="18" charset="0"/>
                <a:cs typeface="Times New Roman" pitchFamily="18" charset="0"/>
                <a:sym typeface="Symbol"/>
              </a:rPr>
              <a:t> </a:t>
            </a:r>
            <a:r>
              <a:rPr lang="en-GB" sz="2800" dirty="0" smtClean="0">
                <a:latin typeface="Times New Roman" pitchFamily="18" charset="0"/>
                <a:cs typeface="Times New Roman" pitchFamily="18" charset="0"/>
              </a:rPr>
              <a:t> typical subject</a:t>
            </a:r>
            <a:r>
              <a:rPr lang="en-GB" sz="2800" dirty="0" smtClean="0"/>
              <a:t> </a:t>
            </a:r>
            <a:r>
              <a:rPr lang="en-GB" sz="2800" dirty="0" smtClean="0"/>
              <a:t>: </a:t>
            </a:r>
            <a:r>
              <a:rPr lang="en-GB" sz="2800" dirty="0" smtClean="0">
                <a:latin typeface="Times New Roman" pitchFamily="18" charset="0"/>
                <a:cs typeface="Times New Roman" pitchFamily="18" charset="0"/>
              </a:rPr>
              <a:t>upwardly </a:t>
            </a:r>
            <a:r>
              <a:rPr lang="en-GB" sz="2800" dirty="0" smtClean="0">
                <a:latin typeface="Times New Roman" pitchFamily="18" charset="0"/>
                <a:cs typeface="Times New Roman" pitchFamily="18" charset="0"/>
              </a:rPr>
              <a:t>mobile middle class </a:t>
            </a:r>
            <a:r>
              <a:rPr lang="en-GB" sz="2800" dirty="0" smtClean="0">
                <a:latin typeface="Times New Roman" pitchFamily="18" charset="0"/>
                <a:cs typeface="Times New Roman" pitchFamily="18" charset="0"/>
              </a:rPr>
              <a:t>performing to </a:t>
            </a:r>
            <a:r>
              <a:rPr lang="en-GB" sz="2800" dirty="0" smtClean="0">
                <a:latin typeface="Times New Roman" pitchFamily="18" charset="0"/>
                <a:cs typeface="Times New Roman" pitchFamily="18" charset="0"/>
              </a:rPr>
              <a:t>retain their position in the world </a:t>
            </a: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t>
            </a: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6562"/>
          </a:xfrm>
        </p:spPr>
        <p:txBody>
          <a:bodyPr>
            <a:noAutofit/>
          </a:bodyPr>
          <a:lstStyle/>
          <a:p>
            <a:pPr algn="l"/>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3.Portrayal </a:t>
            </a:r>
            <a:r>
              <a:rPr lang="en-GB" sz="2800" b="1" dirty="0" smtClean="0">
                <a:latin typeface="Times New Roman" pitchFamily="18" charset="0"/>
                <a:cs typeface="Times New Roman" pitchFamily="18" charset="0"/>
              </a:rPr>
              <a:t>of human psychology</a:t>
            </a:r>
            <a:r>
              <a:rPr lang="en-GB" sz="2800" b="1" dirty="0" smtClean="0">
                <a:latin typeface="Times New Roman" pitchFamily="18" charset="0"/>
                <a:cs typeface="Times New Roman" pitchFamily="18" charset="0"/>
              </a:rPr>
              <a:t>:</a:t>
            </a:r>
            <a:br>
              <a:rPr lang="en-GB" sz="2800" b="1"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sym typeface="Symbol"/>
              </a:rPr>
              <a:t> </a:t>
            </a:r>
            <a:r>
              <a:rPr lang="en-GB" sz="2800" dirty="0" smtClean="0">
                <a:latin typeface="Times New Roman" pitchFamily="18" charset="0"/>
                <a:cs typeface="Times New Roman" pitchFamily="18" charset="0"/>
              </a:rPr>
              <a:t>represent </a:t>
            </a:r>
            <a:r>
              <a:rPr lang="en-GB" sz="2800" dirty="0" smtClean="0">
                <a:latin typeface="Times New Roman" pitchFamily="18" charset="0"/>
                <a:cs typeface="Times New Roman" pitchFamily="18" charset="0"/>
              </a:rPr>
              <a:t>the inner workings of the mind, and the delicate play of emotions</a:t>
            </a:r>
            <a:r>
              <a:rPr lang="en-GB" sz="2800" dirty="0" smtClean="0">
                <a:latin typeface="Times New Roman" pitchFamily="18" charset="0"/>
                <a:cs typeface="Times New Roman" pitchFamily="18" charset="0"/>
              </a:rPr>
              <a:t>.</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sym typeface="Symbol"/>
              </a:rPr>
              <a:t> Portrayal of complicated </a:t>
            </a:r>
            <a:r>
              <a:rPr lang="en-US" sz="2800" dirty="0" smtClean="0">
                <a:latin typeface="Times New Roman" pitchFamily="18" charset="0"/>
                <a:cs typeface="Times New Roman" pitchFamily="18" charset="0"/>
              </a:rPr>
              <a:t>human </a:t>
            </a:r>
            <a:r>
              <a:rPr lang="en-US" sz="2800" dirty="0" smtClean="0">
                <a:latin typeface="Times New Roman" pitchFamily="18" charset="0"/>
                <a:cs typeface="Times New Roman" pitchFamily="18" charset="0"/>
              </a:rPr>
              <a:t>consciousness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sym typeface="Symbol"/>
              </a:rPr>
              <a:t> </a:t>
            </a:r>
            <a:r>
              <a:rPr lang="en-US" sz="2800" dirty="0" smtClean="0">
                <a:latin typeface="Times New Roman" pitchFamily="18" charset="0"/>
                <a:cs typeface="Times New Roman" pitchFamily="18" charset="0"/>
              </a:rPr>
              <a:t>human </a:t>
            </a:r>
            <a:r>
              <a:rPr lang="en-US" sz="2800" dirty="0" smtClean="0">
                <a:latin typeface="Times New Roman" pitchFamily="18" charset="0"/>
                <a:cs typeface="Times New Roman" pitchFamily="18" charset="0"/>
              </a:rPr>
              <a:t>mind there are very few absolutes which help in shaping a new sensibility of the human world</a:t>
            </a:r>
            <a:r>
              <a:rPr lang="en-US" sz="2800" dirty="0" smtClean="0">
                <a:latin typeface="Times New Roman" pitchFamily="18" charset="0"/>
                <a:cs typeface="Times New Roman" pitchFamily="18" charset="0"/>
              </a:rPr>
              <a:t>.</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sym typeface="Symbol"/>
              </a:rPr>
              <a:t>belief in</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the concept that people are neither completely good nor completely bad, but somewhere on the spectrum</a:t>
            </a:r>
            <a:r>
              <a:rPr lang="en-US" sz="2800" dirty="0" smtClean="0">
                <a:latin typeface="Times New Roman" pitchFamily="18" charset="0"/>
                <a:cs typeface="Times New Roman" pitchFamily="18" charset="0"/>
              </a:rPr>
              <a:t>.</a:t>
            </a:r>
            <a:br>
              <a:rPr lang="en-US" sz="2800" dirty="0" smtClean="0">
                <a:latin typeface="Times New Roman" pitchFamily="18" charset="0"/>
                <a:cs typeface="Times New Roman" pitchFamily="18" charset="0"/>
              </a:rPr>
            </a:br>
            <a:r>
              <a:rPr lang="en-US" sz="2800" dirty="0" smtClean="0"/>
              <a:t/>
            </a:r>
            <a:br>
              <a:rPr lang="en-US" sz="2800" dirty="0" smtClean="0"/>
            </a:br>
            <a:r>
              <a:rPr lang="en-US" sz="2800" dirty="0" smtClean="0"/>
              <a:t/>
            </a:r>
            <a:br>
              <a:rPr lang="en-US" sz="2800" dirty="0" smtClean="0"/>
            </a:br>
            <a:r>
              <a:rPr lang="en-US" sz="2800" dirty="0" smtClean="0"/>
              <a:t> </a:t>
            </a:r>
            <a:br>
              <a:rPr lang="en-US" sz="2800" dirty="0" smtClean="0"/>
            </a:br>
            <a:endParaRPr lang="en-US"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125</Words>
  <Application>Microsoft Office PowerPoint</Application>
  <PresentationFormat>On-screen Show (4:3)</PresentationFormat>
  <Paragraphs>12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Realistic Novel Introduction: Realism              in literature - associated with the realist art                  movement.               Emerged during mid-19th century in France and                                            Russia               Response to classical demands of creative                  writings.               attempted  to show life as it should be               as well as against the idealistic conceptions of                 Romantic writings.              Firstly used by Friedrich Schiller in his letter                 to Goethe.                 </vt:lpstr>
      <vt:lpstr>         term is applied to the works of literature dealing with the      new approach to character and subject  matter, where stories     reflect real life  The term is applied to the works of literature that deal with     the new approach to character and subject matter   stories reflect real life and fictional characters as if  they are    real characters.    No place for fantasy and supernatural   Instead, it represents common people and their different day     to day activities, joys, sorrows, successes, and failures.        </vt:lpstr>
      <vt:lpstr>   e.g. The Human Comedy  a realistic portrait of all aspects of France of his time   characters portrayed therein are from the lowest thief or prostitute to the highest aristocrat or political leader.   First work that can be called truly realistic is the work of Gustave Flaubert (France), Anton Chekhov (Russia), George Eliot (England), and Mark Twain and William Dean Howells ( the USA).   Their novels deal with the complex characters with mixed motives that are rooted in social class and operate according to a highly developed social structure.    </vt:lpstr>
      <vt:lpstr>  Attention is given to details and an effort is made to replicate the true nature of reality in a way that novelists had never attempted before.    Novel’s function : simply to report what happens, without comment or judgment.    Characters in a realistic novel interact with other characters and undergo plausible and everyday experiences.   Novel’s function : simply to report what happens, without comment or judgment.   </vt:lpstr>
      <vt:lpstr> Definitions of Realistic Novel:        Definitions:     A type of novel characterized as the fictional attempt to give the effect of realism by representing complex characters with mixed motives who are rooted in a social class, operate in a highly developed social structure, interact with many other characters, and undergo plausible and everyday modes of experience.    Abrams’ Glossary of Literary Terms  *A type of novel that places a strong emphasis on the truthful representation of the actual in fiction.     Holman’s Handbook to Literature               </vt:lpstr>
      <vt:lpstr>* There is a kind of novel which in fact creates and judges the quality of a whole way of living in terms of the qualities of persons. . . . it offers a valuing creation of a whole way of life, a society, that is larger than any of the individuals composing it, and at the same time valuing creations of individual human beings . . . Neither element, neither the society nor the individual, is there as a priority. The society is not a background against which the personal relationships are studied, nor are the individuals merely illustrations of aspects of the way of life. I call this the realistic tradition . . .      Raymond Williams </vt:lpstr>
      <vt:lpstr>    Features of the Realistic Novel: 1. Objectivity and fidelity:    objectivity and fidelity to facts.           Many writers of the period had concurrent occupations            in the publishing industry    Use of  journalistic technique to represent the everyday                    reality with detailed descriptions of the surrounding                   world they had witnessed.      </vt:lpstr>
      <vt:lpstr>          2. Docudrama:    characters and events are intended to seamlessly reproduce the real world.   growing concern with the plight of the less fortunate in society    New subjects    typical subject : upwardly mobile middle class performing to retain their position in the world             </vt:lpstr>
      <vt:lpstr>    3.Portrayal of human psychology:  represent the inner workings of the mind, and the delicate play of emotions.   Portrayal of complicated human consciousness    human mind there are very few absolutes which help in shaping a new sensibility of the human world.  belief in the concept that people are neither completely good nor completely bad, but somewhere on the spectrum.     </vt:lpstr>
      <vt:lpstr>   4.Complex Characters:   intricate and layered characters who, feel as though they could be flesh and blood creatures.   internal monologues and a keen understanding of human psychology.    individual is composed of a network of motivations, interests, desires, and fears.   Changes in mood, perceptions, opinions and ideas constitute the turning points or climaxes.    </vt:lpstr>
      <vt:lpstr>   5.Plot Structure:  destroyed the established form of plot structure which presents the notion of a systematic outline that follows a definite arc of events, with an identifiable climax and resolution.   Realistic novelists observe that life does not follow such patterns, so for them, neither should the novel.    Instead of grand happenings, tragedies and epic turns of events, the realistic novel plods steadily over a track not greatly disturbed by external circumstances.  </vt:lpstr>
      <vt:lpstr>      6.Narrative Style:  experimentation with Narrative style  Instead of an omniscient narrator calmly describing the persons and events, readers often confront unreliable narrators who do not have all the information.  Often, the narrators’ perceptions are coloured by their own prejudices and beliefs.  story inside a story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Realistic Novel    Introduction: Realism in literature is associated with the realist art movement +emerged during mid-19th century France and Russia in response to classical demands of creative writings +attempted  to show life as it should be +as well as against the idealistic conceptions of Romantic writings. +firstly used by Friedrich Schiller in his letter to Goethe where he writes that “realism cannot make a poet.” Further, in the work entitled Ideen, Schlegel compared philosophy with idealism. Since then, the term is applied to the works of literature that deal with the new approach to character and subject matter, where stories reflect real life</dc:title>
  <dc:creator>Admin</dc:creator>
  <cp:lastModifiedBy>Admin</cp:lastModifiedBy>
  <cp:revision>20</cp:revision>
  <dcterms:created xsi:type="dcterms:W3CDTF">2017-07-10T02:13:16Z</dcterms:created>
  <dcterms:modified xsi:type="dcterms:W3CDTF">2017-07-10T18:18:26Z</dcterms:modified>
</cp:coreProperties>
</file>