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pptx" ContentType="application/vnd.openxmlformats-officedocument.presentationml.presentation"/>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6" r:id="rId2"/>
    <p:sldId id="357" r:id="rId3"/>
    <p:sldId id="354" r:id="rId4"/>
    <p:sldId id="352" r:id="rId5"/>
    <p:sldId id="355" r:id="rId6"/>
    <p:sldId id="300" r:id="rId7"/>
    <p:sldId id="301" r:id="rId8"/>
    <p:sldId id="302" r:id="rId9"/>
    <p:sldId id="303" r:id="rId10"/>
    <p:sldId id="304" r:id="rId11"/>
    <p:sldId id="305" r:id="rId12"/>
    <p:sldId id="306" r:id="rId13"/>
    <p:sldId id="307"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324" r:id="rId28"/>
    <p:sldId id="325" r:id="rId29"/>
    <p:sldId id="326" r:id="rId30"/>
    <p:sldId id="327" r:id="rId31"/>
    <p:sldId id="328" r:id="rId32"/>
    <p:sldId id="329" r:id="rId33"/>
    <p:sldId id="330" r:id="rId34"/>
    <p:sldId id="331" r:id="rId35"/>
    <p:sldId id="332" r:id="rId36"/>
    <p:sldId id="333" r:id="rId37"/>
    <p:sldId id="334" r:id="rId38"/>
    <p:sldId id="335" r:id="rId39"/>
    <p:sldId id="336" r:id="rId40"/>
    <p:sldId id="337" r:id="rId41"/>
    <p:sldId id="338" r:id="rId42"/>
    <p:sldId id="339" r:id="rId43"/>
    <p:sldId id="340" r:id="rId44"/>
    <p:sldId id="341" r:id="rId45"/>
    <p:sldId id="342" r:id="rId46"/>
    <p:sldId id="343" r:id="rId47"/>
    <p:sldId id="344" r:id="rId48"/>
    <p:sldId id="345" r:id="rId49"/>
    <p:sldId id="346" r:id="rId50"/>
    <p:sldId id="347" r:id="rId51"/>
    <p:sldId id="348" r:id="rId52"/>
    <p:sldId id="349" r:id="rId53"/>
    <p:sldId id="350" r:id="rId54"/>
    <p:sldId id="297" r:id="rId55"/>
    <p:sldId id="257" r:id="rId56"/>
    <p:sldId id="258" r:id="rId57"/>
    <p:sldId id="259" r:id="rId58"/>
    <p:sldId id="260" r:id="rId59"/>
    <p:sldId id="261" r:id="rId60"/>
    <p:sldId id="262" r:id="rId61"/>
    <p:sldId id="263" r:id="rId62"/>
    <p:sldId id="264" r:id="rId63"/>
    <p:sldId id="265" r:id="rId64"/>
    <p:sldId id="266" r:id="rId65"/>
    <p:sldId id="267" r:id="rId66"/>
    <p:sldId id="268" r:id="rId67"/>
    <p:sldId id="269" r:id="rId68"/>
    <p:sldId id="272" r:id="rId69"/>
    <p:sldId id="273" r:id="rId70"/>
    <p:sldId id="274" r:id="rId71"/>
    <p:sldId id="275" r:id="rId72"/>
    <p:sldId id="276" r:id="rId73"/>
    <p:sldId id="277" r:id="rId74"/>
    <p:sldId id="278" r:id="rId75"/>
    <p:sldId id="279" r:id="rId76"/>
    <p:sldId id="281" r:id="rId77"/>
    <p:sldId id="282" r:id="rId78"/>
    <p:sldId id="283" r:id="rId79"/>
    <p:sldId id="284" r:id="rId80"/>
    <p:sldId id="285" r:id="rId81"/>
    <p:sldId id="280" r:id="rId82"/>
    <p:sldId id="271" r:id="rId83"/>
    <p:sldId id="286" r:id="rId84"/>
    <p:sldId id="287" r:id="rId85"/>
    <p:sldId id="288" r:id="rId86"/>
    <p:sldId id="289" r:id="rId87"/>
    <p:sldId id="290" r:id="rId88"/>
    <p:sldId id="291" r:id="rId89"/>
    <p:sldId id="292" r:id="rId90"/>
    <p:sldId id="293" r:id="rId91"/>
    <p:sldId id="294" r:id="rId92"/>
    <p:sldId id="295" r:id="rId93"/>
    <p:sldId id="296" r:id="rId9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 Id="rId5" Type="http://schemas.openxmlformats.org/officeDocument/2006/relationships/image" Target="../media/image21.jpeg"/><Relationship Id="rId4" Type="http://schemas.openxmlformats.org/officeDocument/2006/relationships/image" Target="../media/image20.jpeg"/></Relationships>
</file>

<file path=ppt/slides/_rels/slide2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6.emf"/><Relationship Id="rId4" Type="http://schemas.openxmlformats.org/officeDocument/2006/relationships/package" Target="../embeddings/Microsoft_PowerPoint_Presentation1.pptx"/></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762000"/>
            <a:ext cx="6477000" cy="2308324"/>
          </a:xfrm>
          <a:prstGeom prst="rect">
            <a:avLst/>
          </a:prstGeom>
          <a:noFill/>
          <a:ln w="38100">
            <a:solidFill>
              <a:srgbClr val="002060"/>
            </a:solidFill>
          </a:ln>
        </p:spPr>
        <p:txBody>
          <a:bodyPr wrap="square" rtlCol="0">
            <a:spAutoFit/>
          </a:bodyPr>
          <a:lstStyle/>
          <a:p>
            <a:pPr algn="ctr"/>
            <a:endParaRPr lang="en-US" sz="4800" b="1" dirty="0" smtClean="0">
              <a:solidFill>
                <a:srgbClr val="FF0000"/>
              </a:solidFill>
            </a:endParaRPr>
          </a:p>
          <a:p>
            <a:pPr algn="ctr"/>
            <a:r>
              <a:rPr lang="en-US" sz="4800" b="1" dirty="0" smtClean="0">
                <a:solidFill>
                  <a:srgbClr val="FF0000"/>
                </a:solidFill>
              </a:rPr>
              <a:t>REPRODUCTIVE HEALTH</a:t>
            </a:r>
          </a:p>
          <a:p>
            <a:pPr algn="ctr"/>
            <a:endParaRPr lang="en-US" sz="4800" b="1" dirty="0">
              <a:solidFill>
                <a:srgbClr val="FF0000"/>
              </a:solidFill>
            </a:endParaRPr>
          </a:p>
        </p:txBody>
      </p:sp>
      <p:sp>
        <p:nvSpPr>
          <p:cNvPr id="3" name="TextBox 2"/>
          <p:cNvSpPr txBox="1">
            <a:spLocks noChangeArrowheads="1"/>
          </p:cNvSpPr>
          <p:nvPr/>
        </p:nvSpPr>
        <p:spPr bwMode="auto">
          <a:xfrm>
            <a:off x="2590800" y="3733800"/>
            <a:ext cx="4648200" cy="1878013"/>
          </a:xfrm>
          <a:prstGeom prst="rect">
            <a:avLst/>
          </a:prstGeom>
          <a:noFill/>
          <a:ln w="57150">
            <a:solidFill>
              <a:srgbClr val="92D05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b="1" dirty="0">
                <a:solidFill>
                  <a:srgbClr val="FF0000"/>
                </a:solidFill>
                <a:latin typeface="Times New Roman" pitchFamily="18" charset="0"/>
                <a:cs typeface="Times New Roman" pitchFamily="18" charset="0"/>
              </a:rPr>
              <a:t>Presented by </a:t>
            </a:r>
          </a:p>
          <a:p>
            <a:pPr algn="ctr" eaLnBrk="1" hangingPunct="1"/>
            <a:r>
              <a:rPr lang="en-US" sz="2400" b="1" dirty="0">
                <a:solidFill>
                  <a:srgbClr val="800080"/>
                </a:solidFill>
                <a:latin typeface="Times New Roman" pitchFamily="18" charset="0"/>
                <a:cs typeface="Times New Roman" pitchFamily="18" charset="0"/>
              </a:rPr>
              <a:t>Dr. </a:t>
            </a:r>
            <a:r>
              <a:rPr lang="en-US" sz="2400" b="1" dirty="0" err="1">
                <a:solidFill>
                  <a:srgbClr val="800080"/>
                </a:solidFill>
                <a:latin typeface="Times New Roman" pitchFamily="18" charset="0"/>
                <a:cs typeface="Times New Roman" pitchFamily="18" charset="0"/>
              </a:rPr>
              <a:t>Ila</a:t>
            </a:r>
            <a:r>
              <a:rPr lang="en-US" sz="2400" b="1" dirty="0">
                <a:solidFill>
                  <a:srgbClr val="800080"/>
                </a:solidFill>
                <a:latin typeface="Times New Roman" pitchFamily="18" charset="0"/>
                <a:cs typeface="Times New Roman" pitchFamily="18" charset="0"/>
              </a:rPr>
              <a:t> </a:t>
            </a:r>
            <a:r>
              <a:rPr lang="en-US" sz="2400" b="1" dirty="0" err="1">
                <a:solidFill>
                  <a:srgbClr val="800080"/>
                </a:solidFill>
                <a:latin typeface="Times New Roman" pitchFamily="18" charset="0"/>
                <a:cs typeface="Times New Roman" pitchFamily="18" charset="0"/>
              </a:rPr>
              <a:t>Jogi</a:t>
            </a:r>
            <a:endParaRPr lang="en-US" sz="2400" b="1" dirty="0">
              <a:solidFill>
                <a:srgbClr val="800080"/>
              </a:solidFill>
              <a:latin typeface="Times New Roman" pitchFamily="18" charset="0"/>
              <a:cs typeface="Times New Roman" pitchFamily="18" charset="0"/>
            </a:endParaRPr>
          </a:p>
          <a:p>
            <a:pPr algn="ctr" eaLnBrk="1" hangingPunct="1"/>
            <a:r>
              <a:rPr lang="en-US" sz="2000" b="1" dirty="0">
                <a:solidFill>
                  <a:srgbClr val="FF0000"/>
                </a:solidFill>
                <a:latin typeface="Times New Roman" pitchFamily="18" charset="0"/>
                <a:cs typeface="Times New Roman" pitchFamily="18" charset="0"/>
              </a:rPr>
              <a:t>Head, Department of Home Science</a:t>
            </a:r>
          </a:p>
          <a:p>
            <a:pPr algn="ctr" eaLnBrk="1" hangingPunct="1"/>
            <a:r>
              <a:rPr lang="en-US" sz="2400" b="1" dirty="0" err="1">
                <a:solidFill>
                  <a:srgbClr val="800080"/>
                </a:solidFill>
                <a:latin typeface="Times New Roman" pitchFamily="18" charset="0"/>
                <a:cs typeface="Times New Roman" pitchFamily="18" charset="0"/>
              </a:rPr>
              <a:t>Mahila</a:t>
            </a:r>
            <a:r>
              <a:rPr lang="en-US" sz="2400" b="1" dirty="0">
                <a:solidFill>
                  <a:srgbClr val="800080"/>
                </a:solidFill>
                <a:latin typeface="Times New Roman" pitchFamily="18" charset="0"/>
                <a:cs typeface="Times New Roman" pitchFamily="18" charset="0"/>
              </a:rPr>
              <a:t> </a:t>
            </a:r>
            <a:r>
              <a:rPr lang="en-US" sz="2400" b="1" dirty="0" err="1">
                <a:solidFill>
                  <a:srgbClr val="800080"/>
                </a:solidFill>
                <a:latin typeface="Times New Roman" pitchFamily="18" charset="0"/>
                <a:cs typeface="Times New Roman" pitchFamily="18" charset="0"/>
              </a:rPr>
              <a:t>Mhavidyalaya</a:t>
            </a:r>
            <a:r>
              <a:rPr lang="en-US" sz="2400" b="1" dirty="0">
                <a:solidFill>
                  <a:srgbClr val="800080"/>
                </a:solidFill>
                <a:latin typeface="Times New Roman" pitchFamily="18" charset="0"/>
                <a:cs typeface="Times New Roman" pitchFamily="18" charset="0"/>
              </a:rPr>
              <a:t>, </a:t>
            </a:r>
            <a:r>
              <a:rPr lang="en-US" sz="2400" b="1" dirty="0" err="1">
                <a:solidFill>
                  <a:srgbClr val="800080"/>
                </a:solidFill>
                <a:latin typeface="Times New Roman" pitchFamily="18" charset="0"/>
                <a:cs typeface="Times New Roman" pitchFamily="18" charset="0"/>
              </a:rPr>
              <a:t>Karad</a:t>
            </a:r>
            <a:endParaRPr lang="en-US" sz="2400" b="1" dirty="0">
              <a:solidFill>
                <a:srgbClr val="800080"/>
              </a:solidFill>
              <a:latin typeface="Times New Roman" pitchFamily="18" charset="0"/>
              <a:cs typeface="Times New Roman" pitchFamily="18" charset="0"/>
            </a:endParaRPr>
          </a:p>
          <a:p>
            <a:pPr algn="ctr" eaLnBrk="1" hangingPunct="1"/>
            <a:endParaRPr lang="en-US" sz="2400" b="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3208704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0"/>
            <a:ext cx="9144000" cy="106182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Care during menses</a:t>
            </a: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Regular </a:t>
            </a:r>
            <a:r>
              <a:rPr kumimoji="0" lang="en-US" b="0" i="0" u="none" strike="noStrike" cap="none" normalizeH="0" baseline="0" dirty="0" smtClean="0">
                <a:ln>
                  <a:noFill/>
                </a:ln>
                <a:solidFill>
                  <a:srgbClr val="660066"/>
                </a:solidFill>
                <a:effectLst/>
                <a:latin typeface="Arial" pitchFamily="34" charset="0"/>
                <a:ea typeface="Times New Roman" pitchFamily="18" charset="0"/>
                <a:cs typeface="Arial" pitchFamily="34" charset="0"/>
              </a:rPr>
              <a:t>cleansing of face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with a cleanser. Care should be taken that face is not washed too many times because the skin tends to react and this produces more oil. Pimples should not be squeezed. Any </a:t>
            </a:r>
            <a:r>
              <a:rPr kumimoji="0" lang="en-US" b="0" i="0" u="none" strike="noStrike" cap="none" normalizeH="0" baseline="0" dirty="0" smtClean="0">
                <a:ln>
                  <a:noFill/>
                </a:ln>
                <a:solidFill>
                  <a:srgbClr val="660066"/>
                </a:solidFill>
                <a:effectLst/>
                <a:latin typeface="Arial" pitchFamily="34" charset="0"/>
                <a:ea typeface="Times New Roman" pitchFamily="18" charset="0"/>
                <a:cs typeface="Arial" pitchFamily="34" charset="0"/>
              </a:rPr>
              <a:t>good medicated soap or lotion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has antibacterial  properties that proves more useful than other products to reduce pimples.</a:t>
            </a:r>
          </a:p>
          <a:p>
            <a:pPr marL="0" marR="0" lvl="0" indent="0" algn="just"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According to certain religion having a bath during menstrual cycles is not acceptable. But nowadays with girls being an active participant in academic as well as other extra curricular and  sports activities, following these sentiments would be unhealthy. Having </a:t>
            </a:r>
            <a:r>
              <a:rPr kumimoji="0" lang="en-US" b="0" i="0" u="none" strike="noStrike" cap="none" normalizeH="0" baseline="0" dirty="0" smtClean="0">
                <a:ln>
                  <a:noFill/>
                </a:ln>
                <a:solidFill>
                  <a:srgbClr val="660066"/>
                </a:solidFill>
                <a:effectLst/>
                <a:latin typeface="Arial" pitchFamily="34" charset="0"/>
                <a:ea typeface="Times New Roman" pitchFamily="18" charset="0"/>
                <a:cs typeface="Arial" pitchFamily="34" charset="0"/>
              </a:rPr>
              <a:t>a body wash twice a day</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during periods is advisable.</a:t>
            </a:r>
          </a:p>
          <a:p>
            <a:pPr marL="0" marR="0" lvl="0" indent="0" algn="just"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In the olden days women would use cloth pad which was not enough protection. It could be embarrassing as it could be smelly, sometimes could leak and stain and of course  unhealthy, as dampness of the cloth could result in microbial growth.</a:t>
            </a: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Today we have other alternatives one of which is using </a:t>
            </a:r>
            <a:r>
              <a:rPr kumimoji="0" lang="en-US" b="0" i="0" u="none" strike="noStrike" cap="none" normalizeH="0" baseline="0" dirty="0" smtClean="0">
                <a:ln>
                  <a:noFill/>
                </a:ln>
                <a:solidFill>
                  <a:srgbClr val="660066"/>
                </a:solidFill>
                <a:effectLst/>
                <a:latin typeface="Arial" pitchFamily="34" charset="0"/>
                <a:ea typeface="Times New Roman" pitchFamily="18" charset="0"/>
                <a:cs typeface="Arial" pitchFamily="34" charset="0"/>
              </a:rPr>
              <a:t>sanitary pads.</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It is more </a:t>
            </a:r>
            <a:r>
              <a:rPr kumimoji="0" lang="en-US" b="0" i="0" u="none" strike="noStrike" cap="none" normalizeH="0" baseline="0" dirty="0" smtClean="0">
                <a:ln>
                  <a:noFill/>
                </a:ln>
                <a:solidFill>
                  <a:srgbClr val="660066"/>
                </a:solidFill>
                <a:effectLst/>
                <a:latin typeface="Arial" pitchFamily="34" charset="0"/>
                <a:ea typeface="Times New Roman" pitchFamily="18" charset="0"/>
                <a:cs typeface="Arial" pitchFamily="34" charset="0"/>
              </a:rPr>
              <a:t>hygienic and comfortable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to use. But care has to be taken with pads too. They should be changed regularly. One should always clean the hands with soap after using them. It should be  disposed in a safe manner by wrapping it in a paper and putting  them in the waste bins.</a:t>
            </a: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v"/>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Last but not the least many young girls at this age are very keen to stay slim and skip their lunch or breakfast. It is very essential to have a </a:t>
            </a:r>
            <a:r>
              <a:rPr kumimoji="0" lang="en-US" b="0" i="0" u="none" strike="noStrike" cap="none" normalizeH="0" baseline="0" dirty="0" smtClean="0">
                <a:ln>
                  <a:noFill/>
                </a:ln>
                <a:solidFill>
                  <a:srgbClr val="660066"/>
                </a:solidFill>
                <a:effectLst/>
                <a:latin typeface="Arial" pitchFamily="34" charset="0"/>
                <a:ea typeface="Times New Roman" pitchFamily="18" charset="0"/>
                <a:cs typeface="Arial" pitchFamily="34" charset="0"/>
              </a:rPr>
              <a:t>proper balanced diet</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during these growing years.</a:t>
            </a: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fertilization"/>
          <p:cNvPicPr>
            <a:picLocks noChangeAspect="1" noChangeArrowheads="1"/>
          </p:cNvPicPr>
          <p:nvPr/>
        </p:nvPicPr>
        <p:blipFill>
          <a:blip r:embed="rId2"/>
          <a:srcRect/>
          <a:stretch>
            <a:fillRect/>
          </a:stretch>
        </p:blipFill>
        <p:spPr bwMode="auto">
          <a:xfrm>
            <a:off x="1714480" y="2000240"/>
            <a:ext cx="5643602" cy="4429156"/>
          </a:xfrm>
          <a:prstGeom prst="rect">
            <a:avLst/>
          </a:prstGeom>
          <a:noFill/>
          <a:ln w="9525">
            <a:noFill/>
            <a:miter lim="800000"/>
            <a:headEnd/>
            <a:tailEnd/>
          </a:ln>
        </p:spPr>
      </p:pic>
      <p:sp>
        <p:nvSpPr>
          <p:cNvPr id="3" name="Rectangle 2"/>
          <p:cNvSpPr/>
          <p:nvPr/>
        </p:nvSpPr>
        <p:spPr>
          <a:xfrm>
            <a:off x="2046500" y="357166"/>
            <a:ext cx="4454326" cy="923330"/>
          </a:xfrm>
          <a:prstGeom prst="rect">
            <a:avLst/>
          </a:prstGeom>
          <a:noFill/>
        </p:spPr>
        <p:txBody>
          <a:bodyPr wrap="squar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Conception</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image9"/>
          <p:cNvPicPr>
            <a:picLocks noChangeAspect="1" noChangeArrowheads="1"/>
          </p:cNvPicPr>
          <p:nvPr/>
        </p:nvPicPr>
        <p:blipFill>
          <a:blip r:embed="rId2"/>
          <a:srcRect/>
          <a:stretch>
            <a:fillRect/>
          </a:stretch>
        </p:blipFill>
        <p:spPr bwMode="auto">
          <a:xfrm>
            <a:off x="1928794" y="428604"/>
            <a:ext cx="4572000" cy="3786214"/>
          </a:xfrm>
          <a:prstGeom prst="rect">
            <a:avLst/>
          </a:prstGeom>
          <a:noFill/>
          <a:ln w="9525">
            <a:noFill/>
            <a:miter lim="800000"/>
            <a:headEnd/>
            <a:tailEnd/>
          </a:ln>
        </p:spPr>
      </p:pic>
      <p:pic>
        <p:nvPicPr>
          <p:cNvPr id="40963" name="Picture 2" descr="C:\Documents and Settings\Administrator\Desktop\seetha\Sexual Reproduction_files\blastocyst.gif"/>
          <p:cNvPicPr>
            <a:picLocks noChangeAspect="1" noChangeArrowheads="1"/>
          </p:cNvPicPr>
          <p:nvPr/>
        </p:nvPicPr>
        <p:blipFill>
          <a:blip r:embed="rId3"/>
          <a:srcRect/>
          <a:stretch>
            <a:fillRect/>
          </a:stretch>
        </p:blipFill>
        <p:spPr bwMode="auto">
          <a:xfrm>
            <a:off x="2857488" y="4357694"/>
            <a:ext cx="3071834" cy="21431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9288"/>
          <p:cNvPicPr>
            <a:picLocks noChangeAspect="1" noChangeArrowheads="1"/>
          </p:cNvPicPr>
          <p:nvPr/>
        </p:nvPicPr>
        <p:blipFill>
          <a:blip r:embed="rId2"/>
          <a:srcRect/>
          <a:stretch>
            <a:fillRect/>
          </a:stretch>
        </p:blipFill>
        <p:spPr bwMode="auto">
          <a:xfrm>
            <a:off x="1714480" y="1357298"/>
            <a:ext cx="5715040" cy="40005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ChangeArrowheads="1"/>
          </p:cNvSpPr>
          <p:nvPr/>
        </p:nvSpPr>
        <p:spPr bwMode="auto">
          <a:xfrm>
            <a:off x="0" y="0"/>
            <a:ext cx="9144000" cy="914096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Children normally have a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growth spurt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during their adolescent years (12 to 18 years old).</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healthy diet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for most adolescents is one that provides enough nutrients for growth.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 healthy diet also has the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right amount of nutrients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to keep an adolescent healthy and keep him from having health problems.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 poor diet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may lead to health problems such as</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 anemia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(decreased oxygen going to body tissues), eating disorders, or obesity (being overweight).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poor diet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may cause other health problems later in life such as obesity, heart disease, or diabetes.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Regular physical activity can lower your child's risk of having some of these health problems</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lang="en-US" sz="2800" dirty="0" smtClean="0">
              <a:solidFill>
                <a:srgbClr val="FF000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lang="en-US" sz="2800" dirty="0" smtClean="0">
              <a:solidFill>
                <a:srgbClr val="FF000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lang="en-US" sz="2800" dirty="0" smtClean="0">
              <a:solidFill>
                <a:srgbClr val="FF000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tab pos="457200" algn="l"/>
              </a:tabLst>
            </a:pP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ChangeArrowheads="1"/>
          </p:cNvSpPr>
          <p:nvPr/>
        </p:nvSpPr>
        <p:spPr bwMode="auto">
          <a:xfrm>
            <a:off x="0" y="0"/>
            <a:ext cx="9144000" cy="741741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 healthy diet for adolescents should include different kinds of foods from all the food groups.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Meals should have enough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protein</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(such as meat, beans and nuts) to help your child grow.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Meals should also have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carbohydrates</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2800" b="0" i="0"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kahr</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t>
            </a:r>
            <a:r>
              <a:rPr kumimoji="0" lang="en-US" sz="2800" b="0" i="0"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bo</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-HI-</a:t>
            </a:r>
            <a:r>
              <a:rPr kumimoji="0" lang="en-US" sz="2800" b="0" i="0"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drayt</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(bread, pasta and cereal), fruits, and vegetables.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Meals should also include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dairy products</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such as milk and cheese.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The kinds of foods your child eats should be high in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vitamins and minerals.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Your child's diet should also be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low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in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fat and sugar.</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Eating foods that are low in fat and sugar can help your child stay at a healthy weight, and decrease his risk of health problems.</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lang="en-US" sz="2800" dirty="0" smtClean="0">
              <a:solidFill>
                <a:srgbClr val="FF0000"/>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428596" y="0"/>
            <a:ext cx="8715404" cy="652486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200" b="1" i="0" strike="noStrike" cap="none" normalizeH="0" baseline="0" dirty="0" smtClean="0">
                <a:ln>
                  <a:noFill/>
                </a:ln>
                <a:solidFill>
                  <a:srgbClr val="660066"/>
                </a:solidFill>
                <a:effectLst/>
                <a:latin typeface="Times New Roman" pitchFamily="18" charset="0"/>
                <a:ea typeface="Times New Roman" pitchFamily="18" charset="0"/>
                <a:cs typeface="Times New Roman" pitchFamily="18" charset="0"/>
              </a:rPr>
              <a:t>What foods should</a:t>
            </a:r>
            <a:r>
              <a:rPr kumimoji="0" lang="en-US" sz="2200" b="1" i="0" strike="noStrike" cap="none" normalizeH="0" dirty="0" smtClean="0">
                <a:ln>
                  <a:noFill/>
                </a:ln>
                <a:solidFill>
                  <a:srgbClr val="660066"/>
                </a:solidFill>
                <a:effectLst/>
                <a:latin typeface="Times New Roman" pitchFamily="18" charset="0"/>
                <a:ea typeface="Times New Roman" pitchFamily="18" charset="0"/>
                <a:cs typeface="Times New Roman" pitchFamily="18" charset="0"/>
              </a:rPr>
              <a:t> be</a:t>
            </a:r>
            <a:r>
              <a:rPr kumimoji="0" lang="en-US" sz="2200" b="1" i="0" strike="noStrike" cap="none" normalizeH="0" baseline="0" dirty="0" smtClean="0">
                <a:ln>
                  <a:noFill/>
                </a:ln>
                <a:solidFill>
                  <a:srgbClr val="660066"/>
                </a:solidFill>
                <a:effectLst/>
                <a:latin typeface="Times New Roman" pitchFamily="18" charset="0"/>
                <a:ea typeface="Times New Roman" pitchFamily="18" charset="0"/>
                <a:cs typeface="Times New Roman" pitchFamily="18" charset="0"/>
              </a:rPr>
              <a:t> avoided eating and drinking?</a:t>
            </a:r>
          </a:p>
          <a:p>
            <a:pPr marL="0" marR="0" lvl="0" indent="0" algn="l" defTabSz="914400" rtl="0" eaLnBrk="1" fontAlgn="base" latinLnBrk="0" hangingPunct="1">
              <a:lnSpc>
                <a:spcPct val="100000"/>
              </a:lnSpc>
              <a:spcBef>
                <a:spcPct val="0"/>
              </a:spcBef>
              <a:spcAft>
                <a:spcPct val="0"/>
              </a:spcAft>
              <a:buClrTx/>
              <a:buSzTx/>
              <a:tabLst/>
            </a:pPr>
            <a:endParaRPr kumimoji="0" lang="en-US" sz="2200" b="1" i="0" strike="noStrike" cap="none" normalizeH="0" baseline="0" dirty="0" smtClean="0">
              <a:ln>
                <a:noFill/>
              </a:ln>
              <a:solidFill>
                <a:srgbClr val="660066"/>
              </a:solidFill>
              <a:effectLst/>
              <a:latin typeface="Times New Roman" pitchFamily="18" charset="0"/>
              <a:ea typeface="Times New Roman" pitchFamily="18" charset="0"/>
              <a:cs typeface="Times New Roman" pitchFamily="18" charset="0"/>
            </a:endParaRPr>
          </a:p>
          <a:p>
            <a:pPr fontAlgn="base">
              <a:spcBef>
                <a:spcPct val="0"/>
              </a:spcBef>
              <a:spcAft>
                <a:spcPct val="0"/>
              </a:spcAft>
              <a:buFont typeface="Arial" pitchFamily="34" charset="0"/>
              <a:buChar char="•"/>
            </a:pPr>
            <a:r>
              <a:rPr lang="en-US" sz="2200" dirty="0" smtClean="0">
                <a:solidFill>
                  <a:srgbClr val="FF0000"/>
                </a:solidFill>
                <a:latin typeface="Times New Roman" pitchFamily="18" charset="0"/>
                <a:cs typeface="Times New Roman" pitchFamily="18" charset="0"/>
              </a:rPr>
              <a:t> </a:t>
            </a:r>
            <a:r>
              <a:rPr lang="en-US" sz="2200" dirty="0" smtClean="0">
                <a:solidFill>
                  <a:srgbClr val="008000"/>
                </a:solidFill>
                <a:latin typeface="Times New Roman" pitchFamily="18" charset="0"/>
                <a:cs typeface="Times New Roman" pitchFamily="18" charset="0"/>
              </a:rPr>
              <a:t>Don’t</a:t>
            </a:r>
            <a:r>
              <a:rPr kumimoji="0" lang="en-US" sz="220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 </a:t>
            </a:r>
            <a:r>
              <a:rPr kumimoji="0" lang="en-US" sz="22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eat a lot of fast food and convenience foods.</a:t>
            </a:r>
          </a:p>
          <a:p>
            <a:pPr marL="0" marR="0" lvl="0" indent="0" algn="l" defTabSz="914400" rtl="0" eaLnBrk="1" fontAlgn="base" latinLnBrk="0" hangingPunct="1">
              <a:lnSpc>
                <a:spcPct val="100000"/>
              </a:lnSpc>
              <a:spcBef>
                <a:spcPct val="0"/>
              </a:spcBef>
              <a:spcAft>
                <a:spcPct val="0"/>
              </a:spcAft>
              <a:buClrTx/>
              <a:buSzTx/>
              <a:tabLst/>
            </a:pPr>
            <a:endPar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lang="en-US" sz="2200" dirty="0" smtClean="0">
                <a:solidFill>
                  <a:srgbClr val="FF0000"/>
                </a:solidFill>
                <a:latin typeface="Times New Roman" pitchFamily="18" charset="0"/>
                <a:ea typeface="Times New Roman" pitchFamily="18" charset="0"/>
                <a:cs typeface="Times New Roman" pitchFamily="18" charset="0"/>
              </a:rPr>
              <a:t> </a:t>
            </a:r>
            <a:r>
              <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These foods are</a:t>
            </a:r>
            <a:r>
              <a:rPr kumimoji="0" lang="en-US" sz="22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 high in fat and sugar.</a:t>
            </a:r>
            <a:r>
              <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Some examples of fast foods and convenience foods are hamburgers, </a:t>
            </a:r>
            <a:r>
              <a:rPr kumimoji="0" lang="en-US" sz="2200" b="0" i="0" strike="noStrike" cap="none" normalizeH="0" baseline="0" dirty="0" err="1" smtClean="0">
                <a:ln>
                  <a:noFill/>
                </a:ln>
                <a:solidFill>
                  <a:srgbClr val="FF0000"/>
                </a:solidFill>
                <a:effectLst/>
                <a:latin typeface="Times New Roman" pitchFamily="18" charset="0"/>
                <a:ea typeface="Times New Roman" pitchFamily="18" charset="0"/>
                <a:cs typeface="Times New Roman" pitchFamily="18" charset="0"/>
              </a:rPr>
              <a:t>french</a:t>
            </a:r>
            <a:r>
              <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fries, pizza, potato chips, candy and soda. These high fat, high sugar foods may replace healthy foods if your child eats or drinks them too often. For example, adolescents may drink a lot of soda and not drink any milk.</a:t>
            </a:r>
          </a:p>
          <a:p>
            <a:pPr marL="0" marR="0" lvl="0" indent="0" algn="l" defTabSz="914400" rtl="0" eaLnBrk="1" fontAlgn="base" latinLnBrk="0" hangingPunct="1">
              <a:lnSpc>
                <a:spcPct val="100000"/>
              </a:lnSpc>
              <a:spcBef>
                <a:spcPct val="0"/>
              </a:spcBef>
              <a:spcAft>
                <a:spcPct val="0"/>
              </a:spcAft>
              <a:buClrTx/>
              <a:buSzTx/>
              <a:tabLst/>
            </a:pPr>
            <a:endPar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Your child may not get enough calcium if he does not drink milk or eat other dairy foods.</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High fat, high sugar foods may also cause your child to eat too many calories. Eating too many calories may cause your child to become overweight.</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endPar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2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Plan and pack healthy foods if your child eats meals and snacks away from home.</a:t>
            </a:r>
            <a:endParaRPr kumimoji="0" lang="en-US" sz="2200" b="0" i="0" strike="noStrike" cap="none" normalizeH="0" baseline="0" dirty="0" smtClean="0">
              <a:ln>
                <a:noFill/>
              </a:ln>
              <a:solidFill>
                <a:srgbClr val="FF000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p:cNvSpPr>
            <a:spLocks noChangeArrowheads="1"/>
          </p:cNvSpPr>
          <p:nvPr/>
        </p:nvSpPr>
        <p:spPr bwMode="auto">
          <a:xfrm>
            <a:off x="428596" y="0"/>
            <a:ext cx="8429684" cy="698652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2800" b="1" i="0" strike="noStrike" cap="none" normalizeH="0" baseline="0" dirty="0" smtClean="0">
                <a:ln>
                  <a:noFill/>
                </a:ln>
                <a:solidFill>
                  <a:srgbClr val="660066"/>
                </a:solidFill>
                <a:effectLst/>
                <a:latin typeface="Times New Roman" pitchFamily="18" charset="0"/>
                <a:ea typeface="Times New Roman" pitchFamily="18" charset="0"/>
                <a:cs typeface="Times New Roman" pitchFamily="18" charset="0"/>
              </a:rPr>
              <a:t>What should adolescent eat and drink for a healthy diet?</a:t>
            </a:r>
            <a:endParaRPr kumimoji="0" lang="en-US" sz="2800" b="0" i="0" strike="noStrike" cap="none" normalizeH="0" baseline="0" dirty="0" smtClean="0">
              <a:ln>
                <a:noFill/>
              </a:ln>
              <a:solidFill>
                <a:srgbClr val="660066"/>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1"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Breads, cereal, rice, and pasta:</a:t>
            </a:r>
            <a:endParaRPr kumimoji="0" lang="en-US" sz="2800" b="0" i="0" strike="noStrike" cap="none" normalizeH="0" baseline="0" dirty="0" smtClean="0">
              <a:ln>
                <a:noFill/>
              </a:ln>
              <a:solidFill>
                <a:srgbClr val="008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Eat six to eleven servings each day.</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One slice of bread, small roll, or 6-inch tortilla.</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One-half of a cup of cooked cereal, rice, or pasta.</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One-half of a hamburger bun, English muffin, or bagel.</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Three to four small crackers.</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One ounce or about one-half of a cup of ready-to-eat cereal.</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1"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Vegetables:</a:t>
            </a:r>
            <a:endParaRPr kumimoji="0" lang="en-US" sz="2800" b="0" i="0" strike="noStrike" cap="none" normalizeH="0" baseline="0" dirty="0" smtClean="0">
              <a:ln>
                <a:noFill/>
              </a:ln>
              <a:solidFill>
                <a:srgbClr val="008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Eat three to five servings each day.</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One-half of a cup of cooked or chopped, raw vegetables.</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Three-fourths of a cup of vegetable juice.</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One cup of leafy green raw vegetables such as lettuce or spinach.</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p:txBody>
      </p:sp>
      <p:pic>
        <p:nvPicPr>
          <p:cNvPr id="35842" name="Picture 2" descr="http://photos2.fotosearch.com/bthumb/CSP/CSP160/k1603708.jpg"/>
          <p:cNvPicPr>
            <a:picLocks noChangeAspect="1" noChangeArrowheads="1"/>
          </p:cNvPicPr>
          <p:nvPr/>
        </p:nvPicPr>
        <p:blipFill>
          <a:blip r:embed="rId2"/>
          <a:srcRect/>
          <a:stretch>
            <a:fillRect/>
          </a:stretch>
        </p:blipFill>
        <p:spPr bwMode="auto">
          <a:xfrm>
            <a:off x="7786709" y="5643578"/>
            <a:ext cx="1357291" cy="1214422"/>
          </a:xfrm>
          <a:prstGeom prst="rect">
            <a:avLst/>
          </a:prstGeom>
          <a:noFill/>
        </p:spPr>
      </p:pic>
      <p:pic>
        <p:nvPicPr>
          <p:cNvPr id="35844" name="Picture 4" descr="http://t1.gstatic.com/images?q=tbn:ANd9GcS8Q4Vzgh_bLYL2YsVWrb-WhlUJvRv1glATCOgGAWclaOcFrK7xLA"/>
          <p:cNvPicPr>
            <a:picLocks noChangeAspect="1" noChangeArrowheads="1"/>
          </p:cNvPicPr>
          <p:nvPr/>
        </p:nvPicPr>
        <p:blipFill>
          <a:blip r:embed="rId3"/>
          <a:srcRect/>
          <a:stretch>
            <a:fillRect/>
          </a:stretch>
        </p:blipFill>
        <p:spPr bwMode="auto">
          <a:xfrm>
            <a:off x="6500826" y="571480"/>
            <a:ext cx="2643174" cy="1214446"/>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427753"/>
            <a:ext cx="8215370" cy="6001643"/>
          </a:xfrm>
          <a:prstGeom prst="rect">
            <a:avLst/>
          </a:prstGeom>
        </p:spPr>
        <p:txBody>
          <a:bodyPr wrap="square">
            <a:spAutoFit/>
          </a:bodyPr>
          <a:lstStyle/>
          <a:p>
            <a:pPr lvl="0" eaLnBrk="0" fontAlgn="base" hangingPunct="0">
              <a:spcBef>
                <a:spcPct val="0"/>
              </a:spcBef>
              <a:spcAft>
                <a:spcPct val="0"/>
              </a:spcAft>
              <a:tabLst>
                <a:tab pos="457200" algn="l"/>
              </a:tabLst>
            </a:pPr>
            <a:r>
              <a:rPr lang="en-US" sz="2400" b="1" dirty="0" smtClean="0">
                <a:solidFill>
                  <a:srgbClr val="008000"/>
                </a:solidFill>
                <a:latin typeface="Times New Roman" pitchFamily="18" charset="0"/>
                <a:ea typeface="Times New Roman" pitchFamily="18" charset="0"/>
                <a:cs typeface="Times New Roman" pitchFamily="18" charset="0"/>
              </a:rPr>
              <a:t>Fruit:</a:t>
            </a:r>
            <a:endParaRPr lang="en-US" sz="2400" dirty="0" smtClean="0">
              <a:solidFill>
                <a:srgbClr val="008000"/>
              </a:solidFill>
              <a:latin typeface="Times New Roman" pitchFamily="18" charset="0"/>
              <a:cs typeface="Times New Roman" pitchFamily="18" charset="0"/>
            </a:endParaRPr>
          </a:p>
          <a:p>
            <a:pPr lvl="0" eaLnBrk="0" fontAlgn="base" hangingPunct="0">
              <a:spcBef>
                <a:spcPct val="0"/>
              </a:spcBef>
              <a:spcAft>
                <a:spcPct val="0"/>
              </a:spcAft>
              <a:tabLst>
                <a:tab pos="457200" algn="l"/>
              </a:tabLst>
            </a:pPr>
            <a:r>
              <a:rPr lang="en-US" sz="2400" dirty="0" smtClean="0">
                <a:solidFill>
                  <a:srgbClr val="FF0000"/>
                </a:solidFill>
                <a:latin typeface="Times New Roman" pitchFamily="18" charset="0"/>
                <a:ea typeface="Times New Roman" pitchFamily="18" charset="0"/>
                <a:cs typeface="Times New Roman" pitchFamily="18" charset="0"/>
              </a:rPr>
              <a:t>Eat two to four servings each day.</a:t>
            </a:r>
            <a:endParaRPr lang="en-US" sz="2400" dirty="0" smtClean="0">
              <a:solidFill>
                <a:srgbClr val="FF0000"/>
              </a:solidFill>
              <a:latin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r>
              <a:rPr lang="en-US" sz="2400" dirty="0" smtClean="0">
                <a:solidFill>
                  <a:srgbClr val="FF0000"/>
                </a:solidFill>
                <a:latin typeface="Times New Roman" pitchFamily="18" charset="0"/>
                <a:ea typeface="Times New Roman" pitchFamily="18" charset="0"/>
                <a:cs typeface="Times New Roman" pitchFamily="18" charset="0"/>
              </a:rPr>
              <a:t>One whole fruit such as a medium banana, apple, or orange.</a:t>
            </a:r>
            <a:endParaRPr lang="en-US" sz="2400" dirty="0" smtClean="0">
              <a:solidFill>
                <a:srgbClr val="FF0000"/>
              </a:solidFill>
              <a:latin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r>
              <a:rPr lang="en-US" sz="2400" dirty="0" smtClean="0">
                <a:solidFill>
                  <a:srgbClr val="FF0000"/>
                </a:solidFill>
                <a:latin typeface="Times New Roman" pitchFamily="18" charset="0"/>
                <a:ea typeface="Times New Roman" pitchFamily="18" charset="0"/>
                <a:cs typeface="Times New Roman" pitchFamily="18" charset="0"/>
              </a:rPr>
              <a:t>One melon wedge, one-fourth of a melon, or one-half of a grapefruit.</a:t>
            </a:r>
            <a:endParaRPr lang="en-US" sz="2400" dirty="0" smtClean="0">
              <a:solidFill>
                <a:srgbClr val="FF0000"/>
              </a:solidFill>
              <a:latin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r>
              <a:rPr lang="en-US" sz="2400" dirty="0" smtClean="0">
                <a:solidFill>
                  <a:srgbClr val="FF0000"/>
                </a:solidFill>
                <a:latin typeface="Times New Roman" pitchFamily="18" charset="0"/>
                <a:ea typeface="Times New Roman" pitchFamily="18" charset="0"/>
                <a:cs typeface="Times New Roman" pitchFamily="18" charset="0"/>
              </a:rPr>
              <a:t>Three-fourths of a cup of fruit juice.</a:t>
            </a:r>
            <a:endParaRPr lang="en-US" sz="2400" dirty="0" smtClean="0">
              <a:solidFill>
                <a:srgbClr val="FF0000"/>
              </a:solidFill>
              <a:latin typeface="Times New Roman" pitchFamily="18" charset="0"/>
              <a:cs typeface="Times New Roman" pitchFamily="18" charset="0"/>
            </a:endParaRPr>
          </a:p>
          <a:p>
            <a:pPr lvl="0" eaLnBrk="0" fontAlgn="base" hangingPunct="0">
              <a:spcBef>
                <a:spcPct val="0"/>
              </a:spcBef>
              <a:spcAft>
                <a:spcPct val="0"/>
              </a:spcAft>
              <a:buFontTx/>
              <a:buChar char="•"/>
              <a:tabLst>
                <a:tab pos="457200" algn="l"/>
              </a:tabLst>
            </a:pPr>
            <a:r>
              <a:rPr lang="en-US" sz="2400" dirty="0" smtClean="0">
                <a:solidFill>
                  <a:srgbClr val="FF0000"/>
                </a:solidFill>
                <a:latin typeface="Times New Roman" pitchFamily="18" charset="0"/>
                <a:ea typeface="Times New Roman" pitchFamily="18" charset="0"/>
                <a:cs typeface="Times New Roman" pitchFamily="18" charset="0"/>
              </a:rPr>
              <a:t>One-half of a cup of berries, or one-fourth of a cup of dried fruit.</a:t>
            </a:r>
          </a:p>
          <a:p>
            <a:pPr lvl="0" eaLnBrk="0" fontAlgn="base" hangingPunct="0">
              <a:spcBef>
                <a:spcPct val="0"/>
              </a:spcBef>
              <a:spcAft>
                <a:spcPct val="0"/>
              </a:spcAft>
              <a:tabLst>
                <a:tab pos="457200" algn="l"/>
              </a:tabLst>
            </a:pPr>
            <a:r>
              <a:rPr lang="en-US" sz="2400" dirty="0" smtClean="0">
                <a:solidFill>
                  <a:srgbClr val="FF0000"/>
                </a:solidFill>
                <a:latin typeface="Times New Roman" pitchFamily="18" charset="0"/>
                <a:ea typeface="Times New Roman" pitchFamily="18" charset="0"/>
                <a:cs typeface="Times New Roman" pitchFamily="18" charset="0"/>
              </a:rPr>
              <a:t>One-half of a cup of chopped or canned fruit.</a:t>
            </a:r>
            <a:r>
              <a:rPr lang="en-US" sz="2400" dirty="0" smtClean="0">
                <a:solidFill>
                  <a:srgbClr val="FF0000"/>
                </a:solidFill>
                <a:latin typeface="Times New Roman" pitchFamily="18" charset="0"/>
                <a:cs typeface="Times New Roman" pitchFamily="18" charset="0"/>
              </a:rPr>
              <a:t> </a:t>
            </a:r>
          </a:p>
          <a:p>
            <a:pPr lvl="0" eaLnBrk="0" fontAlgn="base" hangingPunct="0">
              <a:spcBef>
                <a:spcPct val="0"/>
              </a:spcBef>
              <a:spcAft>
                <a:spcPct val="0"/>
              </a:spcAft>
              <a:tabLst>
                <a:tab pos="457200" algn="l"/>
              </a:tabLst>
            </a:pPr>
            <a:endParaRPr lang="en-US" sz="2400" dirty="0" smtClean="0">
              <a:solidFill>
                <a:srgbClr val="FF0000"/>
              </a:solidFill>
              <a:latin typeface="Times New Roman" pitchFamily="18" charset="0"/>
              <a:cs typeface="Times New Roman" pitchFamily="18" charset="0"/>
            </a:endParaRPr>
          </a:p>
          <a:p>
            <a:r>
              <a:rPr lang="en-IN" sz="2400" b="1" dirty="0" smtClean="0">
                <a:solidFill>
                  <a:srgbClr val="008000"/>
                </a:solidFill>
                <a:latin typeface="Times New Roman" pitchFamily="18" charset="0"/>
                <a:cs typeface="Times New Roman" pitchFamily="18" charset="0"/>
              </a:rPr>
              <a:t>Milk, yogurt, and cheese:</a:t>
            </a:r>
            <a:endParaRPr lang="en-IN" sz="2400" dirty="0" smtClean="0">
              <a:solidFill>
                <a:srgbClr val="008000"/>
              </a:solidFill>
              <a:latin typeface="Times New Roman" pitchFamily="18" charset="0"/>
              <a:cs typeface="Times New Roman" pitchFamily="18" charset="0"/>
            </a:endParaRPr>
          </a:p>
          <a:p>
            <a:pPr>
              <a:buFont typeface="Arial" pitchFamily="34" charset="0"/>
              <a:buChar char="•"/>
            </a:pPr>
            <a:r>
              <a:rPr lang="en-IN" sz="2400" dirty="0" smtClean="0">
                <a:solidFill>
                  <a:srgbClr val="FF0000"/>
                </a:solidFill>
                <a:latin typeface="Times New Roman" pitchFamily="18" charset="0"/>
                <a:cs typeface="Times New Roman" pitchFamily="18" charset="0"/>
              </a:rPr>
              <a:t>Eat three servings each day.</a:t>
            </a:r>
          </a:p>
          <a:p>
            <a:pPr>
              <a:buFont typeface="Arial" pitchFamily="34" charset="0"/>
              <a:buChar char="•"/>
            </a:pPr>
            <a:r>
              <a:rPr lang="en-US" sz="2400" dirty="0" smtClean="0">
                <a:solidFill>
                  <a:srgbClr val="FF0000"/>
                </a:solidFill>
                <a:latin typeface="Times New Roman" pitchFamily="18" charset="0"/>
                <a:cs typeface="Times New Roman" pitchFamily="18" charset="0"/>
              </a:rPr>
              <a:t> </a:t>
            </a:r>
            <a:r>
              <a:rPr lang="en-IN" sz="2400" dirty="0" smtClean="0">
                <a:solidFill>
                  <a:srgbClr val="FF0000"/>
                </a:solidFill>
                <a:latin typeface="Times New Roman" pitchFamily="18" charset="0"/>
                <a:cs typeface="Times New Roman" pitchFamily="18" charset="0"/>
              </a:rPr>
              <a:t>One cup of milk.</a:t>
            </a:r>
          </a:p>
          <a:p>
            <a:pPr>
              <a:buFont typeface="Arial" pitchFamily="34" charset="0"/>
              <a:buChar char="•"/>
            </a:pPr>
            <a:r>
              <a:rPr lang="en-US" sz="2400" dirty="0" smtClean="0">
                <a:solidFill>
                  <a:srgbClr val="FF0000"/>
                </a:solidFill>
                <a:latin typeface="Times New Roman" pitchFamily="18" charset="0"/>
                <a:cs typeface="Times New Roman" pitchFamily="18" charset="0"/>
              </a:rPr>
              <a:t> </a:t>
            </a:r>
            <a:r>
              <a:rPr lang="en-IN" sz="2400" dirty="0" smtClean="0">
                <a:solidFill>
                  <a:srgbClr val="FF0000"/>
                </a:solidFill>
                <a:latin typeface="Times New Roman" pitchFamily="18" charset="0"/>
                <a:cs typeface="Times New Roman" pitchFamily="18" charset="0"/>
              </a:rPr>
              <a:t>Eight ounces of yogurt.</a:t>
            </a:r>
          </a:p>
          <a:p>
            <a:pPr>
              <a:buFont typeface="Arial" pitchFamily="34" charset="0"/>
              <a:buChar char="•"/>
            </a:pPr>
            <a:r>
              <a:rPr lang="en-US" sz="2400" dirty="0" smtClean="0">
                <a:solidFill>
                  <a:srgbClr val="FF0000"/>
                </a:solidFill>
                <a:latin typeface="Times New Roman" pitchFamily="18" charset="0"/>
                <a:cs typeface="Times New Roman" pitchFamily="18" charset="0"/>
              </a:rPr>
              <a:t> </a:t>
            </a:r>
            <a:r>
              <a:rPr lang="en-IN" sz="2400" dirty="0" smtClean="0">
                <a:solidFill>
                  <a:srgbClr val="FF0000"/>
                </a:solidFill>
                <a:latin typeface="Times New Roman" pitchFamily="18" charset="0"/>
                <a:cs typeface="Times New Roman" pitchFamily="18" charset="0"/>
              </a:rPr>
              <a:t>One and one-half ounces of natural cheese.</a:t>
            </a:r>
          </a:p>
          <a:p>
            <a:pPr>
              <a:buFont typeface="Arial" pitchFamily="34" charset="0"/>
              <a:buChar char="•"/>
            </a:pPr>
            <a:r>
              <a:rPr lang="en-US" sz="2400" dirty="0" smtClean="0">
                <a:solidFill>
                  <a:srgbClr val="FF0000"/>
                </a:solidFill>
                <a:latin typeface="Times New Roman" pitchFamily="18" charset="0"/>
                <a:cs typeface="Times New Roman" pitchFamily="18" charset="0"/>
              </a:rPr>
              <a:t> </a:t>
            </a:r>
            <a:r>
              <a:rPr lang="en-IN" sz="2400" dirty="0" smtClean="0">
                <a:solidFill>
                  <a:srgbClr val="FF0000"/>
                </a:solidFill>
                <a:latin typeface="Times New Roman" pitchFamily="18" charset="0"/>
                <a:cs typeface="Times New Roman" pitchFamily="18" charset="0"/>
              </a:rPr>
              <a:t>Two ounces of processed cheese.</a:t>
            </a:r>
          </a:p>
          <a:p>
            <a:pPr lvl="0" eaLnBrk="0" fontAlgn="base" hangingPunct="0">
              <a:spcBef>
                <a:spcPct val="0"/>
              </a:spcBef>
              <a:spcAft>
                <a:spcPct val="0"/>
              </a:spcAft>
              <a:tabLst>
                <a:tab pos="457200" algn="l"/>
              </a:tabLst>
            </a:pPr>
            <a:endParaRPr lang="en-US" sz="2400" dirty="0" smtClean="0">
              <a:solidFill>
                <a:srgbClr val="FF0000"/>
              </a:solidFill>
              <a:latin typeface="Times New Roman" pitchFamily="18" charset="0"/>
              <a:cs typeface="Times New Roman" pitchFamily="18" charset="0"/>
            </a:endParaRPr>
          </a:p>
        </p:txBody>
      </p:sp>
      <p:pic>
        <p:nvPicPr>
          <p:cNvPr id="34818" name="Picture 2" descr="http://t1.gstatic.com/images?q=tbn:ANd9GcTfVQ1eLkC3CgT6WTdyeNuRDhQNHD6QCHDTIMnWzbiqUvKa8dH1aQ"/>
          <p:cNvPicPr>
            <a:picLocks noChangeAspect="1" noChangeArrowheads="1"/>
          </p:cNvPicPr>
          <p:nvPr/>
        </p:nvPicPr>
        <p:blipFill>
          <a:blip r:embed="rId2"/>
          <a:srcRect/>
          <a:stretch>
            <a:fillRect/>
          </a:stretch>
        </p:blipFill>
        <p:spPr bwMode="auto">
          <a:xfrm>
            <a:off x="6143636" y="3429000"/>
            <a:ext cx="2719388" cy="2009777"/>
          </a:xfrm>
          <a:prstGeom prst="rect">
            <a:avLst/>
          </a:prstGeom>
          <a:noFill/>
        </p:spPr>
      </p:pic>
      <p:pic>
        <p:nvPicPr>
          <p:cNvPr id="34820" name="Picture 4" descr="http://t0.gstatic.com/images?q=tbn:ANd9GcSi_pM2iCjXtPD_-J_hMop0a591gOY3__5eyu0NX-iy06PTjEST3w"/>
          <p:cNvPicPr>
            <a:picLocks noChangeAspect="1" noChangeArrowheads="1"/>
          </p:cNvPicPr>
          <p:nvPr/>
        </p:nvPicPr>
        <p:blipFill>
          <a:blip r:embed="rId3"/>
          <a:srcRect/>
          <a:stretch>
            <a:fillRect/>
          </a:stretch>
        </p:blipFill>
        <p:spPr bwMode="auto">
          <a:xfrm>
            <a:off x="7080267" y="0"/>
            <a:ext cx="2063733" cy="1357298"/>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ChangeArrowheads="1"/>
          </p:cNvSpPr>
          <p:nvPr/>
        </p:nvSpPr>
        <p:spPr bwMode="auto">
          <a:xfrm>
            <a:off x="0" y="357166"/>
            <a:ext cx="8858280" cy="618630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lang="en-US" sz="2800" b="1" dirty="0" smtClean="0">
              <a:solidFill>
                <a:srgbClr val="FF0000"/>
              </a:solidFill>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3200" b="1"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Meat, poultry, fish, dry beans, eggs, and nuts:</a:t>
            </a: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2800" b="0" i="0" strike="noStrike" cap="none" normalizeH="0" baseline="0" dirty="0" smtClean="0">
              <a:ln>
                <a:noFill/>
              </a:ln>
              <a:solidFill>
                <a:srgbClr val="008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Eat two to three servings each day. One serving equals two to three ounces of a protein food such as:</a:t>
            </a: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Two to three ounces of cooked lean meat, poultry, or fish.</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Two teaspoons of peanut butter.</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One egg (eating two eggs counts as one serving).</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One cup of cooked dry beans.</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p:txBody>
      </p:sp>
      <p:pic>
        <p:nvPicPr>
          <p:cNvPr id="33794" name="Picture 2" descr="http://t1.gstatic.com/images?q=tbn:ANd9GcS9c8oUt23Sc-_m-94wdmP4a7VlqNNKCTMpezFIRcqFnycRVetA"/>
          <p:cNvPicPr>
            <a:picLocks noChangeAspect="1" noChangeArrowheads="1"/>
          </p:cNvPicPr>
          <p:nvPr/>
        </p:nvPicPr>
        <p:blipFill>
          <a:blip r:embed="rId2"/>
          <a:srcRect/>
          <a:stretch>
            <a:fillRect/>
          </a:stretch>
        </p:blipFill>
        <p:spPr bwMode="auto">
          <a:xfrm>
            <a:off x="6572264" y="4000504"/>
            <a:ext cx="2571736" cy="285749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0" y="0"/>
            <a:ext cx="9144000" cy="71711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Adolescence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Adolescence is a period of rapid growth: up to 45% of skeletal growth takes place and 15 to 25% of adult</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height is achieved during adolescence (Rees and Christine, 1989).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During the growth spurt of adolescence,</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up to 37% of total bone mass may be accumulated (Key and Key, 1994).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Nutrition influences growth</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and development throughout infancy, childhood and adolescence; it is, however, during the period of</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adolescence that nutrient needs are the greatest (</a:t>
            </a:r>
            <a:r>
              <a:rPr kumimoji="0" lang="en-US" sz="2800" b="0"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Lifshitz</a:t>
            </a: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r>
              <a:rPr kumimoji="0" lang="en-US" sz="2800" b="0"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Tarim</a:t>
            </a: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and Smith, 1993).</a:t>
            </a:r>
            <a:endParaRPr lang="en-US" sz="2800" dirty="0" smtClean="0">
              <a:solidFill>
                <a:srgbClr val="FF0000"/>
              </a:solidFill>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8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p:txBody>
      </p:sp>
    </p:spTree>
    <p:extLst>
      <p:ext uri="{BB962C8B-B14F-4D97-AF65-F5344CB8AC3E}">
        <p14:creationId xmlns:p14="http://schemas.microsoft.com/office/powerpoint/2010/main" val="7944452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571472" y="0"/>
            <a:ext cx="8143932" cy="655564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2800" b="1"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en-US" sz="2800" b="1" i="0" strike="noStrike" cap="none" normalizeH="0" baseline="0" dirty="0" smtClean="0">
                <a:ln>
                  <a:noFill/>
                </a:ln>
                <a:solidFill>
                  <a:srgbClr val="660066"/>
                </a:solidFill>
                <a:effectLst/>
                <a:latin typeface="Times New Roman" pitchFamily="18" charset="0"/>
                <a:ea typeface="Times New Roman" pitchFamily="18" charset="0"/>
                <a:cs typeface="Times New Roman" pitchFamily="18" charset="0"/>
              </a:rPr>
              <a:t>What are some other guidelines for a healthy diet?</a:t>
            </a:r>
          </a:p>
          <a:p>
            <a:pPr marL="0" marR="0" lvl="0" indent="0" algn="l" defTabSz="914400" rtl="0" eaLnBrk="1" fontAlgn="base" latinLnBrk="0" hangingPunct="1">
              <a:lnSpc>
                <a:spcPct val="100000"/>
              </a:lnSpc>
              <a:spcBef>
                <a:spcPct val="0"/>
              </a:spcBef>
              <a:spcAft>
                <a:spcPct val="0"/>
              </a:spcAft>
              <a:buClrTx/>
              <a:buSzTx/>
              <a:buFontTx/>
              <a:buNone/>
              <a:tabLst>
                <a:tab pos="457200" algn="l"/>
              </a:tabLst>
            </a:pPr>
            <a:endParaRPr kumimoji="0" lang="en-US" sz="2800" b="0" i="0" strike="noStrike" cap="none" normalizeH="0" baseline="0" dirty="0" smtClean="0">
              <a:ln>
                <a:noFill/>
              </a:ln>
              <a:solidFill>
                <a:srgbClr val="660066"/>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Your child still learns from your</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 eating habits.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Take</a:t>
            </a:r>
            <a:r>
              <a:rPr kumimoji="0" lang="en-US" sz="2800" b="0" i="0"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healthy diet</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by setting a good example.</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Buy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healthy foods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for your family.</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Encourage to eat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regular meals and snacks e</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ven if he is busy. </a:t>
            </a:r>
          </a:p>
          <a:p>
            <a:pPr eaLnBrk="0" fontAlgn="base" hangingPunct="0">
              <a:spcBef>
                <a:spcPct val="0"/>
              </a:spcBef>
              <a:spcAft>
                <a:spcPct val="0"/>
              </a:spcAft>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Eat</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 healthy meals together as a family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as often as possible.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You may also need to help to</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 plan your meals and snacks by packing a lunch.</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You could also suggest that eat at </a:t>
            </a: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restaurants that have healthy food choices. </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008000"/>
                </a:solidFill>
                <a:effectLst/>
                <a:latin typeface="Times New Roman" pitchFamily="18" charset="0"/>
                <a:ea typeface="Times New Roman" pitchFamily="18" charset="0"/>
                <a:cs typeface="Times New Roman" pitchFamily="18" charset="0"/>
              </a:rPr>
              <a:t>Praise good food choices</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whenever you can.</a:t>
            </a: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p:txBody>
      </p:sp>
      <p:pic>
        <p:nvPicPr>
          <p:cNvPr id="32770" name="Picture 2" descr="http://t1.gstatic.com/images?q=tbn:ANd9GcTfVQ1eLkC3CgT6WTdyeNuRDhQNHD6QCHDTIMnWzbiqUvKa8dH1aQ"/>
          <p:cNvPicPr>
            <a:picLocks noChangeAspect="1" noChangeArrowheads="1"/>
          </p:cNvPicPr>
          <p:nvPr/>
        </p:nvPicPr>
        <p:blipFill>
          <a:blip r:embed="rId2"/>
          <a:srcRect/>
          <a:stretch>
            <a:fillRect/>
          </a:stretch>
        </p:blipFill>
        <p:spPr bwMode="auto">
          <a:xfrm>
            <a:off x="7143768" y="5645605"/>
            <a:ext cx="2000232" cy="1212395"/>
          </a:xfrm>
          <a:prstGeom prst="rect">
            <a:avLst/>
          </a:prstGeom>
          <a:noFill/>
        </p:spPr>
      </p:pic>
      <p:sp>
        <p:nvSpPr>
          <p:cNvPr id="32774" name="AutoShape 6" descr="data:image/jpeg;base64,/9j/4AAQSkZJRgABAQAAAQABAAD/2wBDAAkGBwgHBgkIBwgKCgkLDRYPDQwMDRsUFRAWIB0iIiAdHx8kKDQsJCYxJx8fLT0tMTU3Ojo6Iys/RD84QzQ5Ojf/2wBDAQoKCg0MDRoPDxo3JR8lNzc3Nzc3Nzc3Nzc3Nzc3Nzc3Nzc3Nzc3Nzc3Nzc3Nzc3Nzc3Nzc3Nzc3Nzc3Nzc3Nzf/wAARCABfAGIDASIAAhEBAxEB/8QAGwAAAQUBAQAAAAAAAAAAAAAABgADBAUHAQL/xAA4EAACAQMCAwYDBQcFAAAAAAABAgMABBEFIRIxQQYiUWFxgRNCwQcUIzJSJGJykaHR4RVTscLw/8QAGgEAAgMBAQAAAAAAAAAAAAAAAwQCBQYAAf/EACsRAAEDAwMCBQQDAAAAAAAAAAEAAgMEESEFEjFBURMiMmFxFSMzsZHR8P/aAAwDAQACEQMRAD8A3GlSrxNIsUTyOcKoya8JAFyuXJpo4U4pXCjzqDJrVsnISMPECqmWZ7yQyyflz3c8lFMy3thD+G8nET4YxVBNq7i4iIC3coPi3OEQRapbSYyxjz+oVNDAgEEEHrQbJKpHFE2Y+XpVXrQma14luJlKAlQkhAI8MVKDWCXbZAjwbZHhrja/VaNmq7UNYgtCVXMkg6DkPU1m3ZgTXt98Vrm4EUW/CJW7x8KJr+RY0JI5VOp1UtG1gyi18IpZPDDrlPT9qbxW7lvEB55P1qRZdqS7AXduFB+aM8vY0J6leJacHHjic7VYwos9qkqrg438DSba+pHmJSIe66PreeO4iEkLh0PIinKENDupLO8AeTMEuFYHkD0NF9XlHVNqY9w56o4N0qVKlTa9SqBrJ/YmX9TKD/Opx5UF612iV9ZS2R8WsTFJCPmbln0B+tKVrw2Bw6kWRYqeSe7WDgXS1t3t7YLH7msx1fUb0a3DCgYqzb4GT6CtTu2WfhBAPRhVeum2MMvxWZMjfOKysbmxv3EXSDCGnIUjToTFo0ZuQvxigLcPLiqHrhCaexOxKkiuXepI2IoiOBenjVD2m1b9hZRjIXAoPrfYIjAXJzsFcrcPIqBUw5Bxnc+NF2p2vxLdwv5lPF6is27GzfcLvh4scYDHfr1o8udULMGBxtTEoa17lKdrw8mTlCfaHSb2R45o2EiqR3ScUTaKjjTgZmAKjl9KYe6RzhjvStpeKTgDYHhmhul8u1CRFHaq2nFiN8ZzRLbMXt4mbmUBP8qGpLqOHTyCwCKvEzeFXuk3kN/p8Fzb/kdBseankQfMHarnRrAut2CYaw7d1sKZSpUqvl6qztDfHT9InnU4kxwp/Edh/f2rOLy0VdOM8chaQHibI24euKLftBl4bK1izs0pY+w/zQ9oXDcWlxDJuqtj2YH+xqg1WVwdg8K3hEsFF48Rsb5+OP2qXT+0axEQXTYIGEc9fI05f6qGGz425Zoa1zT2s7ya3kB7pJXPUeNSoLJ0tU58qq5IoyA+/KYrNKhmtPEbbsqWt+TxEnbxqh1fUjcSfDhOVB3apM9pLJ3WZiPDO1ci0ksR3aLGImHcUKCgbEbnKZtppEMcsf5hvRBDqfxogytk8mXO4NMQaaI1GRXJNNAbjTIbxFDkkjeVOejbMPdS470M2CTU60uUQ8TNsN/SqVbfB72c1V3Bme7aEuzLnup/ioNhEhwUCLRy91i6wRRqeutfAW0BxCD32Hz+HtRZ9nN6f2mxc7YEse/Lo3/U+5oR0Ts5eTqHmX4SeDcz7UadmNJOn6or5IyjKQeoO/0FPUUzI5mtaU3VyUkdMaaP+ff5RlSrtKtOs8g37RkJtLSTGyuwPuB/ao/YqxX/AE+S4kGTK+3oNv8AnNX/AGusje6LKqjLx4ce3P8ApmqvsdOraMkQPeidlYe+frWd1dpD79DZXLJb6dsHR2f2u67oVnqUBSeEHH5WGxX0NC1xp0lh+FIC0Y2D45+taG6gioVxaq+eIA5rPvLhjohQ1L4xa+Oyz74CE7KD6CnFjVelEs+g27NxKpQ/u8qivoRH5ZT7io7rpwVkZ5wqYcGe8Djypt8dKu00Lf8AElY+gxUmLR7eIg8HEfFt67cFF1ZGOMoetrCW6bKoQv6jyq30zQoLWQyiMNK3NyN6uFiRPCnYyudq93OOOiTkqZJMcBP2cAXG1WNuoEyHrUOOQKOYqRp7iednByqd3Pn1/wDetWOnQ752+2UB3pKtKVcpVsUok6hlKkAgjBBrPr5ZezWsM4DGznPex8vga0KoOr6bDqVq0MoGflbHI0tV0wnZbqm6ScROLX5acFU0WpRyIrK4KkZDA7GnPvgPOgy7s9R0a5aGFS65z8L9XmtK111HPAHMUg2MUmxz5eNZOaiew4TU1G5g3R+Zvf8AtGRuUPWvDXCeIoZbWCu0kf8AI0y+twjmj0qYXjolLFFDXSDrTTXY6GhZtejx3Y29zTZ1aaQ9xMV4IX9l6Aih7gHmRXFu1Gy7nyoWl1FYRxXc4X93O59BUddTu9SlFtpsbKH24vmI9flFMxUrjymoaWSXIwO54RTLqT3FwtjYniuHOHYcox196MNLtVtrZI1GAoAFUXZPQksYeIgNK27vjn5DyoqUYG1aagpBC255S9XIz8cfA6916pVylVkkl2lXK7XLlB1LT4L6LgmQHqD1BoQ13s60qkXlv97QbLMpCzKP4uTe9HteWUEb0KSFr+UxDUyRekrD73SrmzY/ctQYL/tXKlCPLqv9arjJq4bh+BBL4FWH0atxu9Hs7ofiRL6gVT3HYrTpjndaRfQ5wrJuowPH3WXP++FkD39+jlDbwow8QT9a9RyardHhVnAPSNeH+tasvYOwBz8RqsrLsvY2xGAW9ag2gdfKl9QpWZjjz7rMtI7H3d3IGuGKg88bsfetG0Ps1DYRBVjCDr1J9TV/BaxQjEaBR5CnqcipGMz1SNRXzT4JsOy8xRrGoVRgCvdKlTSRSpUqVcuX/9k="/>
          <p:cNvSpPr>
            <a:spLocks noChangeAspect="1" noChangeArrowheads="1"/>
          </p:cNvSpPr>
          <p:nvPr/>
        </p:nvSpPr>
        <p:spPr bwMode="auto">
          <a:xfrm>
            <a:off x="155575" y="-455613"/>
            <a:ext cx="933450" cy="904876"/>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32776" name="AutoShape 8" descr="data:image/jpeg;base64,/9j/4AAQSkZJRgABAQAAAQABAAD/2wBDAAkGBwgHBgkIBwgKCgkLDRYPDQwMDRsUFRAWIB0iIiAdHx8kKDQsJCYxJx8fLT0tMTU3Ojo6Iys/RD84QzQ5Ojf/2wBDAQoKCg0MDRoPDxo3JR8lNzc3Nzc3Nzc3Nzc3Nzc3Nzc3Nzc3Nzc3Nzc3Nzc3Nzc3Nzc3Nzc3Nzc3Nzc3Nzc3Nzf/wAARCABfAGIDASIAAhEBAxEB/8QAGwAAAQUBAQAAAAAAAAAAAAAABgADBAUHAQL/xAA4EAACAQMCAwYDBQcFAAAAAAABAgMABBEFIRIxQQYiUWFxgRNCwQcUIzJSJGJykaHR4RVTscLw/8QAGgEAAgMBAQAAAAAAAAAAAAAAAwQCBQYAAf/EACsRAAEDAwMCBQQDAAAAAAAAAAEAAgMEESEFEjFBURMiMmFxFSMzsZHR8P/aAAwDAQACEQMRAD8A3GlSrxNIsUTyOcKoya8JAFyuXJpo4U4pXCjzqDJrVsnISMPECqmWZ7yQyyflz3c8lFMy3thD+G8nET4YxVBNq7i4iIC3coPi3OEQRapbSYyxjz+oVNDAgEEEHrQbJKpHFE2Y+XpVXrQma14luJlKAlQkhAI8MVKDWCXbZAjwbZHhrja/VaNmq7UNYgtCVXMkg6DkPU1m3ZgTXt98Vrm4EUW/CJW7x8KJr+RY0JI5VOp1UtG1gyi18IpZPDDrlPT9qbxW7lvEB55P1qRZdqS7AXduFB+aM8vY0J6leJacHHjic7VYwos9qkqrg438DSba+pHmJSIe66PreeO4iEkLh0PIinKENDupLO8AeTMEuFYHkD0NF9XlHVNqY9w56o4N0qVKlTa9SqBrJ/YmX9TKD/Opx5UF612iV9ZS2R8WsTFJCPmbln0B+tKVrw2Bw6kWRYqeSe7WDgXS1t3t7YLH7msx1fUb0a3DCgYqzb4GT6CtTu2WfhBAPRhVeum2MMvxWZMjfOKysbmxv3EXSDCGnIUjToTFo0ZuQvxigLcPLiqHrhCaexOxKkiuXepI2IoiOBenjVD2m1b9hZRjIXAoPrfYIjAXJzsFcrcPIqBUw5Bxnc+NF2p2vxLdwv5lPF6is27GzfcLvh4scYDHfr1o8udULMGBxtTEoa17lKdrw8mTlCfaHSb2R45o2EiqR3ScUTaKjjTgZmAKjl9KYe6RzhjvStpeKTgDYHhmhul8u1CRFHaq2nFiN8ZzRLbMXt4mbmUBP8qGpLqOHTyCwCKvEzeFXuk3kN/p8Fzb/kdBseankQfMHarnRrAut2CYaw7d1sKZSpUqvl6qztDfHT9InnU4kxwp/Edh/f2rOLy0VdOM8chaQHibI24euKLftBl4bK1izs0pY+w/zQ9oXDcWlxDJuqtj2YH+xqg1WVwdg8K3hEsFF48Rsb5+OP2qXT+0axEQXTYIGEc9fI05f6qGGz425Zoa1zT2s7ya3kB7pJXPUeNSoLJ0tU58qq5IoyA+/KYrNKhmtPEbbsqWt+TxEnbxqh1fUjcSfDhOVB3apM9pLJ3WZiPDO1ci0ksR3aLGImHcUKCgbEbnKZtppEMcsf5hvRBDqfxogytk8mXO4NMQaaI1GRXJNNAbjTIbxFDkkjeVOejbMPdS470M2CTU60uUQ8TNsN/SqVbfB72c1V3Bme7aEuzLnup/ioNhEhwUCLRy91i6wRRqeutfAW0BxCD32Hz+HtRZ9nN6f2mxc7YEse/Lo3/U+5oR0Ts5eTqHmX4SeDcz7UadmNJOn6or5IyjKQeoO/0FPUUzI5mtaU3VyUkdMaaP+ff5RlSrtKtOs8g37RkJtLSTGyuwPuB/ao/YqxX/AE+S4kGTK+3oNv8AnNX/AGusje6LKqjLx4ce3P8ApmqvsdOraMkQPeidlYe+frWd1dpD79DZXLJb6dsHR2f2u67oVnqUBSeEHH5WGxX0NC1xp0lh+FIC0Y2D45+taG6gioVxaq+eIA5rPvLhjohQ1L4xa+Oyz74CE7KD6CnFjVelEs+g27NxKpQ/u8qivoRH5ZT7io7rpwVkZ5wqYcGe8Djypt8dKu00Lf8AElY+gxUmLR7eIg8HEfFt67cFF1ZGOMoetrCW6bKoQv6jyq30zQoLWQyiMNK3NyN6uFiRPCnYyudq93OOOiTkqZJMcBP2cAXG1WNuoEyHrUOOQKOYqRp7iednByqd3Pn1/wDetWOnQ752+2UB3pKtKVcpVsUok6hlKkAgjBBrPr5ZezWsM4DGznPex8vga0KoOr6bDqVq0MoGflbHI0tV0wnZbqm6ScROLX5acFU0WpRyIrK4KkZDA7GnPvgPOgy7s9R0a5aGFS65z8L9XmtK111HPAHMUg2MUmxz5eNZOaiew4TU1G5g3R+Zvf8AtGRuUPWvDXCeIoZbWCu0kf8AI0y+twjmj0qYXjolLFFDXSDrTTXY6GhZtejx3Y29zTZ1aaQ9xMV4IX9l6Aih7gHmRXFu1Gy7nyoWl1FYRxXc4X93O59BUddTu9SlFtpsbKH24vmI9flFMxUrjymoaWSXIwO54RTLqT3FwtjYniuHOHYcox196MNLtVtrZI1GAoAFUXZPQksYeIgNK27vjn5DyoqUYG1aagpBC255S9XIz8cfA6916pVylVkkl2lXK7XLlB1LT4L6LgmQHqD1BoQ13s60qkXlv97QbLMpCzKP4uTe9HteWUEb0KSFr+UxDUyRekrD73SrmzY/ctQYL/tXKlCPLqv9arjJq4bh+BBL4FWH0atxu9Hs7ofiRL6gVT3HYrTpjndaRfQ5wrJuowPH3WXP++FkD39+jlDbwow8QT9a9RyardHhVnAPSNeH+tasvYOwBz8RqsrLsvY2xGAW9ag2gdfKl9QpWZjjz7rMtI7H3d3IGuGKg88bsfetG0Ps1DYRBVjCDr1J9TV/BaxQjEaBR5CnqcipGMz1SNRXzT4JsOy8xRrGoVRgCvdKlTSRSpUqVcuX/9k="/>
          <p:cNvSpPr>
            <a:spLocks noChangeAspect="1" noChangeArrowheads="1"/>
          </p:cNvSpPr>
          <p:nvPr/>
        </p:nvSpPr>
        <p:spPr bwMode="auto">
          <a:xfrm>
            <a:off x="155575" y="-455613"/>
            <a:ext cx="933450" cy="904876"/>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ChangeArrowheads="1"/>
          </p:cNvSpPr>
          <p:nvPr/>
        </p:nvSpPr>
        <p:spPr bwMode="auto">
          <a:xfrm>
            <a:off x="0" y="1"/>
            <a:ext cx="9144000" cy="741741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Adolescents may want to follow a new fad diet (popular diet) if they see their friends or famous people following these diets.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These diets may not have all the nutrients your child needs to grow and stay healthy. </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Dieting too often may also lead to eating disorders such as anorexia nervosa and bulimia nervosa. Anorexia nervosa is refusal (not wanting) to eat. Bulimia nervosa is binge eating followed by throwing up, using laxative medicine, fasting (not eating at all) or heavy exercise.</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You should talk with your child about the reasons why eating a healthy diet is important. Talk with your caregiver if you are worried about your child's eating habits.</a:t>
            </a: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lang="en-US" sz="2800" dirty="0" smtClean="0">
              <a:solidFill>
                <a:srgbClr val="FF0000"/>
              </a:solidFill>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US" sz="2800" b="0" i="0" strike="noStrike" cap="none" normalizeH="0" baseline="0" dirty="0" smtClean="0">
              <a:ln>
                <a:noFill/>
              </a:ln>
              <a:solidFill>
                <a:srgbClr val="FF0000"/>
              </a:solidFill>
              <a:effectLst/>
              <a:latin typeface="Times New Roman" pitchFamily="18" charset="0"/>
              <a:cs typeface="Times New Roman" pitchFamily="18" charset="0"/>
            </a:endParaRPr>
          </a:p>
        </p:txBody>
      </p:sp>
      <p:pic>
        <p:nvPicPr>
          <p:cNvPr id="31748" name="Picture 4" descr="Healthy_eating : Two oranges against a blue background Stock Photo"/>
          <p:cNvPicPr>
            <a:picLocks noChangeAspect="1" noChangeArrowheads="1"/>
          </p:cNvPicPr>
          <p:nvPr/>
        </p:nvPicPr>
        <p:blipFill>
          <a:blip r:embed="rId2"/>
          <a:srcRect/>
          <a:stretch>
            <a:fillRect/>
          </a:stretch>
        </p:blipFill>
        <p:spPr bwMode="auto">
          <a:xfrm>
            <a:off x="7429520" y="4286256"/>
            <a:ext cx="1171572" cy="100965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ChangeArrowheads="1"/>
          </p:cNvSpPr>
          <p:nvPr/>
        </p:nvSpPr>
        <p:spPr bwMode="auto">
          <a:xfrm>
            <a:off x="285720" y="1"/>
            <a:ext cx="8643966" cy="655564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strike="noStrike" cap="none" normalizeH="0" baseline="0" dirty="0" smtClean="0">
                <a:ln>
                  <a:noFill/>
                </a:ln>
                <a:solidFill>
                  <a:srgbClr val="660066"/>
                </a:solidFill>
                <a:effectLst/>
                <a:latin typeface="Times New Roman" pitchFamily="18" charset="0"/>
                <a:ea typeface="Times New Roman" pitchFamily="18" charset="0"/>
                <a:cs typeface="Times New Roman" pitchFamily="18" charset="0"/>
              </a:rPr>
              <a:t>Risks: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strike="noStrike" cap="none" normalizeH="0" baseline="0" dirty="0" smtClean="0">
              <a:ln>
                <a:noFill/>
              </a:ln>
              <a:solidFill>
                <a:srgbClr val="660066"/>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Adolescents who do not eat a wide variety of foods are at risk of not getting enough nutrients.</a:t>
            </a:r>
          </a:p>
          <a:p>
            <a:pPr marL="0" marR="0" lvl="0" indent="0" algn="l" defTabSz="914400" rtl="0" eaLnBrk="0" fontAlgn="base" latinLnBrk="0" hangingPunct="0">
              <a:lnSpc>
                <a:spcPct val="100000"/>
              </a:lnSpc>
              <a:spcBef>
                <a:spcPct val="0"/>
              </a:spcBef>
              <a:spcAft>
                <a:spcPct val="0"/>
              </a:spcAft>
              <a:buClrTx/>
              <a:buSzTx/>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2800" dirty="0" smtClean="0">
                <a:solidFill>
                  <a:srgbClr val="FF0000"/>
                </a:solidFill>
                <a:latin typeface="Times New Roman" pitchFamily="18" charset="0"/>
                <a:ea typeface="Times New Roman" pitchFamily="18" charset="0"/>
                <a:cs typeface="Times New Roman" pitchFamily="18" charset="0"/>
              </a:rPr>
              <a:t> </a:t>
            </a: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Many adolescents eat foods that are high in fat and sugar very often</a:t>
            </a:r>
            <a:r>
              <a:rPr lang="en-US" sz="2800" dirty="0" smtClean="0">
                <a:solidFill>
                  <a:srgbClr val="FF0000"/>
                </a:solidFill>
                <a:latin typeface="Times New Roman" pitchFamily="18" charset="0"/>
                <a:ea typeface="Times New Roman" pitchFamily="18" charset="0"/>
                <a:cs typeface="Times New Roman" pitchFamily="18" charset="0"/>
              </a:rPr>
              <a:t>.</a:t>
            </a: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High fat, high sugar foods may cause your child to become overweight or have other health problems.</a:t>
            </a:r>
          </a:p>
          <a:p>
            <a:pPr marL="0" marR="0" lvl="0" indent="0" algn="l" defTabSz="914400" rtl="0" eaLnBrk="0" fontAlgn="base" latinLnBrk="0" hangingPunct="0">
              <a:lnSpc>
                <a:spcPct val="100000"/>
              </a:lnSpc>
              <a:spcBef>
                <a:spcPct val="0"/>
              </a:spcBef>
              <a:spcAft>
                <a:spcPct val="0"/>
              </a:spcAft>
              <a:buClrTx/>
              <a:buSzTx/>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High fat, high sugar foods may also cause your child to not get enough nutrients. </a:t>
            </a:r>
          </a:p>
          <a:p>
            <a:pPr marL="0" marR="0" lvl="0" indent="0" algn="l" defTabSz="914400" rtl="0" eaLnBrk="0" fontAlgn="base" latinLnBrk="0" hangingPunct="0">
              <a:lnSpc>
                <a:spcPct val="100000"/>
              </a:lnSpc>
              <a:spcBef>
                <a:spcPct val="0"/>
              </a:spcBef>
              <a:spcAft>
                <a:spcPct val="0"/>
              </a:spcAft>
              <a:buClrTx/>
              <a:buSzTx/>
              <a:tabLst/>
            </a:pPr>
            <a:endPar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Dieting too often may cause adolescents to develop eating disorders such as anorexia nervosa and bulimia nervosa.</a:t>
            </a:r>
            <a:endParaRPr lang="en-US" sz="2800" dirty="0" smtClean="0">
              <a:solidFill>
                <a:srgbClr val="FF0000"/>
              </a:solidFill>
              <a:latin typeface="Times New Roman" pitchFamily="18" charset="0"/>
              <a:cs typeface="Times New Roman" pitchFamily="18" charset="0"/>
            </a:endParaRPr>
          </a:p>
        </p:txBody>
      </p:sp>
      <p:pic>
        <p:nvPicPr>
          <p:cNvPr id="30722" name="Picture 2" descr="Healthy_eating : Overweight woman eating hamburger. Isolated."/>
          <p:cNvPicPr>
            <a:picLocks noChangeAspect="1" noChangeArrowheads="1"/>
          </p:cNvPicPr>
          <p:nvPr/>
        </p:nvPicPr>
        <p:blipFill>
          <a:blip r:embed="rId2"/>
          <a:srcRect/>
          <a:stretch>
            <a:fillRect/>
          </a:stretch>
        </p:blipFill>
        <p:spPr bwMode="auto">
          <a:xfrm>
            <a:off x="7358082" y="2714619"/>
            <a:ext cx="1571636" cy="1818377"/>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ChangeArrowheads="1"/>
          </p:cNvSpPr>
          <p:nvPr/>
        </p:nvSpPr>
        <p:spPr bwMode="auto">
          <a:xfrm>
            <a:off x="0" y="0"/>
            <a:ext cx="8572528"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sng"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Normal  </a:t>
            </a:r>
            <a:r>
              <a:rPr lang="en-US" sz="2400" u="sng" dirty="0" smtClean="0">
                <a:solidFill>
                  <a:srgbClr val="008000"/>
                </a:solidFill>
                <a:latin typeface="Times New Roman" pitchFamily="18" charset="0"/>
                <a:ea typeface="Calibri" pitchFamily="34" charset="0"/>
                <a:cs typeface="Times New Roman" pitchFamily="18" charset="0"/>
              </a:rPr>
              <a:t>R</a:t>
            </a:r>
            <a:r>
              <a:rPr kumimoji="0" lang="en-US" sz="2400" b="0" i="0" u="sng"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equirements :</a:t>
            </a:r>
            <a:endParaRPr kumimoji="0" lang="en-US" sz="2400" b="0" i="0" u="none" strike="noStrike" cap="none" normalizeH="0" baseline="0" dirty="0" smtClean="0">
              <a:ln>
                <a:noFill/>
              </a:ln>
              <a:solidFill>
                <a:srgbClr val="008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Calories</a:t>
            </a:r>
            <a:r>
              <a:rPr kumimoji="0" lang="en-US" sz="2400" b="0" i="0" u="none"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females require 2200 Cal./day and males 2500-3000.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Protein-</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females 0.8g/kg/d males 1.0g/kg./d (30% of caloric intake) weight lifters only 1.6-1.7 mg/kg/d. Many teens meet or exceed this level, including vegetarians. </a:t>
            </a: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sng"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Fats</a:t>
            </a:r>
            <a:r>
              <a:rPr kumimoji="0" lang="en-US" sz="2400" b="0" i="0" u="none"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30% of daily calories. Most adolescents get enough fats. Teenagers should be taught to read labels and learn about fat content of foods.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p:txBody>
      </p:sp>
      <p:pic>
        <p:nvPicPr>
          <p:cNvPr id="28674" name="Picture 2" descr="http://t2.gstatic.com/images?q=tbn:ANd9GcQvcRRybc0kAdYawOMYcxO5OoENp6T_hFBg16_qtbyri2gIbCI9"/>
          <p:cNvPicPr>
            <a:picLocks noChangeAspect="1" noChangeArrowheads="1"/>
          </p:cNvPicPr>
          <p:nvPr/>
        </p:nvPicPr>
        <p:blipFill>
          <a:blip r:embed="rId2"/>
          <a:srcRect/>
          <a:stretch>
            <a:fillRect/>
          </a:stretch>
        </p:blipFill>
        <p:spPr bwMode="auto">
          <a:xfrm>
            <a:off x="3571868" y="1857364"/>
            <a:ext cx="3714776" cy="1762126"/>
          </a:xfrm>
          <a:prstGeom prst="rect">
            <a:avLst/>
          </a:prstGeom>
          <a:noFill/>
        </p:spPr>
      </p:pic>
      <p:pic>
        <p:nvPicPr>
          <p:cNvPr id="28676" name="Picture 4" descr="http://t2.gstatic.com/images?q=tbn:ANd9GcRtBH3K5Gmzh6gbV6_QKlDbuF1BDQxl2PfDn71jdbD066bxMR4x"/>
          <p:cNvPicPr>
            <a:picLocks noChangeAspect="1" noChangeArrowheads="1"/>
          </p:cNvPicPr>
          <p:nvPr/>
        </p:nvPicPr>
        <p:blipFill>
          <a:blip r:embed="rId3"/>
          <a:srcRect/>
          <a:stretch>
            <a:fillRect/>
          </a:stretch>
        </p:blipFill>
        <p:spPr bwMode="auto">
          <a:xfrm>
            <a:off x="3643306" y="4500570"/>
            <a:ext cx="3186117" cy="2357430"/>
          </a:xfrm>
          <a:prstGeom prst="rect">
            <a:avLst/>
          </a:prstGeom>
          <a:noFill/>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889844"/>
            <a:ext cx="7786742" cy="5632311"/>
          </a:xfrm>
          <a:prstGeom prst="rect">
            <a:avLst/>
          </a:prstGeom>
        </p:spPr>
        <p:txBody>
          <a:bodyPr wrap="square">
            <a:spAutoFit/>
          </a:bodyPr>
          <a:lstStyle/>
          <a:p>
            <a:pPr lvl="0" eaLnBrk="0" fontAlgn="base" hangingPunct="0">
              <a:spcBef>
                <a:spcPct val="0"/>
              </a:spcBef>
              <a:spcAft>
                <a:spcPct val="0"/>
              </a:spcAft>
            </a:pPr>
            <a:r>
              <a:rPr lang="en-US" sz="2400" u="sng" dirty="0" smtClean="0">
                <a:solidFill>
                  <a:srgbClr val="008000"/>
                </a:solidFill>
                <a:latin typeface="Times New Roman" pitchFamily="18" charset="0"/>
                <a:ea typeface="Calibri" pitchFamily="34" charset="0"/>
                <a:cs typeface="Times New Roman" pitchFamily="18" charset="0"/>
              </a:rPr>
              <a:t>Zinc-</a:t>
            </a:r>
            <a:r>
              <a:rPr lang="en-US" sz="2400" u="sng" dirty="0" smtClean="0">
                <a:solidFill>
                  <a:srgbClr val="FF0000"/>
                </a:solidFill>
                <a:latin typeface="Times New Roman" pitchFamily="18" charset="0"/>
                <a:ea typeface="Calibri" pitchFamily="34" charset="0"/>
                <a:cs typeface="Times New Roman" pitchFamily="18" charset="0"/>
              </a:rPr>
              <a:t> </a:t>
            </a:r>
            <a:r>
              <a:rPr lang="en-US" sz="2400" dirty="0" smtClean="0">
                <a:solidFill>
                  <a:srgbClr val="FF0000"/>
                </a:solidFill>
                <a:latin typeface="Times New Roman" pitchFamily="18" charset="0"/>
                <a:ea typeface="Calibri" pitchFamily="34" charset="0"/>
                <a:cs typeface="Times New Roman" pitchFamily="18" charset="0"/>
              </a:rPr>
              <a:t>12-15 mgs/day. Found in meats, eggs, seafood, and dairy products</a:t>
            </a:r>
            <a:endParaRPr lang="en-US" sz="2400" dirty="0" smtClean="0">
              <a:solidFill>
                <a:srgbClr val="FF0000"/>
              </a:solidFill>
              <a:latin typeface="Arial" pitchFamily="34" charset="0"/>
              <a:cs typeface="Arial" pitchFamily="34" charset="0"/>
            </a:endParaRPr>
          </a:p>
          <a:p>
            <a:pPr lvl="0" eaLnBrk="0" fontAlgn="base" hangingPunct="0">
              <a:spcBef>
                <a:spcPct val="0"/>
              </a:spcBef>
              <a:spcAft>
                <a:spcPct val="0"/>
              </a:spcAft>
            </a:pPr>
            <a:r>
              <a:rPr lang="en-US" sz="2400" u="sng" dirty="0" smtClean="0">
                <a:solidFill>
                  <a:srgbClr val="008000"/>
                </a:solidFill>
                <a:latin typeface="Times New Roman" pitchFamily="18" charset="0"/>
                <a:ea typeface="Calibri" pitchFamily="34" charset="0"/>
                <a:cs typeface="Times New Roman" pitchFamily="18" charset="0"/>
              </a:rPr>
              <a:t>Fiber</a:t>
            </a:r>
            <a:r>
              <a:rPr lang="en-US" sz="2400" dirty="0" smtClean="0">
                <a:solidFill>
                  <a:srgbClr val="008000"/>
                </a:solidFill>
                <a:latin typeface="Times New Roman" pitchFamily="18" charset="0"/>
                <a:ea typeface="Calibri" pitchFamily="34" charset="0"/>
                <a:cs typeface="Times New Roman" pitchFamily="18" charset="0"/>
              </a:rPr>
              <a:t>-</a:t>
            </a:r>
            <a:r>
              <a:rPr lang="en-US" sz="2400" dirty="0" smtClean="0">
                <a:solidFill>
                  <a:srgbClr val="FF0000"/>
                </a:solidFill>
                <a:latin typeface="Times New Roman" pitchFamily="18" charset="0"/>
                <a:ea typeface="Calibri" pitchFamily="34" charset="0"/>
                <a:cs typeface="Times New Roman" pitchFamily="18" charset="0"/>
              </a:rPr>
              <a:t>20-25 grams/day. Found in fruits, vegetables, grains, beans, and cereals.</a:t>
            </a:r>
            <a:endParaRPr lang="en-US" sz="2400" dirty="0" smtClean="0">
              <a:solidFill>
                <a:srgbClr val="FF0000"/>
              </a:solidFill>
              <a:latin typeface="Arial" pitchFamily="34" charset="0"/>
              <a:cs typeface="Arial" pitchFamily="34" charset="0"/>
            </a:endParaRPr>
          </a:p>
          <a:p>
            <a:pPr lvl="0" eaLnBrk="0" fontAlgn="base" hangingPunct="0">
              <a:spcBef>
                <a:spcPct val="0"/>
              </a:spcBef>
              <a:spcAft>
                <a:spcPct val="0"/>
              </a:spcAft>
            </a:pPr>
            <a:r>
              <a:rPr lang="en-US" sz="2400" u="sng" dirty="0" smtClean="0">
                <a:solidFill>
                  <a:srgbClr val="008000"/>
                </a:solidFill>
                <a:latin typeface="Times New Roman" pitchFamily="18" charset="0"/>
                <a:ea typeface="Calibri" pitchFamily="34" charset="0"/>
                <a:cs typeface="Times New Roman" pitchFamily="18" charset="0"/>
              </a:rPr>
              <a:t>Vitamins-</a:t>
            </a:r>
            <a:r>
              <a:rPr lang="en-US" sz="2400" dirty="0" smtClean="0">
                <a:solidFill>
                  <a:srgbClr val="FF0000"/>
                </a:solidFill>
                <a:latin typeface="Times New Roman" pitchFamily="18" charset="0"/>
                <a:ea typeface="Calibri" pitchFamily="34" charset="0"/>
                <a:cs typeface="Times New Roman" pitchFamily="18" charset="0"/>
              </a:rPr>
              <a:t>most commonly adolescents are deficient A, B6, E, D, C, and folic acid. Usually, adolescents who are eating normal daily requirements of nutrients are not deficient in vitamins. Vitamin supplements may be added to meet requirements.</a:t>
            </a:r>
            <a:endParaRPr lang="en-US" sz="2400" dirty="0" smtClean="0">
              <a:solidFill>
                <a:srgbClr val="FF0000"/>
              </a:solidFill>
              <a:latin typeface="Arial" pitchFamily="34" charset="0"/>
              <a:cs typeface="Arial" pitchFamily="34" charset="0"/>
            </a:endParaRPr>
          </a:p>
          <a:p>
            <a:pPr lvl="0" eaLnBrk="0" fontAlgn="base" hangingPunct="0">
              <a:spcBef>
                <a:spcPct val="0"/>
              </a:spcBef>
              <a:spcAft>
                <a:spcPct val="0"/>
              </a:spcAft>
            </a:pPr>
            <a:r>
              <a:rPr lang="en-US" sz="2400" u="sng" dirty="0" smtClean="0">
                <a:solidFill>
                  <a:srgbClr val="008000"/>
                </a:solidFill>
                <a:latin typeface="Times New Roman" pitchFamily="18" charset="0"/>
                <a:ea typeface="Calibri" pitchFamily="34" charset="0"/>
                <a:cs typeface="Times New Roman" pitchFamily="18" charset="0"/>
              </a:rPr>
              <a:t>Vitamin D</a:t>
            </a:r>
            <a:r>
              <a:rPr lang="en-US" sz="2400" dirty="0" smtClean="0">
                <a:solidFill>
                  <a:srgbClr val="008000"/>
                </a:solidFill>
                <a:latin typeface="Times New Roman" pitchFamily="18" charset="0"/>
                <a:ea typeface="Calibri" pitchFamily="34" charset="0"/>
                <a:cs typeface="Times New Roman" pitchFamily="18" charset="0"/>
              </a:rPr>
              <a:t> </a:t>
            </a:r>
            <a:r>
              <a:rPr lang="en-US" sz="2400" dirty="0" smtClean="0">
                <a:solidFill>
                  <a:srgbClr val="008000"/>
                </a:solidFill>
                <a:ea typeface="Calibri" pitchFamily="34" charset="0"/>
                <a:cs typeface="Times New Roman" pitchFamily="18" charset="0"/>
              </a:rPr>
              <a:t>–</a:t>
            </a:r>
            <a:r>
              <a:rPr lang="en-US" sz="2400" dirty="0" smtClean="0">
                <a:solidFill>
                  <a:srgbClr val="008000"/>
                </a:solidFill>
                <a:latin typeface="Times New Roman" pitchFamily="18" charset="0"/>
                <a:ea typeface="Calibri" pitchFamily="34" charset="0"/>
                <a:cs typeface="Times New Roman" pitchFamily="18" charset="0"/>
              </a:rPr>
              <a:t> </a:t>
            </a:r>
            <a:r>
              <a:rPr lang="en-US" sz="2400" dirty="0" smtClean="0">
                <a:solidFill>
                  <a:srgbClr val="FF0000"/>
                </a:solidFill>
                <a:latin typeface="Times New Roman" pitchFamily="18" charset="0"/>
                <a:ea typeface="Calibri" pitchFamily="34" charset="0"/>
                <a:cs typeface="Times New Roman" pitchFamily="18" charset="0"/>
              </a:rPr>
              <a:t>400 IU/day. Found in fortified milk and cereal, egg yolks. Prevalence of deficiency is 14%; 20 times higher in non-Hispanic, black adolescents, twice as high in females and inversely related to weight (using the definition of vitamin D deficiency as a serum level of 25-hydroxy vitamin D &lt;20 </a:t>
            </a:r>
            <a:r>
              <a:rPr lang="en-US" sz="2400" dirty="0" err="1" smtClean="0">
                <a:solidFill>
                  <a:srgbClr val="FF0000"/>
                </a:solidFill>
                <a:latin typeface="Times New Roman" pitchFamily="18" charset="0"/>
                <a:ea typeface="Calibri" pitchFamily="34" charset="0"/>
                <a:cs typeface="Times New Roman" pitchFamily="18" charset="0"/>
              </a:rPr>
              <a:t>ng</a:t>
            </a:r>
            <a:r>
              <a:rPr lang="en-US" sz="2400" dirty="0" smtClean="0">
                <a:solidFill>
                  <a:srgbClr val="FF0000"/>
                </a:solidFill>
                <a:latin typeface="Times New Roman" pitchFamily="18" charset="0"/>
                <a:ea typeface="Calibri" pitchFamily="34" charset="0"/>
                <a:cs typeface="Times New Roman" pitchFamily="18" charset="0"/>
              </a:rPr>
              <a:t>/</a:t>
            </a:r>
            <a:r>
              <a:rPr lang="en-US" sz="2400" dirty="0" err="1" smtClean="0">
                <a:solidFill>
                  <a:srgbClr val="FF0000"/>
                </a:solidFill>
                <a:latin typeface="Times New Roman" pitchFamily="18" charset="0"/>
                <a:ea typeface="Calibri" pitchFamily="34" charset="0"/>
                <a:cs typeface="Times New Roman" pitchFamily="18" charset="0"/>
              </a:rPr>
              <a:t>mL</a:t>
            </a:r>
            <a:r>
              <a:rPr lang="en-US" sz="2400" dirty="0" smtClean="0">
                <a:solidFill>
                  <a:srgbClr val="FF0000"/>
                </a:solidFill>
                <a:latin typeface="Times New Roman" pitchFamily="18" charset="0"/>
                <a:ea typeface="Calibri" pitchFamily="34" charset="0"/>
                <a:cs typeface="Times New Roman" pitchFamily="18" charset="0"/>
              </a:rPr>
              <a:t>)</a:t>
            </a:r>
          </a:p>
        </p:txBody>
      </p:sp>
      <p:pic>
        <p:nvPicPr>
          <p:cNvPr id="29698" name="Picture 2" descr="http://t3.gstatic.com/images?q=tbn:ANd9GcQN6a5fn1S-OcwgXPLcQT3AaJpOriI6CNSZaiMChx5QZ7GSi68KbA"/>
          <p:cNvPicPr>
            <a:picLocks noChangeAspect="1" noChangeArrowheads="1"/>
          </p:cNvPicPr>
          <p:nvPr/>
        </p:nvPicPr>
        <p:blipFill>
          <a:blip r:embed="rId2"/>
          <a:srcRect/>
          <a:stretch>
            <a:fillRect/>
          </a:stretch>
        </p:blipFill>
        <p:spPr bwMode="auto">
          <a:xfrm>
            <a:off x="7500958" y="1"/>
            <a:ext cx="1643042" cy="1000108"/>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428604"/>
            <a:ext cx="7215238" cy="6001643"/>
          </a:xfrm>
          <a:prstGeom prst="rect">
            <a:avLst/>
          </a:prstGeom>
        </p:spPr>
        <p:txBody>
          <a:bodyPr wrap="square">
            <a:spAutoFit/>
          </a:bodyPr>
          <a:lstStyle/>
          <a:p>
            <a:pPr lvl="0" eaLnBrk="0" fontAlgn="base" hangingPunct="0">
              <a:spcBef>
                <a:spcPct val="0"/>
              </a:spcBef>
              <a:spcAft>
                <a:spcPct val="0"/>
              </a:spcAft>
            </a:pPr>
            <a:r>
              <a:rPr lang="en-US" sz="2400" u="sng" dirty="0" smtClean="0">
                <a:solidFill>
                  <a:srgbClr val="008000"/>
                </a:solidFill>
                <a:latin typeface="Times New Roman" pitchFamily="18" charset="0"/>
                <a:ea typeface="Calibri" pitchFamily="34" charset="0"/>
                <a:cs typeface="Times New Roman" pitchFamily="18" charset="0"/>
              </a:rPr>
              <a:t>Calcium- </a:t>
            </a:r>
            <a:r>
              <a:rPr lang="en-US" sz="2400" dirty="0" smtClean="0">
                <a:solidFill>
                  <a:srgbClr val="FF0000"/>
                </a:solidFill>
                <a:latin typeface="Times New Roman" pitchFamily="18" charset="0"/>
                <a:ea typeface="Calibri" pitchFamily="34" charset="0"/>
                <a:cs typeface="Times New Roman" pitchFamily="18" charset="0"/>
              </a:rPr>
              <a:t>The majority of bone mass deposition occurs during adolescence. Daily requirement 1500 mg/day. Sources include dairy products, calcium enriched orange juice, green leafy vegetables, sardines, soymilk, tofu or antacid tablets. </a:t>
            </a:r>
          </a:p>
          <a:p>
            <a:pPr lvl="0" eaLnBrk="0" fontAlgn="base" hangingPunct="0">
              <a:spcBef>
                <a:spcPct val="0"/>
              </a:spcBef>
              <a:spcAft>
                <a:spcPct val="0"/>
              </a:spcAft>
            </a:pPr>
            <a:endParaRPr lang="en-US" sz="2400" dirty="0" smtClean="0">
              <a:solidFill>
                <a:srgbClr val="FF0000"/>
              </a:solidFill>
              <a:latin typeface="Times New Roman" pitchFamily="18" charset="0"/>
              <a:ea typeface="Calibri" pitchFamily="34" charset="0"/>
              <a:cs typeface="Times New Roman" pitchFamily="18" charset="0"/>
            </a:endParaRPr>
          </a:p>
          <a:p>
            <a:pPr lvl="0" eaLnBrk="0" fontAlgn="base" hangingPunct="0">
              <a:spcBef>
                <a:spcPct val="0"/>
              </a:spcBef>
              <a:spcAft>
                <a:spcPct val="0"/>
              </a:spcAft>
            </a:pPr>
            <a:endParaRPr lang="en-US" sz="2400" dirty="0" smtClean="0">
              <a:solidFill>
                <a:srgbClr val="FF0000"/>
              </a:solidFill>
              <a:latin typeface="Times New Roman" pitchFamily="18" charset="0"/>
              <a:ea typeface="Calibri" pitchFamily="34" charset="0"/>
              <a:cs typeface="Times New Roman" pitchFamily="18" charset="0"/>
            </a:endParaRPr>
          </a:p>
          <a:p>
            <a:pPr lvl="0" eaLnBrk="0" fontAlgn="base" hangingPunct="0">
              <a:spcBef>
                <a:spcPct val="0"/>
              </a:spcBef>
              <a:spcAft>
                <a:spcPct val="0"/>
              </a:spcAft>
            </a:pPr>
            <a:endParaRPr lang="en-US" sz="2400" dirty="0" smtClean="0">
              <a:solidFill>
                <a:srgbClr val="FF0000"/>
              </a:solidFill>
              <a:latin typeface="Times New Roman" pitchFamily="18" charset="0"/>
              <a:ea typeface="Calibri" pitchFamily="34" charset="0"/>
              <a:cs typeface="Times New Roman" pitchFamily="18" charset="0"/>
            </a:endParaRPr>
          </a:p>
          <a:p>
            <a:pPr lvl="0" eaLnBrk="0" fontAlgn="base" hangingPunct="0">
              <a:spcBef>
                <a:spcPct val="0"/>
              </a:spcBef>
              <a:spcAft>
                <a:spcPct val="0"/>
              </a:spcAft>
            </a:pPr>
            <a:endParaRPr lang="en-US" sz="2400" dirty="0" smtClean="0">
              <a:solidFill>
                <a:srgbClr val="FF0000"/>
              </a:solidFill>
              <a:latin typeface="Arial" pitchFamily="34" charset="0"/>
              <a:cs typeface="Arial" pitchFamily="34" charset="0"/>
            </a:endParaRPr>
          </a:p>
          <a:p>
            <a:pPr lvl="0" eaLnBrk="0" fontAlgn="base" hangingPunct="0">
              <a:spcBef>
                <a:spcPct val="0"/>
              </a:spcBef>
              <a:spcAft>
                <a:spcPct val="0"/>
              </a:spcAft>
            </a:pPr>
            <a:r>
              <a:rPr lang="en-US" sz="2400" u="sng" dirty="0" smtClean="0">
                <a:solidFill>
                  <a:srgbClr val="008000"/>
                </a:solidFill>
                <a:latin typeface="Times New Roman" pitchFamily="18" charset="0"/>
                <a:ea typeface="Calibri" pitchFamily="34" charset="0"/>
                <a:cs typeface="Times New Roman" pitchFamily="18" charset="0"/>
              </a:rPr>
              <a:t>Iron</a:t>
            </a:r>
            <a:r>
              <a:rPr lang="en-US" sz="2400" dirty="0" smtClean="0">
                <a:solidFill>
                  <a:srgbClr val="008000"/>
                </a:solidFill>
                <a:latin typeface="Times New Roman" pitchFamily="18" charset="0"/>
                <a:ea typeface="Calibri" pitchFamily="34" charset="0"/>
                <a:cs typeface="Times New Roman" pitchFamily="18" charset="0"/>
              </a:rPr>
              <a:t>-</a:t>
            </a:r>
            <a:r>
              <a:rPr lang="en-US" sz="2400" dirty="0" smtClean="0">
                <a:solidFill>
                  <a:srgbClr val="FF0000"/>
                </a:solidFill>
                <a:latin typeface="Times New Roman" pitchFamily="18" charset="0"/>
                <a:ea typeface="Calibri" pitchFamily="34" charset="0"/>
                <a:cs typeface="Times New Roman" pitchFamily="18" charset="0"/>
              </a:rPr>
              <a:t> requirements are high during adolescence because of growth. Requirement higher in menstruating females. Good sources include meats, green vegetable, cereals fortified with iron, fish, poultry, eggs, and nuts</a:t>
            </a:r>
          </a:p>
          <a:p>
            <a:pPr lvl="0" eaLnBrk="0" fontAlgn="base" hangingPunct="0">
              <a:spcBef>
                <a:spcPct val="0"/>
              </a:spcBef>
              <a:spcAft>
                <a:spcPct val="0"/>
              </a:spcAft>
            </a:pPr>
            <a:endParaRPr lang="en-US" sz="2400" dirty="0" smtClean="0">
              <a:solidFill>
                <a:srgbClr val="FF0000"/>
              </a:solidFill>
              <a:latin typeface="Times New Roman" pitchFamily="18" charset="0"/>
              <a:cs typeface="Times New Roman" pitchFamily="18" charset="0"/>
            </a:endParaRPr>
          </a:p>
          <a:p>
            <a:pPr lvl="0" eaLnBrk="0" fontAlgn="base" hangingPunct="0">
              <a:spcBef>
                <a:spcPct val="0"/>
              </a:spcBef>
              <a:spcAft>
                <a:spcPct val="0"/>
              </a:spcAft>
            </a:pPr>
            <a:endParaRPr lang="en-US" sz="2400" dirty="0" smtClean="0">
              <a:solidFill>
                <a:srgbClr val="FF0000"/>
              </a:solidFill>
              <a:latin typeface="Times New Roman" pitchFamily="18" charset="0"/>
              <a:cs typeface="Times New Roman" pitchFamily="18" charset="0"/>
            </a:endParaRPr>
          </a:p>
          <a:p>
            <a:pPr lvl="0" eaLnBrk="0" fontAlgn="base" hangingPunct="0">
              <a:spcBef>
                <a:spcPct val="0"/>
              </a:spcBef>
              <a:spcAft>
                <a:spcPct val="0"/>
              </a:spcAft>
            </a:pPr>
            <a:endParaRPr lang="en-US" sz="2400" dirty="0" smtClean="0">
              <a:solidFill>
                <a:srgbClr val="FF0000"/>
              </a:solidFill>
              <a:latin typeface="Arial" pitchFamily="34" charset="0"/>
              <a:cs typeface="Arial" pitchFamily="34" charset="0"/>
            </a:endParaRPr>
          </a:p>
        </p:txBody>
      </p:sp>
      <p:sp>
        <p:nvSpPr>
          <p:cNvPr id="86018" name="AutoShape 2" descr="data:image/jpeg;base64,/9j/4AAQSkZJRgABAQAAAQABAAD/2wBDAAkGBwgHBgkIBwgKCgkLDRYPDQwMDRsUFRAWIB0iIiAdHx8kKDQsJCYxJx8fLT0tMTU3Ojo6Iys/RD84QzQ5Ojf/2wBDAQoKCg0MDRoPDxo3JR8lNzc3Nzc3Nzc3Nzc3Nzc3Nzc3Nzc3Nzc3Nzc3Nzc3Nzc3Nzc3Nzc3Nzc3Nzc3Nzc3Nzf/wAARCABWAFEDASIAAhEBAxEB/8QAHAAAAQUBAQEAAAAAAAAAAAAAAAMEBQYHAgEI/8QAOBAAAgEDAwEGAwUHBQEAAAAAAQIDAAQRBRIhMQYTQVFhcSKBkQcUFTJCI1KhsdHh8FNygpLB8f/EABkBAAIDAQAAAAAAAAAAAAAAAAACAQMEBf/EACERAAIDAAICAwEBAAAAAAAAAAABAgMREiEEMRNBUbGR/9oADAMBAAIRAxEAPwDcM84r2mOr6paaPZNeXz7IlIHAyST0AFZ5f/adeG4H4fp8CQBue/YszD5EAH60krIx9gajRUX2e1qDW9Niu4sI7D44i2ShzjH96lOlMmmtQBRTKeaV71baFxH+zMjPtz44A/nXAu5Uure3l27mXDkfvc4x/wBT9RRo3BskKKixeTR2VxM5V3SUxoMYHXAzXVw95A0YMysryIu7YM8k5/8AKNJ+N7hI17moyKe4eNiZVBFyY/yfpBxSA1GcwKuVE5nCE7eNpI5x/wAhRyRKqkyaornmipKzNftcvm+96bY7RsVWnLN0LZ2j6Dd9az4KWuEG07GbDMOQPLPvUx9oWo3Nx2nvVuGZkt37uFAeFTAIx79T6+wpl2e1FBO0U8fwkYJI6ZPj/Wufc3rkkBKdhJbyy1SK7jjLLbiUXCIcEoqEkEe+Meo8Kv3artbb2/ZxbqweQvdArHIp29ywBILexHTx58Kpg1250C+lFnHbHfAQwl53L4cA8dMfz86pkoeWMHjCAhiOTgHgVFdkuOL7Bs0a0+0WOTu3vYGF0DsEtsVVWQ8nKsTzkcVKal2r0uGCNtOa41C5aRXCptUpgdCxH8Of/ayW3QNbO7/lPHB/zzp9ZS/cwhVAdy8E1LtnGLS7Zo8WDutUNw1watprqYzLeSRszOwCKAGPjxz41K2hg1NQ8d5NI0TKxyoXGM44x71mkbttGScVdOxE8ccVyJHAZmXaPE8Gl8e+yU0p5jNfk01wi3DeixLZbZmYTPsLmTu8DG7zz19aROkxnB76QP8AD8WF/Scjw9voKfpLG+djqxHUA9K7ro4jnc5L7OcHzorqipFMn+0Xs5crqy31pBJLFJ12ckH/AD+dVI2MtjKLq70ye2DLtDMvwk+YPn/evoQgEYIB96pP2mSXb2lrZ21pHJE++R5ZMgIVHAByACcnqfDoaz3wWORKMkkLo29QC6jbubkLznqaRt59sbnZuU8vg9f61I2ej6hfwG4UA2+cDfwMnxPif413b6Dd2szu6B0idRKqnBceh/zGaojB8SMGMbKLdYmGHbG4AePjmpZLSx7pDPOUIA53c/SrR960BE3XPZeVVznMaq49/wAwP8Kfw2/Yq4gSVbS0UOM4eEgj3FZ7NXvUdXwba6E3myf8IK2lsLlkhW+fLkLlUGV9flU/pcM9jCg7wSKGP7QjAce3n6VQ9WmtJu08sWiWqJbohihjjBHeNtPOD0yxI9gDWraZaXCWCR8FhEC2ectjmrKquPZPl3KeOPS/AvNRQWTSCJ+8Rcq8f5gadreaxHBFezwW62+xWkj3kyc+mMDHuaaT2J+6Zli/I4LZHUeNS2ty5smgi5eXAwPIkf8AytcG8bZzpZqQ+7+P98UUz/Dz/qGin5S/BMRI1Wu35jOgukrR7XYAK4J3EcjHkRjPyqy1W+3WmXeqaM0NkzCQHcNvXPhTyWpohZvZmel6tfwFYpLST7sgwJIvgdAOnwnhiCPFgODx4hXR2t/iS71Hu5dxKiVSnw+p6Z/zmmNjqx0e/l0/U4pknkCbTcOXwFGNoLdBySMYHX526zWy1aAsyxCRf1JxmsnPOi5x/wAF7fYsi273UEzkZ2q+c+x9vDNcahpNtck7AEkb9S9cn+dQmo6NcKrvaTSDPBKMRx8vf5V3okUH4vZfik16kwmQxlZC8bsCMBl6rk8Z59cUbyWAlnaZeNK0rSdKjEdnaqZerTEbnc+JJqTt5UVSIl+Ejy6U5haNMqhAUHz6UncPGsvGMlCT68ipf8F3WKK6SKyHByOlRltIsF2YnxgNkFjkt5e2P6UtFcojE8Diqhf6sZe0qRQtlVADY8+f7U9XeBLo0HvV9KKjO9eitBUPPxay3bTOgfeU2nqWBxjFe/iljnH3qLP+6oS6nUXEpN1o5kWQ933oGQQc4bjORkHik3bu0RTcaQJskSkxAHqME8c9GOeB49KkB9qlt2f1lIxfRW1yHBKMRngZyc/I1UtY7J2cZduzmpRWpBKvDOWKA45weoPpVjmuRE3dtcaQkiBlcOBnkkYx4Z4z74pKOVVkVJJdIJ7wDaEA3c8ryvXkAeoPtSShGXtDRk4+ir2Gmdp7OzdjCt2uMxhZN4cejHkfMUjpWndpb/V1uLu3NrBbOshSRPzAHJwfPFaeL2yhkFsJYlkDBe6UjIJxgY+Y+tO8UnwRQztbKxcXJjZsPwTmojXtcjs4LR+9AZiVwfHjmpPWez+pz3rvp1zbpA/OyZMlD44x4ehpzpHZW2tgZdSK3903V5UG1B5KvQVWqpa9Gc0kVOPWrm+kEdhG0rHglVOF9SfCpXs92adLs3VzlnJ3EnxNXFLSGMYjjRFHgowKWVAvQVdCtQK5SchH7uvlRTiirBSBOn34mkMMenCIuzAMhJYknJPHiMV1JZXckAXuNOM+WEjFDtII6DAz6GiigDmaw1CVlbbYlwue8ZTu3kDnpjg5OT9OOVLDTZo58XcGnGHaQBDDhvmfqKKKAJJbK1WTvBbxb8g7tgzkDAOacUUUAFFFFAHmTRRRQAZooooA/9k="/>
          <p:cNvSpPr>
            <a:spLocks noChangeAspect="1" noChangeArrowheads="1"/>
          </p:cNvSpPr>
          <p:nvPr/>
        </p:nvSpPr>
        <p:spPr bwMode="auto">
          <a:xfrm>
            <a:off x="155575" y="-395288"/>
            <a:ext cx="742950" cy="790576"/>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86020" name="Picture 4" descr="http://t1.gstatic.com/images?q=tbn:ANd9GcSNFjmK8i0I869LOwYY819sIukec3UYWLWeJ-TdkhKgqGcgatrS9g"/>
          <p:cNvPicPr>
            <a:picLocks noChangeAspect="1" noChangeArrowheads="1"/>
          </p:cNvPicPr>
          <p:nvPr/>
        </p:nvPicPr>
        <p:blipFill>
          <a:blip r:embed="rId2"/>
          <a:srcRect/>
          <a:stretch>
            <a:fillRect/>
          </a:stretch>
        </p:blipFill>
        <p:spPr bwMode="auto">
          <a:xfrm>
            <a:off x="3786182" y="2000240"/>
            <a:ext cx="3357586" cy="1785950"/>
          </a:xfrm>
          <a:prstGeom prst="rect">
            <a:avLst/>
          </a:prstGeom>
          <a:noFill/>
        </p:spPr>
      </p:pic>
      <p:sp>
        <p:nvSpPr>
          <p:cNvPr id="86022" name="AutoShape 6" descr="data:image/jpeg;base64,/9j/4AAQSkZJRgABAQAAAQABAAD/2wBDAAkGBwgHBgkIBwgKCgkLDRYPDQwMDRsUFRAWIB0iIiAdHx8kKDQsJCYxJx8fLT0tMTU3Ojo6Iys/RD84QzQ5Ojf/2wBDAQoKCg0MDRoPDxo3JR8lNzc3Nzc3Nzc3Nzc3Nzc3Nzc3Nzc3Nzc3Nzc3Nzc3Nzc3Nzc3Nzc3Nzc3Nzc3Nzc3Nzf/wAARCABdAIEDASIAAhEBAxEB/8QAGwABAAIDAQEAAAAAAAAAAAAAAAUGAwQHAQL/xAA1EAABAwMCBAMHAwMFAAAAAAABAAIDBAUREiEGMUFRImFxEyMyQoGRwRShsSVicmOCktHh/8QAGgEBAAMBAQEAAAAAAAAAAAAAAAIDBAUBBv/EACYRAAMAAgEDBAEFAAAAAAAAAAABAgMRBAUSIRMUMUEyFjNhcYH/2gAMAwEAAhEDEQA/AO4IiIAiIgCIsMtTDEcSSNB7ZQGR72sBL3ADuThYP19JnH6mHP8AmFR+LKS7XC8me2yRmmEbQBJIR4t84GFGttnEbRuKZ2O0v/i5ublcmbajHtL+TZj4+KpTdpHTm1EDvhmjPo4LIHA8iD6LlEx4gpAXS0DnNHMx4f8AsDlaUfFVSw7NAPlzWd9Uyw9Xi1/paun93mKTOyoub2m/1VZG/wB49un+5XmxyumtsL3uLnbgknJ5lX8TqccnK8SlppbM+fi1hW6ZvoiLpmYIiIAiIgCIiAIixVTHyU8jInFr3NIDh0QGKpuNFSnTUVcER5YfIAfsouGmY9oeXZB7Hcqv1nDVyfJrNHBNp5ElpP7hY23GoppTE7ILCWkHfB5FUu39ok0kW1tPB1a4/VeGmi+UOUFTXWR2NZ1DsVvRVcj/AJsA9tl537Im0+FzOW48+i5JxOGx8RXBrAA0S4wB1wM/uutxYJB6rmF4tVZXXy4TsYBG6pkw9zhjZxHr0XP6lkmca7n9nQ6d+b/o++Fn7yt74K6Jw9cIaelfFO4tw/LfCTsQOyotltzaPW4zanEYxpwFv012hjqXU0jg2TbBzsey+dwcn0OV60ra0dDk4fWlpHQ23GkdymH1BCyNq6Z3KeL/AJBUl0+2TIMeZXwK2Jnzjbsuj+ovP7fg5/sHr5L62WN3wyNPo4L7VMtdWy4VQpo86zzPl1VyHLC73E5U8mO+fgx5cTx12s9REWorCxyzxQj3kjW+qyKAr2mCrkDsvDvEAee/T7rxvQN+a70zH+zjzI/sNgF7T3OOfOgA4OHYdnCpRNVLVvbDIBq8Qzq59uSlKWmrozr0RtOncteXE/TC5+TlZFXgunGteS0iriJwSQfMLnl3bi6VWORmd/KtdKZgC2Q5xyOCMKsXlhZcZQ7c6skrQr9SNlVLT0KTopemURSqXpuQRHhJwdFSmzVTa6rZLPSPifO9zSSWuaC47YwrrB0WObhC2Skub7eMuOTplJ3+uVRyeJPJlTS+C7DmeJtoq0dBDK8ufOHZOcMIH5S42Gmro2AMdHIz4ZGcx/2pyXgiLHua6UH/AFGNd/GFqv4PuMW9PWwv7ZDmfkrNPTZj8UafeXveyKjpqmkl0sjklaR8RAwfp0W/FbaR+JJYPG7ct1HA+mcL6ist7inayeoayM83Nm14HoQt91trmOBirY5G55SxAH7hZ56fix5HTJVy6pEjw7QwQtfPFExgPhbpH3U2tajdDHFHDGd2t7c1sruYZmYSkwXTqtsIiK0iFB8SkNZHI04Iy13kCpxatXRRVTSHjmMHzXlLa0Cp0c0TXDEoO/UKVdWxtaMDGAsUvCjQ8upqh8eflPiA+6yR8OSGP2dRVB7M5wGY/Kw1gv6LVSMdslFZM10bThxxnGM9yoniRuLxPt1H8BXKhoYaKMNiHTGVUeKRi7yHuGn9groxuI0yFPbNKm6KVpyoqnUnTlCJK05yWjzU6oCk3kZ/kFPq2AFr1FSGZazd38LVrLgwwyNpn+9Bxvt13Ue2plHxRg+hWfPyVPhE5nZuklxJJJJ5krxxDRklazaxpOC0gr5keX+iyKk/JPRuW9xfVE9A0qVUdaoXNLpXDAIwFIro4E1Hkqr5CIiuPAiIgCIiAKlcWD+qk92NKsldUSMJDcgKo3SZtRcCyUvEvswWuDS4YyeYChk+AYadSMJUeI5Ieehw7h4/KzMqg3noHq8fhUoE7QHNREP7grCqpapXOrKdzg7Q5+BgHGcZ3Kn6qujid7JrmiQjO55KxNStsFavczbZW+zm+F/iY7uFip7hDJsx7Sem62LjZW3CUyyzPkeerjnHp2UcOFhG7V7UtA6jYrjZlm725Xg0T268kwBktcN1I0NIZSJJNmDkO6wWi3HQ3W5xiafDnmfVTgAAAAwAt/GwbXdSKqr6R6BjkiIt5AIiIAiIgCIiAxywslGHBRVXYYpZRPG7TKBgOxzHZTKI1sFUnsdYT4dLv9yws4ZrHvy58TRlXFFHtQNCgtwpow17tZHljCxV1lgq3h+t7HgYyCpREqJpaaC8FalslfFvTTscB0JIWxb6KskIbXMLGtOTuDqU6iq9vCe0S7meNAaAAMAcl6iK8iEREAREQH//2Q=="/>
          <p:cNvSpPr>
            <a:spLocks noChangeAspect="1" noChangeArrowheads="1"/>
          </p:cNvSpPr>
          <p:nvPr/>
        </p:nvSpPr>
        <p:spPr bwMode="auto">
          <a:xfrm>
            <a:off x="155575" y="-441325"/>
            <a:ext cx="1228725" cy="885825"/>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86024" name="AutoShape 8" descr="data:image/jpeg;base64,/9j/4AAQSkZJRgABAQAAAQABAAD/2wBDAAkGBwgHBgkIBwgKCgkLDRYPDQwMDRsUFRAWIB0iIiAdHx8kKDQsJCYxJx8fLT0tMTU3Ojo6Iys/RD84QzQ5Ojf/2wBDAQoKCg0MDRoPDxo3JR8lNzc3Nzc3Nzc3Nzc3Nzc3Nzc3Nzc3Nzc3Nzc3Nzc3Nzc3Nzc3Nzc3Nzc3Nzc3Nzc3Nzf/wAARCABdAIEDASIAAhEBAxEB/8QAGwABAAIDAQEAAAAAAAAAAAAAAAUGAwQHAQL/xAA1EAABAwMCBAMHAwMFAAAAAAABAAIDBAUREiEGMUFRImFxEyMyQoGRwRShsSVicmOCktHh/8QAGgEBAAMBAQEAAAAAAAAAAAAAAAIDBAUBBv/EACYRAAMAAgEDBAEFAAAAAAAAAAABAgMRBAUSIRMUMUEyFjNhcYH/2gAMAwEAAhEDEQA/AO4IiIAiIgCIsMtTDEcSSNB7ZQGR72sBL3ADuThYP19JnH6mHP8AmFR+LKS7XC8me2yRmmEbQBJIR4t84GFGttnEbRuKZ2O0v/i5ublcmbajHtL+TZj4+KpTdpHTm1EDvhmjPo4LIHA8iD6LlEx4gpAXS0DnNHMx4f8AsDlaUfFVSw7NAPlzWd9Uyw9Xi1/paun93mKTOyoub2m/1VZG/wB49un+5XmxyumtsL3uLnbgknJ5lX8TqccnK8SlppbM+fi1hW6ZvoiLpmYIiIAiIgCIiAIixVTHyU8jInFr3NIDh0QGKpuNFSnTUVcER5YfIAfsouGmY9oeXZB7Hcqv1nDVyfJrNHBNp5ElpP7hY23GoppTE7ILCWkHfB5FUu39ok0kW1tPB1a4/VeGmi+UOUFTXWR2NZ1DsVvRVcj/AJsA9tl537Im0+FzOW48+i5JxOGx8RXBrAA0S4wB1wM/uutxYJB6rmF4tVZXXy4TsYBG6pkw9zhjZxHr0XP6lkmca7n9nQ6d+b/o++Fn7yt74K6Jw9cIaelfFO4tw/LfCTsQOyotltzaPW4zanEYxpwFv012hjqXU0jg2TbBzsey+dwcn0OV60ra0dDk4fWlpHQ23GkdymH1BCyNq6Z3KeL/AJBUl0+2TIMeZXwK2Jnzjbsuj+ovP7fg5/sHr5L62WN3wyNPo4L7VMtdWy4VQpo86zzPl1VyHLC73E5U8mO+fgx5cTx12s9REWorCxyzxQj3kjW+qyKAr2mCrkDsvDvEAee/T7rxvQN+a70zH+zjzI/sNgF7T3OOfOgA4OHYdnCpRNVLVvbDIBq8Qzq59uSlKWmrozr0RtOncteXE/TC5+TlZFXgunGteS0iriJwSQfMLnl3bi6VWORmd/KtdKZgC2Q5xyOCMKsXlhZcZQ7c6skrQr9SNlVLT0KTopemURSqXpuQRHhJwdFSmzVTa6rZLPSPifO9zSSWuaC47YwrrB0WObhC2Skub7eMuOTplJ3+uVRyeJPJlTS+C7DmeJtoq0dBDK8ufOHZOcMIH5S42Gmro2AMdHIz4ZGcx/2pyXgiLHua6UH/AFGNd/GFqv4PuMW9PWwv7ZDmfkrNPTZj8UafeXveyKjpqmkl0sjklaR8RAwfp0W/FbaR+JJYPG7ct1HA+mcL6ist7inayeoayM83Nm14HoQt91trmOBirY5G55SxAH7hZ56fix5HTJVy6pEjw7QwQtfPFExgPhbpH3U2tajdDHFHDGd2t7c1sruYZmYSkwXTqtsIiK0iFB8SkNZHI04Iy13kCpxatXRRVTSHjmMHzXlLa0Cp0c0TXDEoO/UKVdWxtaMDGAsUvCjQ8upqh8eflPiA+6yR8OSGP2dRVB7M5wGY/Kw1gv6LVSMdslFZM10bThxxnGM9yoniRuLxPt1H8BXKhoYaKMNiHTGVUeKRi7yHuGn9groxuI0yFPbNKm6KVpyoqnUnTlCJK05yWjzU6oCk3kZ/kFPq2AFr1FSGZazd38LVrLgwwyNpn+9Bxvt13Ue2plHxRg+hWfPyVPhE5nZuklxJJJJ5krxxDRklazaxpOC0gr5keX+iyKk/JPRuW9xfVE9A0qVUdaoXNLpXDAIwFIro4E1Hkqr5CIiuPAiIgCIiAKlcWD+qk92NKsldUSMJDcgKo3SZtRcCyUvEvswWuDS4YyeYChk+AYadSMJUeI5Ieehw7h4/KzMqg3noHq8fhUoE7QHNREP7grCqpapXOrKdzg7Q5+BgHGcZ3Kn6qujid7JrmiQjO55KxNStsFavczbZW+zm+F/iY7uFip7hDJsx7Sem62LjZW3CUyyzPkeerjnHp2UcOFhG7V7UtA6jYrjZlm725Xg0T268kwBktcN1I0NIZSJJNmDkO6wWi3HQ3W5xiafDnmfVTgAAAAwAt/GwbXdSKqr6R6BjkiIt5AIiIAiIgCIiAxywslGHBRVXYYpZRPG7TKBgOxzHZTKI1sFUnsdYT4dLv9yws4ZrHvy58TRlXFFHtQNCgtwpow17tZHljCxV1lgq3h+t7HgYyCpREqJpaaC8FalslfFvTTscB0JIWxb6KskIbXMLGtOTuDqU6iq9vCe0S7meNAaAAMAcl6iK8iEREAREQH//2Q=="/>
          <p:cNvSpPr>
            <a:spLocks noChangeAspect="1" noChangeArrowheads="1"/>
          </p:cNvSpPr>
          <p:nvPr/>
        </p:nvSpPr>
        <p:spPr bwMode="auto">
          <a:xfrm>
            <a:off x="155575" y="-441325"/>
            <a:ext cx="1228725" cy="885825"/>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86026" name="Picture 10" descr="http://t0.gstatic.com/images?q=tbn:ANd9GcSyQZ9ljRtD_NJSzMSNcybu7SuSaF31lGQYNWCY_oNPN_5ZrnNn"/>
          <p:cNvPicPr>
            <a:picLocks noChangeAspect="1" noChangeArrowheads="1"/>
          </p:cNvPicPr>
          <p:nvPr/>
        </p:nvPicPr>
        <p:blipFill>
          <a:blip r:embed="rId3"/>
          <a:srcRect/>
          <a:stretch>
            <a:fillRect/>
          </a:stretch>
        </p:blipFill>
        <p:spPr bwMode="auto">
          <a:xfrm>
            <a:off x="928662" y="2357430"/>
            <a:ext cx="2543175" cy="1443035"/>
          </a:xfrm>
          <a:prstGeom prst="rect">
            <a:avLst/>
          </a:prstGeom>
          <a:noFill/>
        </p:spPr>
      </p:pic>
      <p:sp>
        <p:nvSpPr>
          <p:cNvPr id="86028" name="AutoShape 12" descr="data:image/jpeg;base64,/9j/4AAQSkZJRgABAQAAAQABAAD/2wBDAAkGBwgHBgkIBwgKCgkLDRYPDQwMDRsUFRAWIB0iIiAdHx8kKDQsJCYxJx8fLT0tMTU3Ojo6Iys/RD84QzQ5Ojf/2wBDAQoKCg0MDRoPDxo3JR8lNzc3Nzc3Nzc3Nzc3Nzc3Nzc3Nzc3Nzc3Nzc3Nzc3Nzc3Nzc3Nzc3Nzc3Nzc3Nzc3Nzf/wAARCABWAHoDASIAAhEBAxEB/8QAGwAAAgIDAQAAAAAAAAAAAAAABAUABgEDBwL/xAA7EAACAQIEBAQEBAUBCQAAAAABAgMEEQAFEiEGEzFBIlFhcRSBkaEHIzLBFUJSsdHwFhckMzRykqLx/8QAGgEAAwEBAQEAAAAAAAAAAAAAAgMEAQUABv/EACoRAAICAQQCAQIGAwAAAAAAAAECABEDBBIhMRNBIgUUMjNCUWGRcaGx/9oADAMBAAIRAxEAPwDkQUX8XXGTsdsTriFgCMIj6k8RxkAm/picwYOpcrrJ4DPHGojuACzWvfofbfGE0OZ6wO4CRa+LBkvBuc5tEJoIEgiYXSSpJUP7AAn7Y95PkkkGbU0uY06yUqSBitw2sjdVt6m2x9cXaN6iNmqOaxe2xv1G1lt5Xtt7+WB3ftLNNp1y8kxD/uvz0IHiqstlNr6Oa6n5eDf7Yr+b5HmuULqzGgmgj1aRKRdCf+4XGO35VmcTU7yT2QRjxXHT/VsV3OeMiZZIaaiilpmurtMLhx7eWAL13HromclVE48CMe1e+LbV0eSZlMSKBKCVjYGlOmM+69vcfe2Fi5LDDXyUsru5VgoRR4ifLpYg9jj3kUyXPgyac/MdxO1upxmOmnqSyU1PNMyi7CNC1ve3TFlg4S1VIaoqQkIb/lAXcjyvew8r74tFBLSUzCnUiKKNToQD5/6vjDkrqVYNC2Qbn4E5ZLFPTtoqYpYmtcLKhU29jjyhtfHTq6emromhflTp/Q63B+vf2xS8+yn4NxPTpanc2t10t5XwS5AxowdToGxLvU2IkILHGdB8sNYOHs0kghqkpddPKoZXWRbb+dzjQ8ZjdkeJwykgi198aXAPc54IMUgFjYYfZDkC10JqKp3WG9lVdi1upv5X2+WAaLJM2qZljp6CYyN0HhB+5x0TL4KrL6Kmgr6RYp1iUBSwYAL2uD7mw88bkcVQMt0WFWe8giyHhvLlVRDSlnvdSWZjcfPGK2gkSEPE0knKNxFcC+1iN7C3p8u+xZqiq3WNowps4ZgADYEksT64z/GKVYKmQhpWRQSEF1IN9xfcgW62xObJ5nWz6LBlSitf4lep6lxWS06L+bIBoCA8wubAf42HfDajTMaGpvJG0qThRqUA6SL3BAPt1HnhRW5zTishqKJ5VIsHUgCxO1xv88OMtziGWnHOfUQdIN+o62J+vrjHYrzUn0H0tVLsGth0P4j2Yzy5dFRjwHWWYk7XF+gt2Fj6XxWqmMwGVKgAOLEb9Rbr7beWC6mt+CyqWaSfmEFNJtbvvt2wFQZ2J6pq+pp+bYBIze4W3f39fphasWN+p1VK4057Pr3NlHl1bXsBDAVUb8x/Cpt13wRVZLWnMaesiqKWKQwrHMmpnDadrghbfp+49b4dUk9RmkIjpklqLbtHDHqKnsfb54RVmbR5fz4KxZ4Z1YflMgjZb+5PUYcorqS5SMh+XrmbZMrnlYjnLpGxKM21/ljdLw5Xzsy0hphGD42kk0AH6X88CZpmjvRRVcExtVt8OZQoBbr1H7+nrjHDtTXUdbJTTBisy3Ulrs/cE+hud/UYDJuVCV7iX1iVe4Q6LhqqW7NW5cZQPCvMJHtumMcRU06ZehzakV6cLb4qGUEFhva/W9r9RvYYOknrJi/w9Kjcq3MkEAIQXtdiB0v/AK2wZSZSnGWRVtPUZisMkYPIjjARTKAdLPbsD2xNhy5HYbupz9Xqg6bVPMpkOf1vJ+DSMfDM66FKA2UWtZh7jtjYc+rlJUCn223a+C3/AA3qkMctfmDxpf8A4iyFj4ehWxsRsOtrdb7Yw/CGUM7N/Fwbm9zcE/RsUZFwXyZyG0+RTR/7HaRGJ1+GTVMTZAhsST0w44tKZXRU1LmMkCV0kZcuRqUkEbDYb72ufXCmSlr6N4naKSOQ+NDqUlSD5fthHmjZnxVXx0KTwVFVDrOuxUovRtRF7i9tgL3wOAAXuHM+gH5iseppraVKq8fPJnCF9Mki6RYdQb2wFlOQjMp0esrE5OkMsUDam0m2/p18u3bDLMeB0KolHmkj7WcS0+nxefXp98V0ZdmnDsypOgliO4lguV3+QI+mKG/Cdncz6lny+MDGCB+8eJwVQy1Eaw1UkjIRrvZ7G/h2sOvf++Dl4TR20LVFQOyRAWPp4iMIuH83nHEEE0WoU6OvNOo6SOtm8/bHUMuamryJFpIVjIudKGwHyOAQOeH7k2gyHGhyP/crkfC2WwKqVLyyoSCeaEe57bW2/wDmPUGTUMlQkMlGhpg2nkr+WQex1C/2GLjX5RC0TyU+mJUFmjY7H69Oo64W0lPJzwrxFSviWQrsbdj/AJxhQTp+RMo3k8wrhp8opmkoaGkqF+Hn13RmPi2/U3U+W/YY8ccUVBn95jHDDWQJoV5YxIWAP6SNvM2N/rhDw3Uvavg5XwrmrkeYb+JmN/F52Fhb0w3R9LWuAo/pjDE/Uj+2MAI9yf7UFt5MpU+RZg9HJDDCqMt+WygIo3Hqbd7+2D+DuFpajMaqPOpkpwIAVeNw/MY7CxO4AAvtbrgviDKKvM4GjhzGWElr6WsV026WAH9zhZXU2c5ZQ0rUOuQKuiSKIBluB1t3HrscFfFRWX6biNkWCZaFWp4WqKajyl4qn42XTKWd1cWUm++q+wt13OMVdS0+dU1ZJHJ8CselwkwF2Dd9J6b74qtDnUxkhkzejAr01CJil3TytfoTi4ZFWIrVBz2mpwkqEK2xLXtcsR/NYAXudh1wplN2IpcXhUHbfFfzCsxq6+npafOcjhkkjqI15MRGrQDa/Y2Ft+vphUnFOVaF+LoojUW/NK0MZBbvYkb74312cnhLkCCoMuXTELFFsOSB522C7i1vMbYEm4eyqumesFdTIKhjKF1Ntq3t+r1wO8D1BJxgAMtj0ZoZXRLu7IB3HT6g42Zc1JBmozCExGqaNoncfqYHTuT1J8IsThdWyNy7RNYlg2xtspBsfpisRxVUOdpJMpMbTnYHZhf39cUdcidZcgzAq4nQaySGHlySm3NYAb2G/a3TA8WgBjMoZQbAGzbexGBsypWzfI5abL/DqZTG811EdiDvceQNrXwbX0ZTKCecVnchS2kqqG36rntt3wk5kur5mOxU1fEq/EXE5pI5aOnpVUaGKtYKB62A3+eNmRcRV+W0cT5MEjiqnBnYpsDcAtbGybhqGUJPnBaoeQC2iQhFv6rY9/TBE1DQZRRLPQ0+iidyixEswDWuTdiT2P09hhzIQu73J8luar4yzzZsuZZZUZllbLVSxSATqZQvMVf5lH6QfTa/ywizXPaTx8vmxs38pRrH7YqxzCopqkcmloEpZCOayoSSvXeze9h59sep8wnYwwvDAJ5LBg8NtJ9D5bj2scZbkcSD7nFj5v8A1GlBnsSUs8j8sVBl1WK267XP0G/l7Y1tmmdM2qm/Mi/qRBb2874EyilgzCQyVaIxUBghQJqvv067W++LEtRyANohEosF07Ae3zx6j7nV0+oDoGWKJM6zeN21IyQqu7yIBv64UycR1k04jjEkkrWWNU2JbfYWPpi1moSupi9IitBPdWdltdehCg/PrhTRUdNlfE9NVvAUimgMYtusUnnbsCO+w9sMxqCaMXq8j+P4GjGsXB2Z1MFNPV1UbOSGkuSQNjtfz6b9BsB0wvztc4y6KaneNJGmkIWRHCoFttsehte/cjHS6SrpIaNpqqojSFRu7OAo+uOdcRVQ4kzYU1PFNHlsF5GnkQoszDoFv29f26ubHjriR6d8jNtJ/ueqahhqcgil4irualJrBSkJZmRgLoT1PQdBfbCs8ecK0x5EfDLFIvApKC5A2HU3+uGn8SFBBy5YpY4WT8vT4AOu4tsemGcNVQGFC0tPcqL3G+EriFfKUHRuwsNUQtnk1WuoGlYA9OSp9sa0r6geI6NQO4VQoP0xjNOD67Ly8lC5qEAsA1g1vK42P2xXp8wqaKXTUwMjX6N4SflifxAjiLGUS/DiSV6M02WzDLqpm3qDCZSVt+kG/h3vuAeuF5rq2GdI6jiqoE7nflq7H6Fh98U7+OgMCYGFt7Bwbn1xJa9a51qKdvh6uxVgwJBW97jY2t13HS/lh2NCq7aiXIY2DLnmmZy1NQ3wlTaAxoruFCmdx+p2C7b7bAdvXAMVVToypPMNCgtp3II+WE9IY4QXqq+GS58K6rWPzPlgtcyy+OVTI0TG9wNFxb3wvIWduZQhpajH8pfylIVGF9arsCb228remElTRVNQphhp05ZQh3BAuNxYX8Q3I7efsN7ZxCob4aEAE9P0gY0vmtQSWjkRd7FAN/LGpvXkCKy40yCmiyCgzWhYBYSS/Rw422ta5PkMN8rjmWuibNJJPho90EkgbW3qLnbe+PNJmcRnRJJhpDEyX30qAe3YXtvhjxBRSyCCXL0jlQR+NUIuT54J2axcbpgFGy+I9NQiJzVkjEZUAuT4SPfCuqzmka5MjwrGP1AWO509wcIFyzOpaK0UBhiAuDIwF272GPK8M5m9NJLO+plswiQ3vvfc/tjwZfZjWejQ5MfZcMtflzRQpFK4uxYKD77d7eXnht8bS01viJFjD3Ku1rAqCTf6HHOJFrNo3gn9fy2N/fbfDzIUFZmcbZyKgUlODLrkFhI/k19wPL27Y2p58qIvHJj3L8ioc2pJWSpqZahY2qdnHLhBJYRgHr2HW59MP48h4RSNUkWRnUAMzTSgk+ZAa1/bbFUzDNafPasUq1PggJkNQgIJFxpDL3sb22v1xDExJIzuGx86SX/GALleDJxlc/qInaZKGCYG62B8sLKzhPLq1Ck4LIf5SoIxMTAXIrMQ1f4T5DU3aGNo36Gzsot7LbAafhbl9CZJImu7o0dmkcizCx64mJg97V3PKflKzXfhdMZLpmkaEecRb9xgYfh8lO1qrOJGtcWipQN/csf7YmJgy7BYztoTTcMZLSMGnnzOpsd11pGpPyF/vg2j/wBmaZ9EHD0Mjk31VTNMf/YkD5DExMT+Rz7lCY1I5lmjrZKyjlo/gaCOlmiaNlSMDwkWO1vXC6PhfLaeIRoktwoW4kYf2OJiYQ7Mfcqx41XoQKfhiMteCokRf6S7H98ReGQF1PWz2H9LHExMK3GFQuZl4fQp+XW1SsOpLDfAw4cZ1IOYT3PoMTExu4zCBU0UfBpp2kNLVKskm7MyE3998ejwlXX/AOtg/wDBv84mJgvIx7MQVUdCf//Z"/>
          <p:cNvSpPr>
            <a:spLocks noChangeAspect="1" noChangeArrowheads="1"/>
          </p:cNvSpPr>
          <p:nvPr/>
        </p:nvSpPr>
        <p:spPr bwMode="auto">
          <a:xfrm>
            <a:off x="155575" y="-411163"/>
            <a:ext cx="1162050" cy="81915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86030" name="Picture 14" descr="http://t3.gstatic.com/images?q=tbn:ANd9GcQd2x0RWpi3nS__vh3WJRT59PdWYIMP1eQaTyNVCbPwSVMXNPFA"/>
          <p:cNvPicPr>
            <a:picLocks noChangeAspect="1" noChangeArrowheads="1"/>
          </p:cNvPicPr>
          <p:nvPr/>
        </p:nvPicPr>
        <p:blipFill>
          <a:blip r:embed="rId4"/>
          <a:srcRect/>
          <a:stretch>
            <a:fillRect/>
          </a:stretch>
        </p:blipFill>
        <p:spPr bwMode="auto">
          <a:xfrm>
            <a:off x="5286380" y="5214950"/>
            <a:ext cx="3000396" cy="1643050"/>
          </a:xfrm>
          <a:prstGeom prst="rect">
            <a:avLst/>
          </a:prstGeom>
          <a:noFill/>
        </p:spPr>
      </p:pic>
      <p:sp>
        <p:nvSpPr>
          <p:cNvPr id="86032" name="AutoShape 16" descr="data:image/jpeg;base64,/9j/4AAQSkZJRgABAQAAAQABAAD/2wBDAAkGBwgHBgkIBwgKCgkLDRYPDQwMDRsUFRAWIB0iIiAdHx8kKDQsJCYxJx8fLT0tMTU3Ojo6Iys/RD84QzQ5Ojf/2wBDAQoKCg0MDRoPDxo3JR8lNzc3Nzc3Nzc3Nzc3Nzc3Nzc3Nzc3Nzc3Nzc3Nzc3Nzc3Nzc3Nzc3Nzc3Nzc3Nzc3Nzf/wAARCABYAHkDASIAAhEBAxEB/8QAHAAAAgMBAQEBAAAAAAAAAAAABQYDBAcAAQII/8QAQRAAAQMDAgQDBAUJBwUAAAAAAQIDBAAFERIhBjFBURMiYRRxgZEVMqGx0QcWI0JSU5Lh8CUzVFWTwdJEYoLi8f/EABkBAAMBAQEAAAAAAAAAAAAAAAMEBQIGAf/EACsRAAICAgEDAgUEAwAAAAAAAAECAAMEESESMUEFEyJRYXHwFIGhwTJDsf/aAAwDAQACEQMRAD8At3hxslC33fELpOVIXkjfmSQc9aHTJ8YFvw2vKPqKV09KWpk50ulOD5cIGewqK2zW5FwisS1KDCnk6wDjbO+/Sg6G+qC5A14mo8AcTn6VRblqPgvHSlHMIV0Ppn5Vp4IPWswfmITDZYtpMeMkYKWcI+eOfxqvCkTGXFeDNU22gZVvsKwckDxB++B4mquOobTqWoJHcmqT92hs/Wcztnas/u1+lW5Ec3FDsiM/5G31M5C143TscgjH2ehqi5drO4tLcpLjC1DIHtC0KI5ZAJPrSd+ZcDpF1Hamo/27/YRo4g4xjlpbFtlBuQjBcBHmAPLG2KGcH8Xv/SzVquksylySQ0sYOkgE8/XFBZfDcCbGX7PJmsuh5WX3FNqzskFvfSDjTnnkEnvUP5PeHoiLuLgJbEsRMkuJeCzrUMABKcgbZJ8xOwrz9UUX3bDoDvKgfBNBVFJP2/uaZcr85Eb8dmEp6OD9cKGVDuBzx60BvvH8VqM0i2utJecTrX4+UlCfQY3P4ip7rcmVuFKE7JGNQ2+VIPEHC9ulsRAm4CK54mlbiiMuqVgDdRAyTjtvSmJ6wbrSjcAniK5GIwx+pV0fnB134lbkzVuyHlSk9A6NWdt9iSB8K1z8nl2N54bamuPFxxbiwQf1dJ04A7bZ+NZAjhO3Rse0tXCSjJBcLqdCf/Jvbn3NSsy2LPlNsYjsPgYSU5K1ZPLX+Jqit/Sx1syLUCj6PczfVvtIOFuISfVQFfWxG3KsGculzkQm25ER7z5KlpWMkHlgdffXcNcQ3/xTbOHHVlxLeopfWClKQoZUrVy542wd6IuXzyJ0h9IsWoWFgON8+Jt0pvO9U/B9Kjk8RWmM2kSZ7KXNO6QcknsB/tS/+f0H/Lp38KP+VOjIQDvIxZR3MV+NuDXIilS7f4JZWoBDZcAUT2APP+s96UDZ7aqWGfGcbeSQVthQVkDmKa7VaPyiz1ve2OMWdpxGS46EKWr/ALQE5UPXJHxpQc4evFh4kjrvTH947pMto62snYZV0ySB5gD76UtLMfhOv7i7F2PbUe5z8Jp9LcFvSFjzjV5T2wOlQtl9wOeCwt4kJSoJSSAQdice6gswLhukOeZGfNjfGf8AY0yNvKi2KI2lQCnv0q98E55fZikLbugb8w2FhHKs6d6ize7sWpSil15ZZ2LbiQG0kgHIHPJ35/CugS2nrezMkeEZRBfUtB0uJa1ANthQ3BWrzHsBVqBDtl3ucuZPQ84lkpQ60FANu6Rkatsk79DyGK9vcdd8c8C3sMokZGkp0tgJHQ+g370H9TWGBI0f+To8HBNNpaw7A4B+kVVSoS57bsiOlIZJUlTICNJJycAYBH20/cKxJkCE4IdtcRDWoq8YFIBVjHIkE8uYzQa18BCJL8XiiQkW7wzhcJ3J8TbAJKdhz+IFPKrlbLa1EXEW65b0pDZTnIBTuSfU7591ZvFeTVoNsfeFybKuseyv3+RgFMl6dK9ljsOqlHJDOPMQOvbHryqjItcpF3ZRe4rDjaSFoa8YLwemQk7EH79jzpivF/iyUNJbeTEcfKGm1NhIXhShnHX3j0z0qDiOFYLhCdbiRdUyS2GiS4oKwCd+eM89+fIVnHxKquQefztEsq621OgDUzLiuKxbZD6LY2uOz4uXmsnYnkd98cvmKE22Qsk+bJG4osl+L4DlumuFa23Fsl0r1kb8snfGRtzxilOFJVFe84OdwUmq6LsH5znXQ9W/Imix5a7wr+ycPOOqCXATpLJ66gd9I38wyNunKmzhN602h+dFiOuSZatAffwhKVKTnZOxOx71lVsfVFDEq3uhEwFRUjOzmDnT78f1tTjcVNwojN3tisQpC9K0Dm0v/iTy7HbtSl9bJ/j5nS/rWyqhXbzr+fvGufbJNyakrjyIyEAagl86SrOduR7dqWfoOX/g4n+qPwpmiW26SrMxLcbDfiDUlKvrKB9OlUfoW6ftI/hX+NLo5UaMlX4O3JqHEKfTUt5zxVS1BWdtKsY/lXj92ZWy5GuSpTqXE6dafMd+22ftxSxbZZcQUKbCVE9T0qxPc8COorUkhac46elMvyOIiilW5lV62Q1uSExZRdJaWtT7i9tQISG9PMEqUNznrvV/iV51bymYSVvKSnQhtI7bfKg1qcZkRLrNZdbWsBlUhKiMIKFgjBO++nJAzv6VWuvE8xE+TBth1+LgLCEFSlAb474pZ6D1qD+86z0wh92NoHt8p9zXnLRbW22kFzVkqKd8rO53G3Or3BU1LqRJ1Df+8V69hSlKvZcGNHhLGygDz94o3wnJtsG0rUVLXILq1qS59RKeY0450O/F6qiPJlC6vqYBTsR5m39hCC26oaV+UJWoAK9Nzjelnhu7ROF46hJYVKlKcUpJfUrQyjOyUJx05ajQ4yo85udcgtbTTKdLODgFZHTO/Ue4ZoIbgHAXHoqXNsBZBI+VFwMFalO+Se85z1G/ps9qvjXfXmaZIvkDiWLrUw3HKM4ZcwQv1SruM9N6W40RpNsek3aQXS86ossKcUnSkHZRIPMmlVLynFhxClIwRsRsB6VHcbu+1LbcaWVJQMA42GOv9dqZfGK7KH8+k1gXVs4W4fn1nlzsjLaH3ramQwWx5mpAUA5jfKSR79iaETIuixCVpIeU4PNgcsY++ikniCW5GJKdlAguEbb1Hb0iZwwtpwLPmLaFBOfOnB+4incUsQQ0x6lj1VuDX5kCsJkxPBwnDjZGO22a1Lh2DrirZDaS1MzHe1kYbGCUqA5Z1Eb/ACrJoK8JhOOjBZWErB6YOPuxWy8NS4bwRAK8yg4HEt7gqwocu+McqFmHkQWLWzAkDtI7PxpqtqIkxQDrGW1DPIg4I+yrP5yRf3qayKa4G+IbktmQW0qlvLCcZx+kVt9lFNcj9w//AAGkbMY9XBlWlepAwHeXnJRbecAB0pUcqzjFW4Yfu6ChaimKM5czz9340NsvDM2bHbcuC3A2fMptR3UPWjF3YuyWPZ4DCQ2BjyrGofCiWaU9IPMjnGufhVJ/aSWGNZpNzuFlitKQmVCLJdSebm5BJPMjfH/ygXCt+u3CV5nsv25x5/Ult91EclSQknAO2cHOfXY71Pa4E6IhLrYLam1+Jk/W1DfJpokn25wXq2Kzc2hpkQz/ANQkfrDOwV9/I8gaOydKabkGZdX9sp5EI/Slh4tY8G6w47iiNOrThaD6KHmHzpE4w4OmcPRlzLW85Lt25VkfpGR3OOY9dsde9aXZ5XDfEzSVPsNtSwSCpP6NSVDmMg5z6Gib9ok29JMZRmRurSvrgfcf650irtW2vHygasm+g7Qz88W7xJMBRdcUhrxCWyk8889u239YqT2lSCW8akjY47fjTvxlwOxJSqdw1pbUM64mdIUepT0Se4+7rmTYf9q9mWHEulegpwc5zjGO9Va7EsXazxG91+O5MNIlttpUk4wfjVy0JTPEmOlKNBR5zjY88CjFq4YgBpkzo05shJ8RTmDv7iBgfGqsxdvtocjw2nWwpOF61YJyN+WR8QaWttDL0r3nR43pFiN1lhx+d4Nj2G6SYaWnnCzHyQ2FDVlIPPGQAPxqg5HnwJpixEqc8fypCkBRPqME4I3PP31JJlz5r75M1RDLfiZJI8owOnwr5grlTIzi1SAgNOJ/TPKIAJyMZAJ3FFUso3xIgbItyglx4B0QPAEkdixIwaaWt1K3FJU4pKkq3zuR0xjt86aeCIIFwdvAkKDEJpQbCs5W8pJ8ucdEk596e9C7HZZVxecZbkMtpKSHlr+olOxIT+0ojBA+eOdHrm+tcWFBscZRgxitBU2B5zyIUevXJ6mhszNx3lbKavGrYINE/L88wpwvwbDkR/a7shmRNDhUsoVtuc4I+3fvTn7FG/YTWa2jiB+NGebYhFCUqJJbSlBVnc4VzPPPyFE/pW4/5IP9f/1pkZaAcrIBvbtuV3JkidIWVTERmU/V7H0Aq2YziISXy4rxVHIWTjI70C/OgqQENBtkDqkbmo5N4ecGPFKsjbNSCp8zuQxVtg8fKWZdyc0rS0vQ7gp1owT78HIpRk3O7RZaZK5ZStJ2AI39NgKvvP6QpSdiTyqfh2DbLlOeYuCAHSjWhwqwDuBg+v8AOmsVukFWPwyf6rje6BbWPiEtQL/HvExt97MCWdDa5DKBhWABlaRjV7+fTYU5cO/lAXCkCFcVB5rUUtuZ2WO4PQ+hoC/wrESnDKQg/qjHP3GgEu1SojupAKgDnChmjNjrYOtDsSG9Q3qwaaaDxperc9Edulud8N9ganBnAdTtsR354Pp61mc+9tCcibFjsuLWObiP1h1B6GvI8yVBfSvwyUpWFaCkKBwexqZ6+MPOul61w9Li9eDFHP3Cs10lBojc8x6zj2+4rcz26cSSJDACLjMwrBXEdUTpPorkU/bQpxTctWqU+UJDZIOckq6YFFbjxBaX3ypq0xG0AZShuKEhJxvge+ra+JVuobfjR2oqQ0Enw2Ut8ts+UZrQQ74WPH1AtSamP8wRCsF3krMiPGcaTo06n0eElaVDurAI+fSjiuH7bbkNv3Sch5KkhS2mFHQVDYgqIBPLkB8aqu3qRckDE5CnW0aUqUrKsdOdLpXJcfdQ84t1QVghSs59B6Vs12Ec8RKzMVWLoNE9zGyTfPpNXslvbEKFoOEtBSSNt9IxnGfXNE4UyLFsyoLJdeDSMheyVK3yduoz/P1WIniLilCXFRUhI1aVAZ+ParMZQjjXKe3SNlE7E9yOooDdSjSydZezHZh9ppLZYflpb0oAWlttedSjyHTPSrn0rM/ZjfbS2zNCkeGgIU80D4ZAOnGO3MmofEl/45z5D8KAKovtj3i2h3zZzVlMnAHmPvrq6mmUGdktjAieqkZPcmmZrhZYt7ctt8tyiEk53AJ6V1dW60XpY/SK52TYoGjHVqEzAtTKn5Drx0ku6sbHuBj30DducRbi2lODKDpIXy+f411dU5SUJZDqA9OufKZku+IfWROMwXgdyFfshOr7qrqsLD7SnWClaU5zgbg9iOhrq6qeLe1x00a9Rwa8akWITuJzkFg3PQpagzqGdCfMe+3emN6JBYihTKfCjjmHFFZ3OPfXV1eOT1d5zVuww1ALNlcSlTqQSwnkVpAJ9QO1XosVIdU0lhMp7Rk6xlSB0O29dXV51sSYPqO5K82y222swQBggOtuEKRnmd+tDHobbSi6H0+HsdasqUfTtmurqHs7mASWl2dLcbQ25HjqWHMjWpvIxj7zQbz/ALtX8Jrq6m1QAQ4Qan//2Q=="/>
          <p:cNvSpPr>
            <a:spLocks noChangeAspect="1" noChangeArrowheads="1"/>
          </p:cNvSpPr>
          <p:nvPr/>
        </p:nvSpPr>
        <p:spPr bwMode="auto">
          <a:xfrm>
            <a:off x="155575" y="-417513"/>
            <a:ext cx="1152525" cy="8382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86034" name="Picture 18" descr="http://1.bp.blogspot.com/_uqBx13aymCE/TFljrG2xOyI/AAAAAAAADuM/wxT7SpU8XKg/s1600/Iron-rich-vegetables.jpg"/>
          <p:cNvPicPr>
            <a:picLocks noChangeAspect="1" noChangeArrowheads="1"/>
          </p:cNvPicPr>
          <p:nvPr/>
        </p:nvPicPr>
        <p:blipFill>
          <a:blip r:embed="rId5"/>
          <a:srcRect/>
          <a:stretch>
            <a:fillRect/>
          </a:stretch>
        </p:blipFill>
        <p:spPr bwMode="auto">
          <a:xfrm>
            <a:off x="928662" y="5286388"/>
            <a:ext cx="4214842" cy="1571612"/>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ChangeArrowheads="1"/>
          </p:cNvSpPr>
          <p:nvPr/>
        </p:nvSpPr>
        <p:spPr bwMode="auto">
          <a:xfrm>
            <a:off x="0" y="0"/>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sng"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Overall diet</a:t>
            </a: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b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br>
            <a:r>
              <a:rPr kumimoji="0" lang="en-US"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Fewer than 2% of adolescents consume enough fruits and vegetables. Intake of fruits and vegetables should total 3.5-6.5 cups per day. Adolescents should have 3 cups of skim/fat free milk per day. Sugar-sweetened drinks should be avoided as they displace more nutrient rich sources from the diet and 500 kcal per day of sugar-sweetened drinks is equal to 50 pounds per year. The AAP recommends limiting fast food consumption as a way to prevent obesity. </a:t>
            </a:r>
            <a:endParaRPr kumimoji="0" lang="en-US" sz="2800" b="0" i="0" u="none" strike="noStrike" cap="none" normalizeH="0" baseline="0" dirty="0" smtClean="0">
              <a:ln>
                <a:noFill/>
              </a:ln>
              <a:solidFill>
                <a:srgbClr val="FF0000"/>
              </a:solidFill>
              <a:effectLst/>
              <a:latin typeface="Arial" pitchFamily="34" charset="0"/>
              <a:cs typeface="Arial" pitchFamily="34" charset="0"/>
            </a:endParaRPr>
          </a:p>
        </p:txBody>
      </p:sp>
      <p:pic>
        <p:nvPicPr>
          <p:cNvPr id="27650" name="Picture 2" descr="http://t1.gstatic.com/images?q=tbn:ANd9GcSV02weGVx2vt31f17LPxTlVCJ1xFcd8vGbiP_2brq4m785rCjI"/>
          <p:cNvPicPr>
            <a:picLocks noChangeAspect="1" noChangeArrowheads="1"/>
          </p:cNvPicPr>
          <p:nvPr/>
        </p:nvPicPr>
        <p:blipFill>
          <a:blip r:embed="rId2"/>
          <a:srcRect/>
          <a:stretch>
            <a:fillRect/>
          </a:stretch>
        </p:blipFill>
        <p:spPr bwMode="auto">
          <a:xfrm>
            <a:off x="2786050" y="4214818"/>
            <a:ext cx="2571768" cy="2643182"/>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0" y="0"/>
            <a:ext cx="9144000" cy="7540526"/>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nchor="ctr">
            <a:spAutoFit/>
          </a:bodyPr>
          <a:lstStyle/>
          <a:p>
            <a:pPr algn="ctr"/>
            <a:r>
              <a:rPr lang="en-US" sz="3600" b="1" dirty="0">
                <a:solidFill>
                  <a:srgbClr val="66FFFF"/>
                </a:solidFill>
              </a:rPr>
              <a:t>TIME MANAGEMENT</a:t>
            </a:r>
          </a:p>
          <a:p>
            <a:pPr algn="ctr"/>
            <a:endParaRPr lang="en-US" sz="2800" b="1" dirty="0"/>
          </a:p>
          <a:p>
            <a:pPr algn="ctr"/>
            <a:endParaRPr lang="en-US" sz="2800" dirty="0"/>
          </a:p>
          <a:p>
            <a:pPr>
              <a:buFontTx/>
              <a:buChar char="•"/>
            </a:pPr>
            <a:r>
              <a:rPr lang="en-US" sz="2800" dirty="0"/>
              <a:t> In this universe of abundant time, our time is still finite. God has allotted equal time to wealthiest and to the poorest, leaders and their followers, presidents and commoners.</a:t>
            </a:r>
          </a:p>
          <a:p>
            <a:endParaRPr lang="en-US" sz="2800" dirty="0"/>
          </a:p>
          <a:p>
            <a:pPr>
              <a:buFontTx/>
              <a:buChar char="•"/>
            </a:pPr>
            <a:r>
              <a:rPr lang="en-US" sz="2800" dirty="0"/>
              <a:t> Benjamin Franklin said ‘Time is money’. This is an under-statement. In fact, time is more than money. While money can be saved, time can not be saved for the future. </a:t>
            </a:r>
          </a:p>
          <a:p>
            <a:pPr>
              <a:buFontTx/>
              <a:buChar char="•"/>
            </a:pPr>
            <a:endParaRPr lang="en-US" sz="2800" dirty="0"/>
          </a:p>
          <a:p>
            <a:pPr>
              <a:buFontTx/>
              <a:buChar char="•"/>
            </a:pPr>
            <a:r>
              <a:rPr lang="en-US" sz="2800" dirty="0"/>
              <a:t>As we go up in our life the demand for our time would keep on increasing; however, its supply would be static</a:t>
            </a:r>
            <a:r>
              <a:rPr lang="en-US" sz="2800" dirty="0" smtClean="0"/>
              <a:t>.</a:t>
            </a:r>
          </a:p>
          <a:p>
            <a:pPr>
              <a:buFontTx/>
              <a:buChar char="•"/>
            </a:pPr>
            <a:endParaRPr lang="en-US" sz="2800" dirty="0" smtClean="0"/>
          </a:p>
          <a:p>
            <a:pPr>
              <a:buFontTx/>
              <a:buChar char="•"/>
            </a:pPr>
            <a:endParaRPr lang="en-US" sz="2800" dirty="0" smtClean="0"/>
          </a:p>
          <a:p>
            <a:pPr>
              <a:buFontTx/>
              <a:buChar char="•"/>
            </a:pPr>
            <a:endParaRPr lang="en-US" sz="2800" dirty="0" smtClean="0"/>
          </a:p>
          <a:p>
            <a:pPr>
              <a:buFontTx/>
              <a:buChar char="•"/>
            </a:pPr>
            <a:r>
              <a:rPr lang="en-US" sz="2800" dirty="0" smtClean="0"/>
              <a:t> </a:t>
            </a:r>
            <a:endParaRPr lang="en-US" sz="2800" dirty="0"/>
          </a:p>
        </p:txBody>
      </p:sp>
      <p:pic>
        <p:nvPicPr>
          <p:cNvPr id="3077" name="Picture 5" descr="th_TimeManagement[1]"/>
          <p:cNvPicPr>
            <a:picLocks noChangeAspect="1" noChangeArrowheads="1"/>
          </p:cNvPicPr>
          <p:nvPr/>
        </p:nvPicPr>
        <p:blipFill>
          <a:blip r:embed="rId2"/>
          <a:srcRect/>
          <a:stretch>
            <a:fillRect/>
          </a:stretch>
        </p:blipFill>
        <p:spPr bwMode="auto">
          <a:xfrm>
            <a:off x="609600" y="0"/>
            <a:ext cx="1266825" cy="1428736"/>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Rectangle 4"/>
          <p:cNvSpPr>
            <a:spLocks noChangeArrowheads="1"/>
          </p:cNvSpPr>
          <p:nvPr/>
        </p:nvSpPr>
        <p:spPr bwMode="auto">
          <a:xfrm>
            <a:off x="0" y="0"/>
            <a:ext cx="9144000" cy="6986528"/>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spAutoFit/>
          </a:bodyPr>
          <a:lstStyle/>
          <a:p>
            <a:endParaRPr lang="en-US" sz="2800" dirty="0"/>
          </a:p>
          <a:p>
            <a:r>
              <a:rPr lang="en-US" sz="2800" dirty="0"/>
              <a:t>The wealth and income of each one of us may go up and vary from person to person yet the time available to each one of us would remain static and exactly the same. i.e. 24 hours a day. While money lost can be recovered through special efforts, time lost is lost for ever. </a:t>
            </a:r>
          </a:p>
          <a:p>
            <a:endParaRPr lang="en-US" sz="2800" dirty="0"/>
          </a:p>
          <a:p>
            <a:r>
              <a:rPr lang="en-US" sz="2800" dirty="0"/>
              <a:t>Time can multiply money but money cannot multiply time. </a:t>
            </a:r>
          </a:p>
          <a:p>
            <a:r>
              <a:rPr lang="en-US" sz="2800" dirty="0"/>
              <a:t>We can however gain some time with money by delegating some work to others. </a:t>
            </a:r>
          </a:p>
          <a:p>
            <a:endParaRPr lang="en-US" sz="2800" dirty="0"/>
          </a:p>
          <a:p>
            <a:r>
              <a:rPr lang="en-US" sz="2800" dirty="0"/>
              <a:t>Let us therefore, manage our most precious asset in the most prudent way</a:t>
            </a:r>
            <a:r>
              <a:rPr lang="en-US" sz="2800" dirty="0" smtClean="0"/>
              <a:t>.</a:t>
            </a:r>
          </a:p>
          <a:p>
            <a:endParaRPr lang="en-US" sz="2800" dirty="0" smtClean="0"/>
          </a:p>
          <a:p>
            <a:endParaRPr lang="en-US" sz="2800" dirty="0" smtClean="0"/>
          </a:p>
          <a:p>
            <a:endParaRPr lang="en-US"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4"/>
          <p:cNvSpPr>
            <a:spLocks noChangeArrowheads="1"/>
          </p:cNvSpPr>
          <p:nvPr/>
        </p:nvSpPr>
        <p:spPr bwMode="auto">
          <a:xfrm>
            <a:off x="0" y="0"/>
            <a:ext cx="9144000" cy="1058545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marL="342900" indent="-342900"/>
            <a:r>
              <a:rPr lang="en-US" sz="3600" b="1" dirty="0"/>
              <a:t>We can start managing our time by adopting the following practices</a:t>
            </a:r>
            <a:r>
              <a:rPr lang="en-US" sz="2800" b="1" dirty="0"/>
              <a:t>:</a:t>
            </a:r>
          </a:p>
          <a:p>
            <a:pPr marL="342900" indent="-342900"/>
            <a:endParaRPr lang="en-US" sz="2800" b="1" dirty="0"/>
          </a:p>
          <a:p>
            <a:pPr marL="342900" indent="-342900">
              <a:buFontTx/>
              <a:buChar char="•"/>
            </a:pPr>
            <a:r>
              <a:rPr lang="en-US" sz="2800" dirty="0"/>
              <a:t> Let us focus on results, not on activities.</a:t>
            </a:r>
          </a:p>
          <a:p>
            <a:pPr marL="342900" indent="-342900">
              <a:buFontTx/>
              <a:buChar char="•"/>
            </a:pPr>
            <a:r>
              <a:rPr lang="en-US" sz="2800" dirty="0"/>
              <a:t> Let us plan to do what is important rather than what is urgent most of the time.</a:t>
            </a:r>
          </a:p>
          <a:p>
            <a:pPr marL="342900" indent="-342900">
              <a:buFontTx/>
              <a:buChar char="•"/>
            </a:pPr>
            <a:r>
              <a:rPr lang="en-US" sz="2800" dirty="0"/>
              <a:t> Let us keep a diary and a ‘To Do’ list for each day- in order of priority.</a:t>
            </a:r>
          </a:p>
          <a:p>
            <a:pPr marL="342900" indent="-342900">
              <a:buFontTx/>
              <a:buChar char="•"/>
            </a:pPr>
            <a:r>
              <a:rPr lang="en-US" sz="2800" dirty="0"/>
              <a:t> Let us time our activities.</a:t>
            </a:r>
          </a:p>
          <a:p>
            <a:pPr marL="342900" indent="-342900">
              <a:buFontTx/>
              <a:buChar char="•"/>
            </a:pPr>
            <a:r>
              <a:rPr lang="en-US" sz="2800" dirty="0"/>
              <a:t> Let us learn to complete each job satisfactorily the very first time.</a:t>
            </a:r>
          </a:p>
          <a:p>
            <a:pPr marL="342900" indent="-342900">
              <a:buFontTx/>
              <a:buChar char="•"/>
            </a:pPr>
            <a:r>
              <a:rPr lang="en-US" sz="2800" dirty="0"/>
              <a:t>Let us choose our words judiciously, to be effective communicators. (Miscommunication causes maximum wastage of time).</a:t>
            </a:r>
          </a:p>
          <a:p>
            <a:pPr marL="342900" indent="-342900"/>
            <a:r>
              <a:rPr lang="en-US" sz="2800" dirty="0"/>
              <a:t> </a:t>
            </a:r>
          </a:p>
          <a:p>
            <a:pPr marL="342900" indent="-342900"/>
            <a:endParaRPr lang="en-US" sz="2800" dirty="0"/>
          </a:p>
          <a:p>
            <a:pPr marL="342900" indent="-342900"/>
            <a:endParaRPr lang="en-US" sz="2800" dirty="0"/>
          </a:p>
          <a:p>
            <a:pPr marL="342900" indent="-342900"/>
            <a:endParaRPr lang="en-US" sz="2800" dirty="0"/>
          </a:p>
          <a:p>
            <a:pPr marL="342900" indent="-342900"/>
            <a:endParaRPr lang="en-US" sz="2800" dirty="0"/>
          </a:p>
          <a:p>
            <a:pPr marL="342900" indent="-342900"/>
            <a:endParaRPr lang="en-US" sz="2800" dirty="0"/>
          </a:p>
          <a:p>
            <a:pPr marL="342900" indent="-342900"/>
            <a:endParaRPr lang="en-US" sz="2800" dirty="0"/>
          </a:p>
          <a:p>
            <a:pPr marL="342900" indent="-342900"/>
            <a:endParaRPr lang="en-US" sz="2800" dirty="0"/>
          </a:p>
          <a:p>
            <a:pPr marL="342900" indent="-342900"/>
            <a:endParaRPr lang="en-US" sz="2800" dirty="0"/>
          </a:p>
          <a:p>
            <a:pPr marL="342900" indent="-342900"/>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ChangeArrowheads="1"/>
          </p:cNvSpPr>
          <p:nvPr/>
        </p:nvSpPr>
        <p:spPr bwMode="auto">
          <a:xfrm>
            <a:off x="0" y="0"/>
            <a:ext cx="9144000" cy="77251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Changes during Adolescence</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660066"/>
                </a:solidFill>
                <a:effectLst/>
                <a:latin typeface="Times New Roman" pitchFamily="18" charset="0"/>
                <a:ea typeface="Calibri" pitchFamily="34" charset="0"/>
                <a:cs typeface="Times New Roman" pitchFamily="18" charset="0"/>
              </a:rPr>
              <a:t>Changes in height, weight and body composition</a:t>
            </a:r>
            <a:endParaRPr kumimoji="0" lang="en-US" sz="2400" b="0" i="0" u="none" strike="noStrike" cap="none" normalizeH="0" baseline="0" dirty="0" smtClean="0">
              <a:ln>
                <a:noFill/>
              </a:ln>
              <a:solidFill>
                <a:srgbClr val="660066"/>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660066"/>
                </a:solidFill>
                <a:effectLst/>
                <a:latin typeface="Times New Roman" pitchFamily="18" charset="0"/>
                <a:ea typeface="Calibri" pitchFamily="34" charset="0"/>
                <a:cs typeface="Times New Roman" pitchFamily="18" charset="0"/>
              </a:rPr>
              <a:t>during adolescence</a:t>
            </a:r>
            <a:endParaRPr kumimoji="0" lang="en-US" sz="2400" b="0" i="0" u="none" strike="noStrike" cap="none" normalizeH="0" baseline="0" dirty="0" smtClean="0">
              <a:ln>
                <a:noFill/>
              </a:ln>
              <a:solidFill>
                <a:srgbClr val="660066"/>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The time and tempo of changes in height, weight and body</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composition can vary greatly between and among adolescents.</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660066"/>
                </a:solidFill>
                <a:effectLst/>
                <a:latin typeface="Times New Roman" pitchFamily="18" charset="0"/>
                <a:ea typeface="Calibri" pitchFamily="34" charset="0"/>
                <a:cs typeface="Times New Roman" pitchFamily="18" charset="0"/>
              </a:rPr>
              <a:t>Changes in height</a:t>
            </a:r>
            <a:endParaRPr kumimoji="0" lang="en-US" sz="2400" b="0" i="0" u="none" strike="noStrike" cap="none" normalizeH="0" baseline="0" dirty="0" smtClean="0">
              <a:ln>
                <a:noFill/>
              </a:ln>
              <a:solidFill>
                <a:srgbClr val="660066"/>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15-20% of adult height is gained during adolescence.</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Growth spurt starts later in boys than girls and has a higher peak</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velocity than in girls. Linear growth can be slowed or delayed in</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adolescence if diet is severely restricted in energy or energy</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expenditure is increased as in highly competitive athletes.</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660066"/>
                </a:solidFill>
                <a:effectLst/>
                <a:latin typeface="Times New Roman" pitchFamily="18" charset="0"/>
                <a:ea typeface="Calibri" pitchFamily="34" charset="0"/>
                <a:cs typeface="Times New Roman" pitchFamily="18" charset="0"/>
              </a:rPr>
              <a:t>Changes in weight</a:t>
            </a:r>
            <a:endParaRPr kumimoji="0" lang="en-US" sz="2400" b="0" i="0" u="none" strike="noStrike" cap="none" normalizeH="0" baseline="0" dirty="0" smtClean="0">
              <a:ln>
                <a:noFill/>
              </a:ln>
              <a:solidFill>
                <a:srgbClr val="660066"/>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25-50% of final adult ideal weight is gained during adolescence.</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The timing and amount of weight gain can be greatly affected by</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energy intake and energy expenditure.</a:t>
            </a: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Rectangle 4"/>
          <p:cNvSpPr>
            <a:spLocks noChangeArrowheads="1"/>
          </p:cNvSpPr>
          <p:nvPr/>
        </p:nvSpPr>
        <p:spPr bwMode="auto">
          <a:xfrm>
            <a:off x="0" y="0"/>
            <a:ext cx="9448800" cy="720197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bodyPr>
          <a:lstStyle/>
          <a:p>
            <a:pPr>
              <a:buFontTx/>
              <a:buChar char="•"/>
            </a:pPr>
            <a:r>
              <a:rPr lang="en-US" sz="2800" dirty="0"/>
              <a:t>  Let us write everything in the right place in the very first time.</a:t>
            </a:r>
          </a:p>
          <a:p>
            <a:pPr>
              <a:buFontTx/>
              <a:buChar char="•"/>
            </a:pPr>
            <a:endParaRPr lang="en-US" sz="2800" dirty="0"/>
          </a:p>
          <a:p>
            <a:pPr>
              <a:buFontTx/>
              <a:buChar char="•"/>
            </a:pPr>
            <a:r>
              <a:rPr lang="en-US" sz="2800" dirty="0"/>
              <a:t>  Let us have a place for everything and let’s make its place closet to where it is used. </a:t>
            </a:r>
          </a:p>
          <a:p>
            <a:pPr>
              <a:buFontTx/>
              <a:buChar char="•"/>
            </a:pPr>
            <a:endParaRPr lang="en-US" sz="2800" dirty="0"/>
          </a:p>
          <a:p>
            <a:pPr>
              <a:buFontTx/>
              <a:buChar char="•"/>
            </a:pPr>
            <a:r>
              <a:rPr lang="en-US" sz="2800" dirty="0"/>
              <a:t>  Let us label everything.</a:t>
            </a:r>
          </a:p>
          <a:p>
            <a:pPr>
              <a:buFontTx/>
              <a:buChar char="•"/>
            </a:pPr>
            <a:endParaRPr lang="en-US" sz="2800" dirty="0"/>
          </a:p>
          <a:p>
            <a:pPr>
              <a:buFontTx/>
              <a:buChar char="•"/>
            </a:pPr>
            <a:r>
              <a:rPr lang="en-US" sz="2800" dirty="0"/>
              <a:t>  Let us have a very efficient filling system for all our papers and   records.</a:t>
            </a:r>
          </a:p>
          <a:p>
            <a:pPr>
              <a:buFontTx/>
              <a:buChar char="•"/>
            </a:pPr>
            <a:r>
              <a:rPr lang="en-US" sz="2800" dirty="0"/>
              <a:t>  Let us learn  to delegate effectively all the work which can be done by others.</a:t>
            </a:r>
          </a:p>
          <a:p>
            <a:pPr>
              <a:buFontTx/>
              <a:buChar char="•"/>
            </a:pPr>
            <a:endParaRPr lang="en-US" sz="2800" dirty="0"/>
          </a:p>
          <a:p>
            <a:pPr>
              <a:buFontTx/>
              <a:buChar char="•"/>
            </a:pPr>
            <a:r>
              <a:rPr lang="en-US" sz="2800" dirty="0"/>
              <a:t>  Let us to learn to say ‘no’ without offending people</a:t>
            </a:r>
            <a:r>
              <a:rPr lang="en-US" sz="2800" dirty="0" smtClean="0"/>
              <a:t>.</a:t>
            </a:r>
          </a:p>
          <a:p>
            <a:pPr>
              <a:buFontTx/>
              <a:buChar char="•"/>
            </a:pPr>
            <a:endParaRPr lang="en-US" sz="2800" dirty="0"/>
          </a:p>
          <a:p>
            <a:endParaRPr lang="en-US" sz="2800" dirty="0"/>
          </a:p>
          <a:p>
            <a:pPr>
              <a:spcBef>
                <a:spcPct val="50000"/>
              </a:spcBef>
            </a:pPr>
            <a:endParaRPr lang="en-US" sz="2800" dirty="0"/>
          </a:p>
        </p:txBody>
      </p:sp>
      <p:pic>
        <p:nvPicPr>
          <p:cNvPr id="79878" name="Picture 6" descr="images[38]"/>
          <p:cNvPicPr>
            <a:picLocks noChangeAspect="1" noChangeArrowheads="1"/>
          </p:cNvPicPr>
          <p:nvPr/>
        </p:nvPicPr>
        <p:blipFill>
          <a:blip r:embed="rId2"/>
          <a:srcRect/>
          <a:stretch>
            <a:fillRect/>
          </a:stretch>
        </p:blipFill>
        <p:spPr bwMode="auto">
          <a:xfrm>
            <a:off x="5791200" y="1600200"/>
            <a:ext cx="1752600" cy="144780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p:cNvSpPr>
            <a:spLocks noChangeArrowheads="1"/>
          </p:cNvSpPr>
          <p:nvPr/>
        </p:nvSpPr>
        <p:spPr bwMode="auto">
          <a:xfrm>
            <a:off x="0" y="-466725"/>
            <a:ext cx="9144000" cy="740251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spAutoFit/>
          </a:bodyPr>
          <a:lstStyle/>
          <a:p>
            <a:pPr algn="ctr"/>
            <a:endParaRPr lang="en-US" sz="3200" b="1" u="sng" dirty="0"/>
          </a:p>
          <a:p>
            <a:pPr algn="ctr"/>
            <a:r>
              <a:rPr lang="en-US" sz="3200" b="1" u="sng" dirty="0">
                <a:solidFill>
                  <a:srgbClr val="99FF33"/>
                </a:solidFill>
              </a:rPr>
              <a:t>Let Us Manage Our Lives Through Time Management</a:t>
            </a:r>
          </a:p>
          <a:p>
            <a:pPr algn="ctr"/>
            <a:endParaRPr lang="en-US" sz="3200" dirty="0">
              <a:solidFill>
                <a:srgbClr val="99FF33"/>
              </a:solidFill>
            </a:endParaRPr>
          </a:p>
          <a:p>
            <a:pPr>
              <a:buFontTx/>
              <a:buChar char="•"/>
            </a:pPr>
            <a:r>
              <a:rPr lang="en-US" sz="3200" dirty="0"/>
              <a:t> Since time management is life management, managing time is as complex as life itself.</a:t>
            </a:r>
          </a:p>
          <a:p>
            <a:endParaRPr lang="en-US" sz="3200" dirty="0"/>
          </a:p>
          <a:p>
            <a:pPr>
              <a:buFontTx/>
              <a:buChar char="•"/>
            </a:pPr>
            <a:r>
              <a:rPr lang="en-US" sz="3200" dirty="0"/>
              <a:t> To realize the value of one year: Ask the student failed his final exam.</a:t>
            </a:r>
          </a:p>
          <a:p>
            <a:endParaRPr lang="en-US" sz="3200" dirty="0"/>
          </a:p>
          <a:p>
            <a:pPr>
              <a:buFontTx/>
              <a:buChar char="•"/>
            </a:pPr>
            <a:r>
              <a:rPr lang="en-US" sz="3200" dirty="0"/>
              <a:t> To realize the value of one month: Ask the mother who has given birth to a one month premature baby.</a:t>
            </a:r>
          </a:p>
          <a:p>
            <a:endParaRPr lang="en-US" sz="3200" dirty="0"/>
          </a:p>
          <a:p>
            <a:pPr>
              <a:buFontTx/>
              <a:buChar char="•"/>
            </a:pPr>
            <a:r>
              <a:rPr lang="en-US" sz="3200" dirty="0"/>
              <a:t> To realize the value of one week: Ask the editor of the weekly newspaper.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4"/>
          <p:cNvSpPr>
            <a:spLocks noChangeArrowheads="1"/>
          </p:cNvSpPr>
          <p:nvPr/>
        </p:nvSpPr>
        <p:spPr bwMode="auto">
          <a:xfrm>
            <a:off x="0" y="0"/>
            <a:ext cx="9144000" cy="6986528"/>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nchor="ctr">
            <a:spAutoFit/>
          </a:bodyPr>
          <a:lstStyle/>
          <a:p>
            <a:pPr marL="342900" indent="-342900">
              <a:buFontTx/>
              <a:buChar char="•"/>
            </a:pPr>
            <a:r>
              <a:rPr lang="en-US" sz="2800" dirty="0"/>
              <a:t>To realize the value of one day: Ask the daily wage earner who has 10 mouths to feed.</a:t>
            </a:r>
          </a:p>
          <a:p>
            <a:pPr marL="342900" indent="-342900"/>
            <a:endParaRPr lang="en-US" sz="2800" dirty="0"/>
          </a:p>
          <a:p>
            <a:pPr marL="342900" indent="-342900">
              <a:buFontTx/>
              <a:buChar char="•"/>
            </a:pPr>
            <a:r>
              <a:rPr lang="en-US" sz="2800" dirty="0"/>
              <a:t>To realize the value of an hour: ask the lovers who are waiting to meet.</a:t>
            </a:r>
          </a:p>
          <a:p>
            <a:pPr marL="342900" indent="-342900">
              <a:buFontTx/>
              <a:buChar char="•"/>
            </a:pPr>
            <a:r>
              <a:rPr lang="en-US" sz="2800" dirty="0"/>
              <a:t>To realize the value of a minute: Ask the person who has missed the train, the bus, or the plane by a minute.</a:t>
            </a:r>
          </a:p>
          <a:p>
            <a:pPr marL="342900" indent="-342900"/>
            <a:endParaRPr lang="en-US" sz="2800" dirty="0"/>
          </a:p>
          <a:p>
            <a:pPr marL="342900" indent="-342900">
              <a:buFontTx/>
              <a:buChar char="•"/>
            </a:pPr>
            <a:r>
              <a:rPr lang="en-US" sz="2800" dirty="0"/>
              <a:t>To realize the value of a second: Ask the person who has survived an accident.</a:t>
            </a:r>
          </a:p>
          <a:p>
            <a:pPr marL="342900" indent="-342900"/>
            <a:endParaRPr lang="en-US" sz="2800" dirty="0"/>
          </a:p>
          <a:p>
            <a:pPr marL="342900" indent="-342900">
              <a:buFontTx/>
              <a:buChar char="•"/>
            </a:pPr>
            <a:r>
              <a:rPr lang="en-US" sz="2800" dirty="0"/>
              <a:t>To realize the value of a millisecond: Ask the person who has won only a silver medal in the Olympics, missing the gold</a:t>
            </a:r>
            <a:r>
              <a:rPr lang="en-US" sz="2800" dirty="0" smtClean="0"/>
              <a:t>.</a:t>
            </a:r>
          </a:p>
          <a:p>
            <a:pPr marL="342900" indent="-342900">
              <a:buFontTx/>
              <a:buChar char="•"/>
            </a:pPr>
            <a:endParaRPr lang="en-US" sz="2800" dirty="0" smtClean="0"/>
          </a:p>
          <a:p>
            <a:pPr marL="342900" indent="-342900">
              <a:buFontTx/>
              <a:buChar char="•"/>
            </a:pPr>
            <a:endParaRPr 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p:cNvSpPr>
            <a:spLocks noChangeArrowheads="1"/>
          </p:cNvSpPr>
          <p:nvPr/>
        </p:nvSpPr>
        <p:spPr bwMode="auto">
          <a:xfrm>
            <a:off x="0" y="-2216150"/>
            <a:ext cx="9144000" cy="11317288"/>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anchor="ctr">
            <a:spAutoFit/>
          </a:bodyPr>
          <a:lstStyle/>
          <a:p>
            <a:endParaRPr lang="en-US" sz="2800" b="1" u="sng" dirty="0"/>
          </a:p>
          <a:p>
            <a:endParaRPr lang="en-US" sz="2800" b="1" u="sng" dirty="0"/>
          </a:p>
          <a:p>
            <a:endParaRPr lang="en-US" sz="2800" b="1" u="sng" dirty="0"/>
          </a:p>
          <a:p>
            <a:endParaRPr lang="en-US" sz="2800" b="1" u="sng" dirty="0"/>
          </a:p>
          <a:p>
            <a:endParaRPr lang="en-US" sz="2800" b="1" u="sng" dirty="0"/>
          </a:p>
          <a:p>
            <a:endParaRPr lang="en-US" sz="2800" b="1" u="sng" dirty="0"/>
          </a:p>
          <a:p>
            <a:r>
              <a:rPr lang="en-US" sz="3600" b="1" u="sng" dirty="0">
                <a:solidFill>
                  <a:srgbClr val="99FF33"/>
                </a:solidFill>
              </a:rPr>
              <a:t>Life Time Goals</a:t>
            </a:r>
            <a:endParaRPr lang="en-US" sz="3600" dirty="0">
              <a:solidFill>
                <a:srgbClr val="99FF33"/>
              </a:solidFill>
            </a:endParaRPr>
          </a:p>
          <a:p>
            <a:r>
              <a:rPr lang="en-US" sz="2800" dirty="0"/>
              <a:t>The first step in setting personal goals is to consider what we want to achieve in our lifetime (or, </a:t>
            </a:r>
            <a:r>
              <a:rPr lang="en-US" sz="2800" dirty="0" err="1"/>
              <a:t>atleast</a:t>
            </a:r>
            <a:r>
              <a:rPr lang="en-US" sz="2800" dirty="0"/>
              <a:t> in next five years) as setting Lifetime Goals give us an overall perspective that shapes all other aspects of our decision making.</a:t>
            </a:r>
          </a:p>
          <a:p>
            <a:endParaRPr lang="en-US" sz="2800" dirty="0"/>
          </a:p>
          <a:p>
            <a:r>
              <a:rPr lang="en-US" sz="2800" dirty="0"/>
              <a:t>To give a broad, balanced coverage of all important areas in our life, let us try to set goals in some of these categories (or in categories of our own, where these are important to us):</a:t>
            </a:r>
          </a:p>
          <a:p>
            <a:r>
              <a:rPr lang="en-US" sz="2800" b="1" dirty="0"/>
              <a:t>Education:</a:t>
            </a:r>
            <a:endParaRPr lang="en-US" sz="2800" dirty="0"/>
          </a:p>
          <a:p>
            <a:r>
              <a:rPr lang="en-US" sz="2800" dirty="0"/>
              <a:t>Is there any knowledge in particular we want to acquire? What information and skills will we need to achieve other goals?</a:t>
            </a:r>
          </a:p>
          <a:p>
            <a:endParaRPr lang="en-US" sz="2800" b="1" dirty="0"/>
          </a:p>
          <a:p>
            <a:r>
              <a:rPr lang="en-US" sz="2800" b="1" dirty="0"/>
              <a:t>Career: </a:t>
            </a:r>
            <a:endParaRPr lang="en-US" sz="2800" dirty="0"/>
          </a:p>
          <a:p>
            <a:r>
              <a:rPr lang="en-US" sz="2800" dirty="0"/>
              <a:t>What level we want to reach in our career?</a:t>
            </a:r>
          </a:p>
          <a:p>
            <a:endParaRPr lang="en-US" sz="2800" dirty="0"/>
          </a:p>
          <a:p>
            <a:endParaRPr lang="en-US" sz="2800" dirty="0"/>
          </a:p>
          <a:p>
            <a:endParaRPr lang="en-US" sz="2800" dirty="0"/>
          </a:p>
          <a:p>
            <a:endParaRPr lang="en-US" sz="2800" dirty="0"/>
          </a:p>
          <a:p>
            <a:endParaRPr lang="en-US"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2" name="Rectangle 4"/>
          <p:cNvSpPr>
            <a:spLocks noChangeArrowheads="1"/>
          </p:cNvSpPr>
          <p:nvPr/>
        </p:nvSpPr>
        <p:spPr bwMode="auto">
          <a:xfrm>
            <a:off x="0" y="0"/>
            <a:ext cx="9144000" cy="863282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bodyPr>
          <a:lstStyle/>
          <a:p>
            <a:endParaRPr lang="en-US" sz="2800" dirty="0"/>
          </a:p>
          <a:p>
            <a:r>
              <a:rPr lang="en-US" sz="2800" dirty="0"/>
              <a:t>Financial:</a:t>
            </a:r>
          </a:p>
          <a:p>
            <a:r>
              <a:rPr lang="en-US" sz="2800" dirty="0"/>
              <a:t>How much we want to earn and by what stage?</a:t>
            </a:r>
          </a:p>
          <a:p>
            <a:endParaRPr lang="en-US" sz="2800" dirty="0"/>
          </a:p>
          <a:p>
            <a:r>
              <a:rPr lang="en-US" sz="2800" b="1" dirty="0"/>
              <a:t>Physical:</a:t>
            </a:r>
            <a:endParaRPr lang="en-US" sz="2800" dirty="0"/>
          </a:p>
          <a:p>
            <a:r>
              <a:rPr lang="en-US" sz="2800" dirty="0"/>
              <a:t>Are there any athletic goal we want to achieve, or we want good health deep into old age? What steps are we going to achieve these?</a:t>
            </a:r>
          </a:p>
          <a:p>
            <a:endParaRPr lang="en-US" sz="2800" b="1" dirty="0"/>
          </a:p>
          <a:p>
            <a:r>
              <a:rPr lang="en-US" sz="2800" b="1" dirty="0"/>
              <a:t>Family:</a:t>
            </a:r>
            <a:endParaRPr lang="en-US" sz="2800" dirty="0"/>
          </a:p>
          <a:p>
            <a:r>
              <a:rPr lang="en-US" sz="2800" dirty="0"/>
              <a:t>Do I want to get married? If so, how I am going to be a good partner? How do I want to be seen by a partner or by member of my extended family? </a:t>
            </a:r>
            <a:endParaRPr lang="en-US" sz="2800" b="1"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Rectangle 4"/>
          <p:cNvSpPr>
            <a:spLocks noChangeArrowheads="1"/>
          </p:cNvSpPr>
          <p:nvPr/>
        </p:nvSpPr>
        <p:spPr bwMode="auto">
          <a:xfrm>
            <a:off x="0" y="-142900"/>
            <a:ext cx="9144000" cy="720197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bodyPr>
          <a:lstStyle/>
          <a:p>
            <a:endParaRPr lang="en-US" sz="2800" b="1" dirty="0"/>
          </a:p>
          <a:p>
            <a:r>
              <a:rPr lang="en-US" sz="2800" b="1" dirty="0" smtClean="0"/>
              <a:t>	Attitude</a:t>
            </a:r>
            <a:r>
              <a:rPr lang="en-US" sz="2800" b="1" dirty="0"/>
              <a:t>:</a:t>
            </a:r>
            <a:endParaRPr lang="en-US" sz="2800" dirty="0"/>
          </a:p>
          <a:p>
            <a:r>
              <a:rPr lang="en-US" sz="2800" dirty="0" smtClean="0"/>
              <a:t>Is </a:t>
            </a:r>
            <a:r>
              <a:rPr lang="en-US" sz="2800" dirty="0"/>
              <a:t>any part of my mindset holding me back? Is my </a:t>
            </a:r>
            <a:r>
              <a:rPr lang="en-US" sz="2800" dirty="0" err="1" smtClean="0"/>
              <a:t>behaviour</a:t>
            </a:r>
            <a:r>
              <a:rPr lang="en-US" sz="2800" dirty="0" smtClean="0"/>
              <a:t> </a:t>
            </a:r>
            <a:r>
              <a:rPr lang="en-US" sz="2800" dirty="0"/>
              <a:t>(or part of it) upsetting me or others? If so, </a:t>
            </a:r>
            <a:r>
              <a:rPr lang="en-US" sz="2800" dirty="0" smtClean="0"/>
              <a:t>let </a:t>
            </a:r>
            <a:r>
              <a:rPr lang="en-US" sz="2800" dirty="0"/>
              <a:t>me set the goals to improve my </a:t>
            </a:r>
            <a:r>
              <a:rPr lang="en-US" sz="2800" dirty="0" err="1"/>
              <a:t>behaviour</a:t>
            </a:r>
            <a:r>
              <a:rPr lang="en-US" sz="2800" dirty="0"/>
              <a:t> or find a solution to the problem.</a:t>
            </a:r>
            <a:endParaRPr lang="en-US" sz="2800" b="1" dirty="0"/>
          </a:p>
          <a:p>
            <a:endParaRPr lang="en-US" sz="2800" dirty="0"/>
          </a:p>
          <a:p>
            <a:r>
              <a:rPr lang="en-US" sz="2800" b="1" dirty="0" smtClean="0"/>
              <a:t>	Pleasure</a:t>
            </a:r>
            <a:r>
              <a:rPr lang="en-US" sz="2800" b="1" dirty="0"/>
              <a:t>:</a:t>
            </a:r>
            <a:endParaRPr lang="en-US" sz="2800" dirty="0"/>
          </a:p>
          <a:p>
            <a:r>
              <a:rPr lang="en-US" sz="2800" dirty="0"/>
              <a:t>How we want to enjoy our life? We should ensure that a good part of our life is for us?</a:t>
            </a:r>
          </a:p>
          <a:p>
            <a:endParaRPr lang="en-US" sz="2800" b="1" dirty="0"/>
          </a:p>
          <a:p>
            <a:r>
              <a:rPr lang="en-US" sz="2800" b="1" dirty="0" smtClean="0"/>
              <a:t>	Public </a:t>
            </a:r>
            <a:r>
              <a:rPr lang="en-US" sz="2800" b="1" dirty="0"/>
              <a:t>Service:</a:t>
            </a:r>
            <a:endParaRPr lang="en-US" sz="2800" dirty="0"/>
          </a:p>
          <a:p>
            <a:r>
              <a:rPr lang="en-US" sz="2800" dirty="0"/>
              <a:t>Do we want to make world a better place? If so, how</a:t>
            </a:r>
            <a:r>
              <a:rPr lang="en-US" sz="2800" dirty="0" smtClean="0"/>
              <a:t>?</a:t>
            </a:r>
          </a:p>
          <a:p>
            <a:endParaRPr lang="en-US" sz="2800" dirty="0"/>
          </a:p>
          <a:p>
            <a:endParaRPr lang="en-US" sz="2800" dirty="0"/>
          </a:p>
          <a:p>
            <a:pPr>
              <a:spcBef>
                <a:spcPct val="50000"/>
              </a:spcBef>
            </a:pPr>
            <a:endParaRPr lang="en-US"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60" name="Rectangle 4"/>
          <p:cNvSpPr>
            <a:spLocks noChangeArrowheads="1"/>
          </p:cNvSpPr>
          <p:nvPr/>
        </p:nvSpPr>
        <p:spPr bwMode="auto">
          <a:xfrm>
            <a:off x="0" y="-542925"/>
            <a:ext cx="9144000" cy="747897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spAutoFit/>
          </a:bodyPr>
          <a:lstStyle/>
          <a:p>
            <a:endParaRPr lang="en-US" sz="3200" dirty="0"/>
          </a:p>
          <a:p>
            <a:r>
              <a:rPr lang="en-US" sz="3200" dirty="0"/>
              <a:t>Let us spend some time brainstorming these and then select one goal on each category that best reflects what we want to do. Then consider trimming again so that we have a small number of really significant goals on which we can focus.</a:t>
            </a:r>
          </a:p>
          <a:p>
            <a:endParaRPr lang="en-US" sz="3200" dirty="0"/>
          </a:p>
          <a:p>
            <a:r>
              <a:rPr lang="en-US" sz="3200" dirty="0"/>
              <a:t>As we do this, make sure that the goals that we set are the ones that we genuinely want to achieve, not the ones that our parents, family, teachers or employees might want (If we have a life partner, we should also consider that what he or she wants; however we should make sure that we also remain true to ourselves</a:t>
            </a:r>
            <a:r>
              <a:rPr lang="en-US" sz="3200" dirty="0" smtClean="0"/>
              <a:t>).</a:t>
            </a:r>
          </a:p>
          <a:p>
            <a:endParaRPr lang="en-US" sz="3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4" name="Rectangle 4"/>
          <p:cNvSpPr>
            <a:spLocks noChangeArrowheads="1"/>
          </p:cNvSpPr>
          <p:nvPr/>
        </p:nvSpPr>
        <p:spPr bwMode="auto">
          <a:xfrm>
            <a:off x="0" y="0"/>
            <a:ext cx="9144000" cy="784830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nchor="ctr">
            <a:spAutoFit/>
          </a:bodyPr>
          <a:lstStyle/>
          <a:p>
            <a:endParaRPr lang="en-US" sz="2800" b="1" u="sng" dirty="0" smtClean="0">
              <a:solidFill>
                <a:srgbClr val="99FF33"/>
              </a:solidFill>
            </a:endParaRPr>
          </a:p>
          <a:p>
            <a:r>
              <a:rPr lang="en-US" sz="2800" b="1" u="sng" dirty="0" smtClean="0">
                <a:solidFill>
                  <a:srgbClr val="99FF33"/>
                </a:solidFill>
              </a:rPr>
              <a:t>Let </a:t>
            </a:r>
            <a:r>
              <a:rPr lang="en-US" sz="2800" b="1" u="sng" dirty="0">
                <a:solidFill>
                  <a:srgbClr val="99FF33"/>
                </a:solidFill>
              </a:rPr>
              <a:t>Us Start Working On Our Lifetime Goals</a:t>
            </a:r>
          </a:p>
          <a:p>
            <a:endParaRPr lang="en-US" sz="2800" dirty="0">
              <a:solidFill>
                <a:srgbClr val="99FF33"/>
              </a:solidFill>
            </a:endParaRPr>
          </a:p>
          <a:p>
            <a:pPr>
              <a:buFontTx/>
              <a:buChar char="•"/>
            </a:pPr>
            <a:r>
              <a:rPr lang="en-US" sz="2800" dirty="0"/>
              <a:t> Once we set our lifetime goals, set a 10 year plan of smaller </a:t>
            </a:r>
            <a:r>
              <a:rPr lang="en-US" sz="2800" dirty="0" err="1"/>
              <a:t>gols</a:t>
            </a:r>
            <a:r>
              <a:rPr lang="en-US" sz="2800" dirty="0"/>
              <a:t> that we would complete if we are to reach our lifetime plan. Then let us set 5 year plan and 1 month plan of progressively smaller goals that we would reach to achieve our lifetime goals. Each of these should be based on the previous plan.</a:t>
            </a:r>
          </a:p>
          <a:p>
            <a:endParaRPr lang="en-US" sz="2800" dirty="0"/>
          </a:p>
          <a:p>
            <a:pPr>
              <a:buFontTx/>
              <a:buChar char="•"/>
            </a:pPr>
            <a:r>
              <a:rPr lang="en-US" sz="2800" dirty="0"/>
              <a:t> Then let us create a list of things that we should do today to work towards our lifetime goals.</a:t>
            </a:r>
          </a:p>
          <a:p>
            <a:endParaRPr lang="en-US" sz="2800" dirty="0"/>
          </a:p>
          <a:p>
            <a:pPr>
              <a:buFontTx/>
              <a:buChar char="•"/>
            </a:pPr>
            <a:r>
              <a:rPr lang="en-US" sz="2800" dirty="0"/>
              <a:t> Finally, let us keep on reviewing our plans and make sure that they fit the way in which we want to live our life</a:t>
            </a:r>
            <a:r>
              <a:rPr lang="en-US" sz="2800" dirty="0" smtClean="0"/>
              <a:t>.</a:t>
            </a:r>
          </a:p>
          <a:p>
            <a:pPr>
              <a:buFontTx/>
              <a:buChar char="•"/>
            </a:pPr>
            <a:endParaRPr lang="en-US" sz="2800" dirty="0" smtClean="0"/>
          </a:p>
          <a:p>
            <a:pPr>
              <a:buFontTx/>
              <a:buChar char="•"/>
            </a:pPr>
            <a:endParaRPr lang="en-US" sz="2800" dirty="0" smtClean="0"/>
          </a:p>
          <a:p>
            <a:pPr>
              <a:buFontTx/>
              <a:buChar char="•"/>
            </a:pPr>
            <a:endParaRPr lang="en-US"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8" name="Rectangle 4"/>
          <p:cNvSpPr>
            <a:spLocks noChangeArrowheads="1"/>
          </p:cNvSpPr>
          <p:nvPr/>
        </p:nvSpPr>
        <p:spPr bwMode="auto">
          <a:xfrm>
            <a:off x="0" y="1130300"/>
            <a:ext cx="9144000" cy="3627438"/>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spAutoFit/>
          </a:bodyPr>
          <a:lstStyle/>
          <a:p>
            <a:pPr algn="ctr"/>
            <a:r>
              <a:rPr lang="en-US" sz="3600" b="1" dirty="0">
                <a:solidFill>
                  <a:srgbClr val="99FF33"/>
                </a:solidFill>
              </a:rPr>
              <a:t>Staying On Course</a:t>
            </a:r>
          </a:p>
          <a:p>
            <a:endParaRPr lang="en-US" sz="3600" dirty="0"/>
          </a:p>
          <a:p>
            <a:r>
              <a:rPr lang="en-US" sz="3200" dirty="0"/>
              <a:t>Once we have decided our first set of plans, keep the processes going by reviewing and updating our to-do list on a daily basis. Periodically let us review the long term plans, and modify them to reflect our changing priorities and experience </a:t>
            </a:r>
          </a:p>
        </p:txBody>
      </p:sp>
      <p:pic>
        <p:nvPicPr>
          <p:cNvPr id="98309" name="Picture 5" descr="images[5]"/>
          <p:cNvPicPr>
            <a:picLocks noChangeAspect="1" noChangeArrowheads="1"/>
          </p:cNvPicPr>
          <p:nvPr/>
        </p:nvPicPr>
        <p:blipFill>
          <a:blip r:embed="rId2"/>
          <a:srcRect/>
          <a:stretch>
            <a:fillRect/>
          </a:stretch>
        </p:blipFill>
        <p:spPr bwMode="auto">
          <a:xfrm>
            <a:off x="5867400" y="4495800"/>
            <a:ext cx="3276600" cy="2362200"/>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4"/>
          <p:cNvSpPr>
            <a:spLocks noChangeArrowheads="1"/>
          </p:cNvSpPr>
          <p:nvPr/>
        </p:nvSpPr>
        <p:spPr bwMode="auto">
          <a:xfrm>
            <a:off x="0" y="-93663"/>
            <a:ext cx="9144000" cy="7046913"/>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spAutoFit/>
          </a:bodyPr>
          <a:lstStyle/>
          <a:p>
            <a:pPr algn="ctr"/>
            <a:r>
              <a:rPr lang="en-US" sz="3600" b="1" dirty="0">
                <a:solidFill>
                  <a:srgbClr val="99FF33"/>
                </a:solidFill>
              </a:rPr>
              <a:t>Goal Setting Tips</a:t>
            </a:r>
            <a:endParaRPr lang="en-US" sz="3600" dirty="0">
              <a:solidFill>
                <a:srgbClr val="99FF33"/>
              </a:solidFill>
            </a:endParaRPr>
          </a:p>
          <a:p>
            <a:r>
              <a:rPr lang="en-US" sz="2800" b="1" dirty="0"/>
              <a:t>State each Goal As A Positive Statement:</a:t>
            </a:r>
            <a:endParaRPr lang="en-US" sz="2800" dirty="0"/>
          </a:p>
          <a:p>
            <a:r>
              <a:rPr lang="en-US" sz="2800" dirty="0"/>
              <a:t>Let us express our goal positively.  To become an effective public speaker let us say to ourselves – ‘Feel confident while speaking’.</a:t>
            </a:r>
          </a:p>
          <a:p>
            <a:r>
              <a:rPr lang="en-US" sz="2800" b="1" dirty="0"/>
              <a:t>Let Us Be Precise: </a:t>
            </a:r>
            <a:endParaRPr lang="en-US" sz="2800" dirty="0"/>
          </a:p>
          <a:p>
            <a:r>
              <a:rPr lang="en-US" sz="2800" dirty="0"/>
              <a:t>Set a precise goal, putting in dates, times and amounts so that we can achievement. If we do this, we will know exactly when we have achieved the goal and can take complete satisfaction from having achieved it.</a:t>
            </a:r>
          </a:p>
          <a:p>
            <a:r>
              <a:rPr lang="en-US" sz="2800" b="1" dirty="0"/>
              <a:t>Let Us Set Priorities:</a:t>
            </a:r>
            <a:endParaRPr lang="en-US" sz="2800" dirty="0"/>
          </a:p>
          <a:p>
            <a:r>
              <a:rPr lang="en-US" sz="2800" dirty="0"/>
              <a:t>When we have several goals, let us give each such goal a oriority rating. This helps us to avoid feeling overwhelmed by too many goals, and helps to direct our attention to the most important ones.</a:t>
            </a:r>
          </a:p>
          <a:p>
            <a:endParaRPr lang="en-US" sz="2800" dirty="0">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ChangeArrowheads="1"/>
          </p:cNvSpPr>
          <p:nvPr/>
        </p:nvSpPr>
        <p:spPr bwMode="auto">
          <a:xfrm>
            <a:off x="0" y="0"/>
            <a:ext cx="9144000" cy="100642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8000"/>
                </a:solidFill>
                <a:effectLst/>
                <a:latin typeface="Times New Roman" pitchFamily="18" charset="0"/>
                <a:ea typeface="Calibri" pitchFamily="34" charset="0"/>
                <a:cs typeface="Times New Roman" pitchFamily="18" charset="0"/>
              </a:rPr>
              <a:t>Changes in body composition and skeletal mass</a:t>
            </a:r>
            <a:endParaRPr kumimoji="0" lang="en-US" sz="2400" b="0" i="0" u="none" strike="noStrike" cap="none" normalizeH="0" baseline="0" dirty="0" smtClean="0">
              <a:ln>
                <a:noFill/>
              </a:ln>
              <a:solidFill>
                <a:srgbClr val="008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In the pre-pubertal period the proportion of fat and muscle in</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boys and girls is similar, and lean body mass is equal in both</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sexes.</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Growing boys gain proportionately more muscle mass than fat,</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and more lean body mass as compared to girls.</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As adults the normal percentage of body fat is about 23% for</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women and 15% for men.</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Approximately 45% of skeletal mass is added during adolescence.</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By the end of the second decade of life, 90% of total bone mass</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is gained.</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Females with delayed puberty fail to gain bone mass at a normal</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rate and show lower mineral density as adults. Nutrition is one</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of the environmental factors that determines onset of puberty.</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Calibri"/>
                <a:ea typeface="Calibri" pitchFamily="34" charset="0"/>
                <a:cs typeface="Times New Roman" pitchFamily="18" charset="0"/>
              </a:rPr>
              <a:t>•</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The pubertal growth can be monitored by using height-for-age,</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weight-for-age and body mass index (BMI)-for-age (weight/</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height2).</a:t>
            </a: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2400" dirty="0" smtClean="0">
              <a:solidFill>
                <a:srgbClr val="FF0000"/>
              </a:solidFill>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Rectangle 4"/>
          <p:cNvSpPr>
            <a:spLocks noChangeArrowheads="1"/>
          </p:cNvSpPr>
          <p:nvPr/>
        </p:nvSpPr>
        <p:spPr bwMode="auto">
          <a:xfrm>
            <a:off x="0" y="-4876800"/>
            <a:ext cx="9144000" cy="14611350"/>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nchor="ctr">
            <a:spAutoFit/>
          </a:bodyPr>
          <a:lstStyle/>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endParaRPr lang="en-US" sz="2800" b="1" dirty="0"/>
          </a:p>
          <a:p>
            <a:r>
              <a:rPr lang="en-US" sz="2800" b="1" dirty="0">
                <a:solidFill>
                  <a:srgbClr val="99FF33"/>
                </a:solidFill>
              </a:rPr>
              <a:t>Let Us Write Down Our Goals:</a:t>
            </a:r>
            <a:endParaRPr lang="en-US" sz="2800" dirty="0">
              <a:solidFill>
                <a:srgbClr val="99FF33"/>
              </a:solidFill>
            </a:endParaRPr>
          </a:p>
          <a:p>
            <a:r>
              <a:rPr lang="en-US" sz="2800" dirty="0"/>
              <a:t>This  </a:t>
            </a:r>
            <a:r>
              <a:rPr lang="en-US" sz="2800" dirty="0" err="1"/>
              <a:t>crystalise</a:t>
            </a:r>
            <a:r>
              <a:rPr lang="en-US" sz="2800" dirty="0"/>
              <a:t> them and gives them more force.</a:t>
            </a:r>
          </a:p>
          <a:p>
            <a:endParaRPr lang="en-US" sz="2800" dirty="0"/>
          </a:p>
          <a:p>
            <a:r>
              <a:rPr lang="en-US" sz="2800" b="1" dirty="0">
                <a:solidFill>
                  <a:srgbClr val="99FF33"/>
                </a:solidFill>
              </a:rPr>
              <a:t>Let us Keep Operational Goals Small:</a:t>
            </a:r>
            <a:r>
              <a:rPr lang="en-US" sz="2800" b="1" dirty="0"/>
              <a:t> </a:t>
            </a:r>
            <a:endParaRPr lang="en-US" sz="2800" dirty="0"/>
          </a:p>
          <a:p>
            <a:r>
              <a:rPr lang="en-US" sz="2800" dirty="0"/>
              <a:t>Keep low level goals we are working towards small and achievable. If a goal is too large, then it can seem that we are not making progress towards it. Keeping goals small and incremental give us more opportunities for rewards.</a:t>
            </a:r>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latin typeface="Arial"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4"/>
          <p:cNvSpPr>
            <a:spLocks noChangeArrowheads="1"/>
          </p:cNvSpPr>
          <p:nvPr/>
        </p:nvSpPr>
        <p:spPr bwMode="auto">
          <a:xfrm>
            <a:off x="0" y="0"/>
            <a:ext cx="9144000" cy="6924973"/>
          </a:xfrm>
          <a:prstGeom prst="rect">
            <a:avLst/>
          </a:prstGeom>
          <a:ln>
            <a:headEnd/>
            <a:tailEnd/>
          </a:ln>
        </p:spPr>
        <p:style>
          <a:lnRef idx="0">
            <a:schemeClr val="accent6"/>
          </a:lnRef>
          <a:fillRef idx="3">
            <a:schemeClr val="accent6"/>
          </a:fillRef>
          <a:effectRef idx="3">
            <a:schemeClr val="accent6"/>
          </a:effectRef>
          <a:fontRef idx="minor">
            <a:schemeClr val="lt1"/>
          </a:fontRef>
        </p:style>
        <p:txBody>
          <a:bodyPr wrap="square" anchor="ctr">
            <a:spAutoFit/>
          </a:bodyPr>
          <a:lstStyle/>
          <a:p>
            <a:r>
              <a:rPr lang="en-US" sz="3600" b="1" dirty="0">
                <a:solidFill>
                  <a:srgbClr val="99FF33"/>
                </a:solidFill>
              </a:rPr>
              <a:t>Let Us Set Performance Goals, Not Outcome Goals:</a:t>
            </a:r>
          </a:p>
          <a:p>
            <a:endParaRPr lang="en-US" sz="3600" dirty="0"/>
          </a:p>
          <a:p>
            <a:pPr>
              <a:buFontTx/>
              <a:buChar char="•"/>
            </a:pPr>
            <a:r>
              <a:rPr lang="en-US" sz="2800" dirty="0"/>
              <a:t> We should take care to set goals over which we have as much control as possible. </a:t>
            </a:r>
          </a:p>
          <a:p>
            <a:pPr>
              <a:buFontTx/>
              <a:buChar char="•"/>
            </a:pPr>
            <a:r>
              <a:rPr lang="en-US" sz="2800" dirty="0"/>
              <a:t> There nothing much depressing than failing to achieve a personal goal for reasons beyond our control. </a:t>
            </a:r>
          </a:p>
          <a:p>
            <a:pPr>
              <a:buFontTx/>
              <a:buChar char="•"/>
            </a:pPr>
            <a:r>
              <a:rPr lang="en-US" sz="2800" dirty="0"/>
              <a:t> In business, there could be bad business environment or unexpected effects of government policy. </a:t>
            </a:r>
          </a:p>
          <a:p>
            <a:pPr>
              <a:buFontTx/>
              <a:buChar char="•"/>
            </a:pPr>
            <a:r>
              <a:rPr lang="en-US" sz="2800" dirty="0"/>
              <a:t> In sport for example, these reasons could include poor </a:t>
            </a:r>
            <a:r>
              <a:rPr lang="en-US" sz="2800" dirty="0" err="1"/>
              <a:t>judgement</a:t>
            </a:r>
            <a:r>
              <a:rPr lang="en-US" sz="2800" dirty="0"/>
              <a:t>, bad weather, injury or just plain bad luck.</a:t>
            </a:r>
          </a:p>
          <a:p>
            <a:pPr>
              <a:buFontTx/>
              <a:buChar char="•"/>
            </a:pPr>
            <a:r>
              <a:rPr lang="en-US" sz="2800" dirty="0"/>
              <a:t>  If we base our goals on personal performance, then we can keep control over the achievement of our goals and draw satisfaction from them</a:t>
            </a:r>
            <a:r>
              <a:rPr lang="en-US" sz="2800" dirty="0" smtClean="0"/>
              <a:t>.</a:t>
            </a:r>
          </a:p>
          <a:p>
            <a:pPr>
              <a:buFontTx/>
              <a:buChar char="•"/>
            </a:pPr>
            <a:endParaRPr lang="en-US"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ChangeArrowheads="1"/>
          </p:cNvSpPr>
          <p:nvPr/>
        </p:nvSpPr>
        <p:spPr bwMode="auto">
          <a:xfrm>
            <a:off x="0" y="1"/>
            <a:ext cx="9144000" cy="6986528"/>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nchor="ctr">
            <a:spAutoFit/>
          </a:bodyPr>
          <a:lstStyle/>
          <a:p>
            <a:endParaRPr lang="en-US" sz="2800" b="1" dirty="0" smtClean="0">
              <a:solidFill>
                <a:srgbClr val="99FF33"/>
              </a:solidFill>
            </a:endParaRPr>
          </a:p>
          <a:p>
            <a:r>
              <a:rPr lang="en-US" sz="2800" b="1" dirty="0" smtClean="0">
                <a:solidFill>
                  <a:srgbClr val="99FF33"/>
                </a:solidFill>
              </a:rPr>
              <a:t>Let </a:t>
            </a:r>
            <a:r>
              <a:rPr lang="en-US" sz="2800" b="1" dirty="0">
                <a:solidFill>
                  <a:srgbClr val="99FF33"/>
                </a:solidFill>
              </a:rPr>
              <a:t>Us Set Realistic Goals:</a:t>
            </a:r>
          </a:p>
          <a:p>
            <a:endParaRPr lang="en-US" sz="2800" dirty="0"/>
          </a:p>
          <a:p>
            <a:r>
              <a:rPr lang="en-US" sz="2800" dirty="0"/>
              <a:t>It is important to set goals that we can achieve. </a:t>
            </a:r>
          </a:p>
          <a:p>
            <a:endParaRPr lang="en-US" sz="2800" dirty="0"/>
          </a:p>
          <a:p>
            <a:r>
              <a:rPr lang="en-US" sz="2800" dirty="0"/>
              <a:t>All sorts of people (employers, parents, media,  society) can set unrealistic goals for us. They will often do this in ignorance of our desires and ambitions. </a:t>
            </a:r>
          </a:p>
          <a:p>
            <a:endParaRPr lang="en-US" sz="2800" dirty="0"/>
          </a:p>
          <a:p>
            <a:r>
              <a:rPr lang="en-US" sz="2800" dirty="0"/>
              <a:t>Alternatively we may set goals that are too high, because we may not appreciate either the obstacles in the way or understand quite how much skill we need to develop to achieve a particular level of performance</a:t>
            </a:r>
            <a:r>
              <a:rPr lang="en-US" sz="2800" dirty="0" smtClean="0"/>
              <a:t>.</a:t>
            </a:r>
          </a:p>
          <a:p>
            <a:endParaRPr lang="en-US" sz="2800" dirty="0" smtClean="0"/>
          </a:p>
          <a:p>
            <a:endParaRPr lang="en-US" sz="2800" dirty="0"/>
          </a:p>
          <a:p>
            <a:endParaRPr lang="en-US" sz="2800" dirty="0">
              <a:latin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4"/>
          <p:cNvSpPr>
            <a:spLocks noChangeArrowheads="1"/>
          </p:cNvSpPr>
          <p:nvPr/>
        </p:nvSpPr>
        <p:spPr bwMode="auto">
          <a:xfrm>
            <a:off x="0" y="1"/>
            <a:ext cx="9144000" cy="6986528"/>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nchor="ctr">
            <a:spAutoFit/>
          </a:bodyPr>
          <a:lstStyle/>
          <a:p>
            <a:endParaRPr lang="en-US" sz="2800" b="1" dirty="0" smtClean="0">
              <a:solidFill>
                <a:srgbClr val="99FF33"/>
              </a:solidFill>
            </a:endParaRPr>
          </a:p>
          <a:p>
            <a:r>
              <a:rPr lang="en-US" sz="2800" b="1" dirty="0" smtClean="0">
                <a:solidFill>
                  <a:srgbClr val="99FF33"/>
                </a:solidFill>
              </a:rPr>
              <a:t>Achieving </a:t>
            </a:r>
            <a:r>
              <a:rPr lang="en-US" sz="2800" b="1" dirty="0">
                <a:solidFill>
                  <a:srgbClr val="99FF33"/>
                </a:solidFill>
              </a:rPr>
              <a:t>Goals:</a:t>
            </a:r>
          </a:p>
          <a:p>
            <a:endParaRPr lang="en-US" sz="2800" dirty="0"/>
          </a:p>
          <a:p>
            <a:pPr>
              <a:buFontTx/>
              <a:buChar char="•"/>
            </a:pPr>
            <a:r>
              <a:rPr lang="en-US" sz="2800" dirty="0"/>
              <a:t> When we have achieved a goal, take the time to enjoy the satisfaction of having done so. </a:t>
            </a:r>
          </a:p>
          <a:p>
            <a:endParaRPr lang="en-US" sz="2800" dirty="0"/>
          </a:p>
          <a:p>
            <a:pPr>
              <a:buFontTx/>
              <a:buChar char="•"/>
            </a:pPr>
            <a:r>
              <a:rPr lang="en-US" sz="2800" dirty="0"/>
              <a:t> Absorb the implications of goal achievement, and observe the progress we have made towards other goals.</a:t>
            </a:r>
          </a:p>
          <a:p>
            <a:endParaRPr lang="en-US" sz="2800" dirty="0"/>
          </a:p>
          <a:p>
            <a:pPr>
              <a:buFontTx/>
              <a:buChar char="•"/>
            </a:pPr>
            <a:r>
              <a:rPr lang="en-US" sz="2800" dirty="0"/>
              <a:t> If a goal is a significant one, let us reward ourselves appropriately. </a:t>
            </a:r>
          </a:p>
          <a:p>
            <a:endParaRPr lang="en-US" sz="2800" dirty="0"/>
          </a:p>
          <a:p>
            <a:pPr>
              <a:buFontTx/>
              <a:buChar char="•"/>
            </a:pPr>
            <a:r>
              <a:rPr lang="en-US" sz="2800" dirty="0"/>
              <a:t> All this helps us build the self-confidence we deserve</a:t>
            </a:r>
            <a:r>
              <a:rPr lang="en-US" sz="2800" dirty="0" smtClean="0"/>
              <a:t>.</a:t>
            </a:r>
          </a:p>
          <a:p>
            <a:pPr>
              <a:buFontTx/>
              <a:buChar char="•"/>
            </a:pPr>
            <a:endParaRPr lang="en-US" sz="2800" dirty="0" smtClean="0"/>
          </a:p>
          <a:p>
            <a:pPr>
              <a:buFontTx/>
              <a:buChar char="•"/>
            </a:pPr>
            <a:endParaRPr lang="en-US" sz="2800" dirty="0"/>
          </a:p>
          <a:p>
            <a:endParaRPr lang="en-US" sz="2800" dirty="0">
              <a:latin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ChangeArrowheads="1"/>
          </p:cNvSpPr>
          <p:nvPr/>
        </p:nvSpPr>
        <p:spPr bwMode="auto">
          <a:xfrm>
            <a:off x="-44450" y="0"/>
            <a:ext cx="9188450" cy="6894195"/>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tIns="0" bIns="0" anchor="ctr">
            <a:spAutoFit/>
          </a:bodyPr>
          <a:lstStyle/>
          <a:p>
            <a:r>
              <a:rPr lang="en-US" sz="2800" b="1" dirty="0"/>
              <a:t>With the experience of achieving this goal, let us review the rest of goals:</a:t>
            </a:r>
          </a:p>
          <a:p>
            <a:endParaRPr lang="en-US" sz="2800" b="1" dirty="0"/>
          </a:p>
          <a:p>
            <a:pPr>
              <a:buFontTx/>
              <a:buChar char="•"/>
            </a:pPr>
            <a:r>
              <a:rPr lang="en-US" sz="2800" dirty="0"/>
              <a:t> If we achieved our goal too easily, make us make other goals harder.</a:t>
            </a:r>
          </a:p>
          <a:p>
            <a:endParaRPr lang="en-US" sz="2800" dirty="0"/>
          </a:p>
          <a:p>
            <a:pPr>
              <a:buFontTx/>
              <a:buChar char="•"/>
            </a:pPr>
            <a:r>
              <a:rPr lang="en-US" sz="2800" dirty="0"/>
              <a:t> If a goal take a dispiriting length of time t achieve, let us make the other goals a little easier.</a:t>
            </a:r>
          </a:p>
          <a:p>
            <a:endParaRPr lang="en-US" sz="2800" dirty="0"/>
          </a:p>
          <a:p>
            <a:pPr>
              <a:buFontTx/>
              <a:buChar char="•"/>
            </a:pPr>
            <a:r>
              <a:rPr lang="en-US" sz="2800" dirty="0"/>
              <a:t> If we learn something that would lead us to change other goals, let us do so.</a:t>
            </a:r>
          </a:p>
          <a:p>
            <a:endParaRPr lang="en-US" sz="2800" dirty="0"/>
          </a:p>
          <a:p>
            <a:pPr>
              <a:buFontTx/>
              <a:buChar char="•"/>
            </a:pPr>
            <a:r>
              <a:rPr lang="en-US" sz="2800" dirty="0"/>
              <a:t> If we notice a deficit in our skills despite achieving the goal, decide whether to set goals to fix this</a:t>
            </a:r>
            <a:r>
              <a:rPr lang="en-US" sz="2800" dirty="0" smtClean="0"/>
              <a:t>.</a:t>
            </a:r>
          </a:p>
          <a:p>
            <a:pPr>
              <a:buFontTx/>
              <a:buChar char="•"/>
            </a:pPr>
            <a:endParaRPr lang="en-US" sz="2800" dirty="0"/>
          </a:p>
          <a:p>
            <a:endParaRPr lang="en-US" sz="2800" dirty="0">
              <a:latin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6" name="Rectangle 4"/>
          <p:cNvSpPr>
            <a:spLocks noChangeArrowheads="1"/>
          </p:cNvSpPr>
          <p:nvPr/>
        </p:nvSpPr>
        <p:spPr bwMode="auto">
          <a:xfrm>
            <a:off x="0" y="-60325"/>
            <a:ext cx="9144000" cy="704691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spAutoFit/>
          </a:bodyPr>
          <a:lstStyle/>
          <a:p>
            <a:r>
              <a:rPr lang="en-US" sz="2800" dirty="0"/>
              <a:t>Failure to meet these goals does not matter much, as long as we learn from it.</a:t>
            </a:r>
          </a:p>
          <a:p>
            <a:endParaRPr lang="en-US" sz="2800" dirty="0"/>
          </a:p>
          <a:p>
            <a:r>
              <a:rPr lang="en-US" sz="2800" dirty="0"/>
              <a:t>Remember too that our goals will change as time goes on. So let us adjust them regularly to reflect growth in our knowledge and experience, and if goals do not hold any attraction any longer, then let us drop them.</a:t>
            </a:r>
          </a:p>
          <a:p>
            <a:endParaRPr lang="en-US" sz="2800" dirty="0"/>
          </a:p>
          <a:p>
            <a:r>
              <a:rPr lang="en-US" sz="3600" dirty="0"/>
              <a:t>Goal Setting is an Important Method of :</a:t>
            </a:r>
          </a:p>
          <a:p>
            <a:pPr>
              <a:buFontTx/>
              <a:buChar char="•"/>
            </a:pPr>
            <a:r>
              <a:rPr lang="en-US" sz="2800" dirty="0"/>
              <a:t> Deciding what is important for us to achieve in our life.</a:t>
            </a:r>
          </a:p>
          <a:p>
            <a:pPr>
              <a:buFontTx/>
              <a:buChar char="•"/>
            </a:pPr>
            <a:r>
              <a:rPr lang="en-US" sz="2800" dirty="0"/>
              <a:t> Separating what is important from what is irrelevant, or a distraction.</a:t>
            </a:r>
          </a:p>
          <a:p>
            <a:pPr>
              <a:buFontTx/>
              <a:buChar char="•"/>
            </a:pPr>
            <a:r>
              <a:rPr lang="en-US" sz="2800" dirty="0"/>
              <a:t> Motivating ourselves and </a:t>
            </a:r>
          </a:p>
          <a:p>
            <a:pPr>
              <a:buFontTx/>
              <a:buChar char="•"/>
            </a:pPr>
            <a:r>
              <a:rPr lang="en-US" sz="2800" dirty="0"/>
              <a:t> Building our self confidence,  based on successful achievement of goals.</a:t>
            </a:r>
          </a:p>
          <a:p>
            <a:endParaRPr lang="en-US" sz="2800" dirty="0">
              <a:latin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00" name="Rectangle 4"/>
          <p:cNvSpPr>
            <a:spLocks noChangeArrowheads="1"/>
          </p:cNvSpPr>
          <p:nvPr/>
        </p:nvSpPr>
        <p:spPr bwMode="auto">
          <a:xfrm>
            <a:off x="0" y="123825"/>
            <a:ext cx="9144000" cy="7017306"/>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tIns="0" bIns="0" anchor="ctr">
            <a:spAutoFit/>
          </a:bodyPr>
          <a:lstStyle/>
          <a:p>
            <a:pPr marL="342900" indent="-342900"/>
            <a:r>
              <a:rPr lang="en-US" sz="2800" b="1" u="sng" dirty="0">
                <a:solidFill>
                  <a:srgbClr val="99FF33"/>
                </a:solidFill>
              </a:rPr>
              <a:t>Let Us Try To Fill Our Day with What Is Important Rather Than Urgent</a:t>
            </a:r>
          </a:p>
          <a:p>
            <a:pPr marL="342900" indent="-342900"/>
            <a:endParaRPr lang="en-US" sz="2800" dirty="0">
              <a:solidFill>
                <a:srgbClr val="99FF33"/>
              </a:solidFill>
            </a:endParaRPr>
          </a:p>
          <a:p>
            <a:pPr marL="342900" indent="-342900"/>
            <a:r>
              <a:rPr lang="en-US" sz="3600" b="1" dirty="0">
                <a:solidFill>
                  <a:srgbClr val="00FFFF"/>
                </a:solidFill>
              </a:rPr>
              <a:t>Urgent And Important</a:t>
            </a:r>
          </a:p>
          <a:p>
            <a:pPr marL="342900" indent="-342900">
              <a:buFontTx/>
              <a:buAutoNum type="arabicPeriod"/>
            </a:pPr>
            <a:r>
              <a:rPr lang="en-US" sz="2800" dirty="0"/>
              <a:t>Repairing of vehicles</a:t>
            </a:r>
          </a:p>
          <a:p>
            <a:pPr marL="342900" indent="-342900">
              <a:buFontTx/>
              <a:buAutoNum type="arabicPeriod"/>
            </a:pPr>
            <a:r>
              <a:rPr lang="en-US" sz="2800" dirty="0"/>
              <a:t>Telephone Repair</a:t>
            </a:r>
          </a:p>
          <a:p>
            <a:pPr marL="342900" indent="-342900">
              <a:buFontTx/>
              <a:buAutoNum type="arabicPeriod"/>
            </a:pPr>
            <a:r>
              <a:rPr lang="en-US" sz="2800" dirty="0"/>
              <a:t>Electricity Repair</a:t>
            </a:r>
          </a:p>
          <a:p>
            <a:pPr marL="342900" indent="-342900">
              <a:buFontTx/>
              <a:buAutoNum type="arabicPeriod"/>
            </a:pPr>
            <a:r>
              <a:rPr lang="en-US" sz="2800" dirty="0"/>
              <a:t>TV/Cable Repair</a:t>
            </a:r>
          </a:p>
          <a:p>
            <a:pPr marL="342900" indent="-342900">
              <a:buFontTx/>
              <a:buAutoNum type="arabicPeriod"/>
            </a:pPr>
            <a:r>
              <a:rPr lang="en-US" sz="2800" dirty="0"/>
              <a:t>Preparing for forthcoming marriage of a family member</a:t>
            </a:r>
          </a:p>
          <a:p>
            <a:pPr marL="342900" indent="-342900">
              <a:buFontTx/>
              <a:buAutoNum type="arabicPeriod"/>
            </a:pPr>
            <a:r>
              <a:rPr lang="en-US" sz="2800" dirty="0"/>
              <a:t>Resumption of water supply</a:t>
            </a:r>
          </a:p>
          <a:p>
            <a:pPr marL="342900" indent="-342900">
              <a:buFontTx/>
              <a:buAutoNum type="arabicPeriod"/>
            </a:pPr>
            <a:r>
              <a:rPr lang="en-US" sz="2800" dirty="0"/>
              <a:t>Attending the marriage of someone close</a:t>
            </a:r>
          </a:p>
          <a:p>
            <a:pPr marL="342900" indent="-342900">
              <a:buFontTx/>
              <a:buAutoNum type="arabicPeriod"/>
            </a:pPr>
            <a:r>
              <a:rPr lang="en-US" sz="2800" dirty="0"/>
              <a:t>Attending a funeral/cremation/condolence meeting</a:t>
            </a:r>
          </a:p>
          <a:p>
            <a:pPr marL="342900" indent="-342900">
              <a:buFontTx/>
              <a:buAutoNum type="arabicPeriod"/>
            </a:pPr>
            <a:r>
              <a:rPr lang="en-US" sz="2800" dirty="0"/>
              <a:t>Replying business e-mail</a:t>
            </a:r>
          </a:p>
          <a:p>
            <a:pPr marL="342900" indent="-342900">
              <a:buFontTx/>
              <a:buAutoNum type="arabicPeriod"/>
            </a:pPr>
            <a:r>
              <a:rPr lang="en-US" sz="2800" dirty="0"/>
              <a:t>Learning the intricacies of new </a:t>
            </a:r>
            <a:r>
              <a:rPr lang="en-US" sz="2800" dirty="0" smtClean="0"/>
              <a:t>job</a:t>
            </a:r>
          </a:p>
          <a:p>
            <a:pPr marL="342900" indent="-342900">
              <a:buFontTx/>
              <a:buAutoNum type="arabicPeriod"/>
            </a:pPr>
            <a:endParaRPr lang="en-US" sz="2800" dirty="0"/>
          </a:p>
          <a:p>
            <a:pPr marL="342900" indent="-342900"/>
            <a:endParaRPr lang="en-US" sz="2800" dirty="0">
              <a:latin typeface="Arial" pitchFamily="34"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4"/>
          <p:cNvSpPr>
            <a:spLocks noChangeArrowheads="1"/>
          </p:cNvSpPr>
          <p:nvPr/>
        </p:nvSpPr>
        <p:spPr bwMode="auto">
          <a:xfrm>
            <a:off x="0" y="144006"/>
            <a:ext cx="9144000" cy="7171194"/>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tIns="0" bIns="0" anchor="ctr">
            <a:spAutoFit/>
          </a:bodyPr>
          <a:lstStyle/>
          <a:p>
            <a:pPr marL="342900" indent="-342900"/>
            <a:endParaRPr lang="en-US" dirty="0"/>
          </a:p>
          <a:p>
            <a:pPr marL="342900" indent="-342900"/>
            <a:r>
              <a:rPr lang="en-US" sz="2800" dirty="0"/>
              <a:t>11.Understanding the functioning of new machine</a:t>
            </a:r>
          </a:p>
          <a:p>
            <a:pPr marL="342900" indent="-342900"/>
            <a:r>
              <a:rPr lang="en-US" sz="2800" dirty="0"/>
              <a:t>Inoculation of children</a:t>
            </a:r>
          </a:p>
          <a:p>
            <a:pPr marL="342900" indent="-342900"/>
            <a:r>
              <a:rPr lang="en-US" sz="2800" dirty="0"/>
              <a:t>12.Visiting a dentist when having a toothache</a:t>
            </a:r>
          </a:p>
          <a:p>
            <a:pPr marL="342900" indent="-342900"/>
            <a:r>
              <a:rPr lang="en-US" sz="2800" dirty="0"/>
              <a:t>13. Meeting the boss for some important instructions</a:t>
            </a:r>
          </a:p>
          <a:p>
            <a:pPr marL="342900" indent="-342900"/>
            <a:r>
              <a:rPr lang="en-US" sz="2800" dirty="0"/>
              <a:t>14. Rushing to help someone who has met with an accident</a:t>
            </a:r>
          </a:p>
          <a:p>
            <a:pPr marL="342900" indent="-342900"/>
            <a:r>
              <a:rPr lang="en-US" sz="2800" dirty="0"/>
              <a:t>15. Visiting a patient in </a:t>
            </a:r>
            <a:r>
              <a:rPr lang="en-US" sz="2800" dirty="0" smtClean="0"/>
              <a:t>hospital who </a:t>
            </a:r>
            <a:r>
              <a:rPr lang="en-US" sz="2800" dirty="0"/>
              <a:t>is serious and. </a:t>
            </a:r>
          </a:p>
          <a:p>
            <a:pPr marL="342900" indent="-342900"/>
            <a:r>
              <a:rPr lang="en-US" sz="2800" dirty="0"/>
              <a:t>16. Depositing insurance premiums</a:t>
            </a:r>
          </a:p>
          <a:p>
            <a:pPr marL="342900" indent="-342900"/>
            <a:r>
              <a:rPr lang="en-US" sz="2800" dirty="0"/>
              <a:t>17. Buying gifts for an immediate event</a:t>
            </a:r>
          </a:p>
          <a:p>
            <a:pPr marL="342900" indent="-342900"/>
            <a:r>
              <a:rPr lang="en-US" sz="2800" dirty="0"/>
              <a:t>18. Booking a cinema/railway/air/bus ticket </a:t>
            </a:r>
          </a:p>
          <a:p>
            <a:pPr marL="342900" indent="-342900"/>
            <a:r>
              <a:rPr lang="en-US" sz="2800" dirty="0"/>
              <a:t>19. Sanitary fitting repair</a:t>
            </a:r>
          </a:p>
          <a:p>
            <a:pPr marL="342900" indent="-342900"/>
            <a:r>
              <a:rPr lang="en-US" sz="2800" dirty="0"/>
              <a:t>20. Filling of income tax </a:t>
            </a:r>
            <a:r>
              <a:rPr lang="en-US" sz="2800" dirty="0" smtClean="0"/>
              <a:t>returns</a:t>
            </a:r>
          </a:p>
          <a:p>
            <a:pPr marL="342900" indent="-342900"/>
            <a:endParaRPr lang="en-US" sz="2800" dirty="0" smtClean="0"/>
          </a:p>
          <a:p>
            <a:pPr marL="342900" indent="-342900"/>
            <a:endParaRPr lang="en-US" sz="2800" dirty="0" smtClean="0"/>
          </a:p>
          <a:p>
            <a:pPr marL="342900" indent="-342900"/>
            <a:endParaRPr lang="en-US" sz="2800" dirty="0" smtClean="0"/>
          </a:p>
          <a:p>
            <a:pPr marL="342900" indent="-342900"/>
            <a:endParaRPr lang="en-US" sz="2800" dirty="0"/>
          </a:p>
          <a:p>
            <a:pPr marL="342900" indent="-342900"/>
            <a:endParaRPr lang="en-US" sz="2800" dirty="0">
              <a:latin typeface="Arial" pitchFamily="34"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ChangeArrowheads="1"/>
          </p:cNvSpPr>
          <p:nvPr/>
        </p:nvSpPr>
        <p:spPr bwMode="auto">
          <a:xfrm>
            <a:off x="0" y="-476250"/>
            <a:ext cx="9144000" cy="7473950"/>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tIns="0" bIns="0" anchor="ctr">
            <a:spAutoFit/>
          </a:bodyPr>
          <a:lstStyle/>
          <a:p>
            <a:pPr marL="342900" indent="-342900"/>
            <a:endParaRPr lang="en-US" sz="3600" dirty="0"/>
          </a:p>
          <a:p>
            <a:pPr marL="342900" indent="-342900"/>
            <a:r>
              <a:rPr lang="en-US" sz="3600" b="1" dirty="0">
                <a:solidFill>
                  <a:srgbClr val="00FFFF"/>
                </a:solidFill>
              </a:rPr>
              <a:t>Important But Not Urgent</a:t>
            </a:r>
          </a:p>
          <a:p>
            <a:pPr marL="342900" indent="-342900"/>
            <a:endParaRPr lang="en-US" sz="3600" b="1" dirty="0">
              <a:solidFill>
                <a:srgbClr val="00FFFF"/>
              </a:solidFill>
            </a:endParaRPr>
          </a:p>
          <a:p>
            <a:pPr marL="342900" indent="-342900">
              <a:buFontTx/>
              <a:buAutoNum type="arabicPeriod"/>
            </a:pPr>
            <a:r>
              <a:rPr lang="en-US" sz="2800" dirty="0"/>
              <a:t>House construction</a:t>
            </a:r>
          </a:p>
          <a:p>
            <a:pPr marL="342900" indent="-342900">
              <a:buFontTx/>
              <a:buAutoNum type="arabicPeriod"/>
            </a:pPr>
            <a:r>
              <a:rPr lang="en-US" sz="2800" dirty="0"/>
              <a:t>Visiting someone in hospital who has been recovering</a:t>
            </a:r>
          </a:p>
          <a:p>
            <a:pPr marL="342900" indent="-342900">
              <a:buFontTx/>
              <a:buAutoNum type="arabicPeriod"/>
            </a:pPr>
            <a:r>
              <a:rPr lang="en-US" sz="2800" dirty="0"/>
              <a:t>Learning a language</a:t>
            </a:r>
          </a:p>
          <a:p>
            <a:pPr marL="342900" indent="-342900">
              <a:buFontTx/>
              <a:buAutoNum type="arabicPeriod"/>
            </a:pPr>
            <a:r>
              <a:rPr lang="en-US" sz="2800" dirty="0"/>
              <a:t>Pursuing a hobby</a:t>
            </a:r>
          </a:p>
          <a:p>
            <a:pPr marL="342900" indent="-342900">
              <a:buFontTx/>
              <a:buAutoNum type="arabicPeriod"/>
            </a:pPr>
            <a:r>
              <a:rPr lang="en-US" sz="2800" dirty="0"/>
              <a:t>Replying friends emails</a:t>
            </a:r>
          </a:p>
          <a:p>
            <a:pPr marL="342900" indent="-342900">
              <a:buFontTx/>
              <a:buAutoNum type="arabicPeriod"/>
            </a:pPr>
            <a:r>
              <a:rPr lang="en-US" sz="2800" dirty="0"/>
              <a:t>Buying life insurance policies</a:t>
            </a:r>
          </a:p>
          <a:p>
            <a:pPr marL="342900" indent="-342900">
              <a:buFontTx/>
              <a:buAutoNum type="arabicPeriod"/>
            </a:pPr>
            <a:r>
              <a:rPr lang="en-US" sz="2800" dirty="0"/>
              <a:t>Learning meditation and </a:t>
            </a:r>
            <a:r>
              <a:rPr lang="en-US" sz="2800" dirty="0" err="1"/>
              <a:t>pranayam</a:t>
            </a:r>
            <a:endParaRPr lang="en-US" sz="2800" dirty="0"/>
          </a:p>
          <a:p>
            <a:pPr marL="342900" indent="-342900">
              <a:buFontTx/>
              <a:buAutoNum type="arabicPeriod"/>
            </a:pPr>
            <a:r>
              <a:rPr lang="en-US" sz="2800" dirty="0"/>
              <a:t>Undertaking regular medical check-ups</a:t>
            </a:r>
          </a:p>
          <a:p>
            <a:pPr marL="342900" indent="-342900">
              <a:buFontTx/>
              <a:buAutoNum type="arabicPeriod"/>
            </a:pPr>
            <a:r>
              <a:rPr lang="en-US" sz="2800" dirty="0"/>
              <a:t>Coaching children</a:t>
            </a:r>
          </a:p>
          <a:p>
            <a:pPr marL="342900" indent="-342900">
              <a:buFontTx/>
              <a:buAutoNum type="arabicPeriod"/>
            </a:pPr>
            <a:r>
              <a:rPr lang="en-US" sz="2800" dirty="0"/>
              <a:t>Meeting relatives or close family within the city</a:t>
            </a:r>
          </a:p>
          <a:p>
            <a:pPr marL="342900" indent="-342900">
              <a:buFontTx/>
              <a:buAutoNum type="arabicPeriod"/>
            </a:pPr>
            <a:r>
              <a:rPr lang="en-US" sz="2800" dirty="0"/>
              <a:t>Getting the car serviced</a:t>
            </a:r>
          </a:p>
          <a:p>
            <a:pPr marL="342900" indent="-342900">
              <a:buFontTx/>
              <a:buAutoNum type="arabicPeriod"/>
            </a:pPr>
            <a:r>
              <a:rPr lang="en-US" sz="2800" dirty="0" err="1"/>
              <a:t>Upgradation</a:t>
            </a:r>
            <a:r>
              <a:rPr lang="en-US" sz="2800" dirty="0"/>
              <a:t> of office computer</a:t>
            </a:r>
          </a:p>
          <a:p>
            <a:pPr marL="342900" indent="-342900">
              <a:buFontTx/>
              <a:buAutoNum type="arabicPeriod"/>
            </a:pPr>
            <a:r>
              <a:rPr lang="en-US" sz="2800" dirty="0"/>
              <a:t>Reading  good book</a:t>
            </a:r>
          </a:p>
          <a:p>
            <a:pPr marL="342900" indent="-342900">
              <a:buFontTx/>
              <a:buAutoNum type="arabicPeriod"/>
            </a:pPr>
            <a:endParaRPr lang="en-US" dirty="0">
              <a:latin typeface="Arial"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4"/>
          <p:cNvSpPr>
            <a:spLocks noChangeArrowheads="1"/>
          </p:cNvSpPr>
          <p:nvPr/>
        </p:nvSpPr>
        <p:spPr bwMode="auto">
          <a:xfrm>
            <a:off x="0" y="0"/>
            <a:ext cx="9144000" cy="7140416"/>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tIns="0" bIns="0" anchor="ctr">
            <a:spAutoFit/>
          </a:bodyPr>
          <a:lstStyle/>
          <a:p>
            <a:pPr marL="342900" indent="-342900"/>
            <a:r>
              <a:rPr lang="en-US" sz="3600" dirty="0">
                <a:solidFill>
                  <a:srgbClr val="00FFFF"/>
                </a:solidFill>
              </a:rPr>
              <a:t>Urgent But Not Important</a:t>
            </a:r>
          </a:p>
          <a:p>
            <a:pPr marL="342900" indent="-342900"/>
            <a:endParaRPr lang="en-US" sz="3600" dirty="0">
              <a:solidFill>
                <a:srgbClr val="00FFFF"/>
              </a:solidFill>
            </a:endParaRPr>
          </a:p>
          <a:p>
            <a:pPr marL="342900" indent="-342900">
              <a:buFontTx/>
              <a:buAutoNum type="arabicPeriod"/>
            </a:pPr>
            <a:r>
              <a:rPr lang="en-US" sz="2800" dirty="0"/>
              <a:t>Attending a phone call (Some of the calls may not be important)</a:t>
            </a:r>
          </a:p>
          <a:p>
            <a:pPr marL="342900" indent="-342900">
              <a:buFontTx/>
              <a:buAutoNum type="arabicPeriod"/>
            </a:pPr>
            <a:r>
              <a:rPr lang="en-US" sz="2800" dirty="0"/>
              <a:t>Attending the visitors or strangers who have no serious business with us</a:t>
            </a:r>
          </a:p>
          <a:p>
            <a:pPr marL="342900" indent="-342900">
              <a:buFontTx/>
              <a:buAutoNum type="arabicPeriod"/>
            </a:pPr>
            <a:r>
              <a:rPr lang="en-US" sz="2800" dirty="0"/>
              <a:t>Submitting the reports that may be required but not important</a:t>
            </a:r>
          </a:p>
          <a:p>
            <a:pPr marL="342900" indent="-342900">
              <a:buFontTx/>
              <a:buAutoNum type="arabicPeriod"/>
            </a:pPr>
            <a:r>
              <a:rPr lang="en-US" sz="2800" dirty="0"/>
              <a:t>Meeting called by the boss in which your presence may not be </a:t>
            </a:r>
            <a:r>
              <a:rPr lang="en-US" sz="2800" dirty="0" smtClean="0"/>
              <a:t>necessary</a:t>
            </a:r>
          </a:p>
          <a:p>
            <a:pPr marL="342900" indent="-342900">
              <a:buFontTx/>
              <a:buAutoNum type="arabicPeriod"/>
            </a:pPr>
            <a:endParaRPr lang="en-US" sz="2800" dirty="0" smtClean="0"/>
          </a:p>
          <a:p>
            <a:pPr marL="342900" indent="-342900">
              <a:buFontTx/>
              <a:buAutoNum type="arabicPeriod"/>
            </a:pPr>
            <a:endParaRPr lang="en-US" sz="2800" dirty="0" smtClean="0"/>
          </a:p>
          <a:p>
            <a:pPr marL="342900" indent="-342900">
              <a:buFontTx/>
              <a:buAutoNum type="arabicPeriod"/>
            </a:pPr>
            <a:endParaRPr lang="en-US" sz="2800" dirty="0" smtClean="0"/>
          </a:p>
          <a:p>
            <a:pPr marL="342900" indent="-342900">
              <a:buFontTx/>
              <a:buAutoNum type="arabicPeriod"/>
            </a:pPr>
            <a:endParaRPr lang="en-US" sz="2800" dirty="0" smtClean="0"/>
          </a:p>
          <a:p>
            <a:pPr marL="342900" indent="-342900"/>
            <a:endParaRPr lang="en-US" sz="2800" dirty="0"/>
          </a:p>
          <a:p>
            <a:pPr marL="342900" indent="-342900">
              <a:buFontTx/>
              <a:buAutoNum type="arabicPeriod"/>
            </a:pPr>
            <a:endParaRPr lang="en-US" sz="2800" dirty="0">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3" descr="C:\Documents and Settings\Administrator\Desktop\seetha\Sexual Reproduction_files\male_reproductive.gif"/>
          <p:cNvPicPr>
            <a:picLocks noChangeAspect="1" noChangeArrowheads="1"/>
          </p:cNvPicPr>
          <p:nvPr/>
        </p:nvPicPr>
        <p:blipFill>
          <a:blip r:embed="rId2"/>
          <a:srcRect/>
          <a:stretch>
            <a:fillRect/>
          </a:stretch>
        </p:blipFill>
        <p:spPr bwMode="auto">
          <a:xfrm>
            <a:off x="2143125" y="2795588"/>
            <a:ext cx="4714875" cy="2781300"/>
          </a:xfrm>
          <a:prstGeom prst="rect">
            <a:avLst/>
          </a:prstGeom>
          <a:noFill/>
          <a:ln w="9525">
            <a:noFill/>
            <a:miter lim="800000"/>
            <a:headEnd/>
            <a:tailEnd/>
          </a:ln>
        </p:spPr>
      </p:pic>
      <p:sp>
        <p:nvSpPr>
          <p:cNvPr id="3" name="Rectangle 2"/>
          <p:cNvSpPr/>
          <p:nvPr/>
        </p:nvSpPr>
        <p:spPr>
          <a:xfrm>
            <a:off x="857224" y="928670"/>
            <a:ext cx="7838043" cy="923330"/>
          </a:xfrm>
          <a:prstGeom prst="rect">
            <a:avLst/>
          </a:prstGeom>
          <a:noFill/>
        </p:spPr>
        <p:txBody>
          <a:bodyPr wrap="square" lIns="91440" tIns="45720" rIns="91440" bIns="45720">
            <a:spAutoFit/>
          </a:bodyPr>
          <a:lstStyle/>
          <a:p>
            <a:pPr algn="ctr"/>
            <a:r>
              <a:rPr lang="en-U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Male Reproductive System</a:t>
            </a:r>
            <a:endPar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0" y="1"/>
            <a:ext cx="9144000" cy="7140416"/>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tIns="0" bIns="0" anchor="ctr">
            <a:spAutoFit/>
          </a:bodyPr>
          <a:lstStyle/>
          <a:p>
            <a:pPr marL="342900" indent="-342900"/>
            <a:r>
              <a:rPr lang="en-US" sz="3600" b="1" dirty="0">
                <a:solidFill>
                  <a:srgbClr val="00FFFF"/>
                </a:solidFill>
              </a:rPr>
              <a:t>Neither Urgent Nor Important</a:t>
            </a:r>
          </a:p>
          <a:p>
            <a:pPr marL="342900" indent="-342900"/>
            <a:endParaRPr lang="en-US" sz="3600" dirty="0">
              <a:solidFill>
                <a:srgbClr val="00FFFF"/>
              </a:solidFill>
            </a:endParaRPr>
          </a:p>
          <a:p>
            <a:pPr marL="342900" indent="-342900">
              <a:buFontTx/>
              <a:buAutoNum type="arabicPeriod"/>
            </a:pPr>
            <a:r>
              <a:rPr lang="en-US" sz="2800" dirty="0"/>
              <a:t>Gossiping</a:t>
            </a:r>
          </a:p>
          <a:p>
            <a:pPr marL="342900" indent="-342900">
              <a:buFontTx/>
              <a:buAutoNum type="arabicPeriod"/>
            </a:pPr>
            <a:r>
              <a:rPr lang="en-US" sz="2800" dirty="0"/>
              <a:t>Reading glossy magazines</a:t>
            </a:r>
          </a:p>
          <a:p>
            <a:pPr marL="342900" indent="-342900">
              <a:buFontTx/>
              <a:buAutoNum type="arabicPeriod"/>
            </a:pPr>
            <a:r>
              <a:rPr lang="en-US" sz="2800" dirty="0"/>
              <a:t>Shopping for fun</a:t>
            </a:r>
          </a:p>
          <a:p>
            <a:pPr marL="342900" indent="-342900">
              <a:buFontTx/>
              <a:buAutoNum type="arabicPeriod"/>
            </a:pPr>
            <a:r>
              <a:rPr lang="en-US" sz="2800" dirty="0"/>
              <a:t>Watching the whole of a cricket match (Live)</a:t>
            </a:r>
          </a:p>
          <a:p>
            <a:pPr marL="342900" indent="-342900">
              <a:buFontTx/>
              <a:buAutoNum type="arabicPeriod"/>
            </a:pPr>
            <a:r>
              <a:rPr lang="en-US" sz="2800" dirty="0"/>
              <a:t>Taking unnecessary interest in other’s personal matters</a:t>
            </a:r>
          </a:p>
          <a:p>
            <a:pPr marL="342900" indent="-342900">
              <a:buFontTx/>
              <a:buAutoNum type="arabicPeriod"/>
            </a:pPr>
            <a:r>
              <a:rPr lang="en-US" sz="2800" dirty="0"/>
              <a:t>Channel surfing on T.V.</a:t>
            </a:r>
          </a:p>
          <a:p>
            <a:pPr marL="342900" indent="-342900">
              <a:buFontTx/>
              <a:buAutoNum type="arabicPeriod"/>
            </a:pPr>
            <a:r>
              <a:rPr lang="en-US" sz="2800" dirty="0"/>
              <a:t>Watching movie that has already been watched</a:t>
            </a:r>
          </a:p>
          <a:p>
            <a:pPr marL="342900" indent="-342900">
              <a:buFontTx/>
              <a:buAutoNum type="arabicPeriod"/>
            </a:pPr>
            <a:r>
              <a:rPr lang="en-US" sz="2800" dirty="0"/>
              <a:t>Internet </a:t>
            </a:r>
            <a:r>
              <a:rPr lang="en-US" sz="2800" dirty="0" smtClean="0"/>
              <a:t>surfing</a:t>
            </a:r>
          </a:p>
          <a:p>
            <a:pPr marL="342900" indent="-342900">
              <a:buFontTx/>
              <a:buAutoNum type="arabicPeriod"/>
            </a:pPr>
            <a:r>
              <a:rPr lang="en-US" sz="2800" dirty="0" smtClean="0"/>
              <a:t>Visiting </a:t>
            </a:r>
            <a:r>
              <a:rPr lang="en-US" sz="2800" dirty="0"/>
              <a:t>friend and </a:t>
            </a:r>
            <a:r>
              <a:rPr lang="en-US" sz="2800" dirty="0" err="1"/>
              <a:t>neighbours</a:t>
            </a:r>
            <a:r>
              <a:rPr lang="en-US" sz="2800" dirty="0"/>
              <a:t> aimlessly</a:t>
            </a:r>
          </a:p>
          <a:p>
            <a:pPr marL="342900" indent="-342900">
              <a:buFontTx/>
              <a:buAutoNum type="arabicPeriod"/>
            </a:pPr>
            <a:r>
              <a:rPr lang="en-US" sz="2800" dirty="0"/>
              <a:t>Making lengthy telephone calls </a:t>
            </a:r>
            <a:r>
              <a:rPr lang="en-US" sz="2800" dirty="0" smtClean="0"/>
              <a:t>aimlessly</a:t>
            </a:r>
          </a:p>
          <a:p>
            <a:pPr marL="342900" indent="-342900">
              <a:buFontTx/>
              <a:buAutoNum type="arabicPeriod"/>
            </a:pPr>
            <a:endParaRPr lang="en-US" sz="2800" dirty="0" smtClean="0"/>
          </a:p>
          <a:p>
            <a:pPr marL="342900" indent="-342900">
              <a:buFontTx/>
              <a:buAutoNum type="arabicPeriod"/>
            </a:pPr>
            <a:endParaRPr lang="en-US" sz="2800" dirty="0" smtClean="0"/>
          </a:p>
          <a:p>
            <a:pPr marL="342900" indent="-342900">
              <a:buFontTx/>
              <a:buAutoNum type="arabicPeriod"/>
            </a:pPr>
            <a:endParaRPr lang="en-US" sz="2800" dirty="0"/>
          </a:p>
          <a:p>
            <a:pPr marL="342900" indent="-342900">
              <a:buFontTx/>
              <a:buAutoNum type="arabicPeriod"/>
            </a:pPr>
            <a:endParaRPr lang="en-US" sz="2800" dirty="0">
              <a:latin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ChangeArrowheads="1"/>
          </p:cNvSpPr>
          <p:nvPr/>
        </p:nvSpPr>
        <p:spPr bwMode="auto">
          <a:xfrm>
            <a:off x="0" y="-88900"/>
            <a:ext cx="9144000" cy="704691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spAutoFit/>
          </a:bodyPr>
          <a:lstStyle/>
          <a:p>
            <a:r>
              <a:rPr lang="en-US" sz="3600" b="1" dirty="0">
                <a:solidFill>
                  <a:srgbClr val="99FF33"/>
                </a:solidFill>
              </a:rPr>
              <a:t>Let Us Focus On results, Not Activity</a:t>
            </a:r>
          </a:p>
          <a:p>
            <a:endParaRPr lang="en-US" sz="2800" dirty="0">
              <a:solidFill>
                <a:srgbClr val="99FF33"/>
              </a:solidFill>
            </a:endParaRPr>
          </a:p>
          <a:p>
            <a:r>
              <a:rPr lang="en-US" sz="2800" dirty="0"/>
              <a:t>Sometimes we take satisfaction from the endless activities we are engaged in and feel happy about our constant dynamism. But, at the end of the day, when we look at the end result of all the activities, there is no much to be pleased with. It appears that we have been busy doing with nothing. </a:t>
            </a:r>
          </a:p>
          <a:p>
            <a:endParaRPr lang="en-US" sz="2800" dirty="0"/>
          </a:p>
          <a:p>
            <a:r>
              <a:rPr lang="en-US" sz="2800" dirty="0"/>
              <a:t>A wise time manager delegates the routine and less important work to his team members and tries to focus on the more important tasks. </a:t>
            </a:r>
          </a:p>
          <a:p>
            <a:endParaRPr lang="en-US" sz="2800" dirty="0"/>
          </a:p>
          <a:p>
            <a:r>
              <a:rPr lang="en-US" sz="2800" dirty="0"/>
              <a:t>And a still wiser executive is the one who delegates even the more important tasks to his juniors and focuses on the most crucial decisions and problems.</a:t>
            </a:r>
          </a:p>
          <a:p>
            <a:endParaRPr lang="en-US" sz="2800" dirty="0">
              <a:latin typeface="Arial" pitchFamily="34"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Rectangle 4"/>
          <p:cNvSpPr>
            <a:spLocks noChangeArrowheads="1"/>
          </p:cNvSpPr>
          <p:nvPr/>
        </p:nvSpPr>
        <p:spPr bwMode="auto">
          <a:xfrm>
            <a:off x="0" y="3175"/>
            <a:ext cx="9144000" cy="686276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nchor="ctr">
            <a:spAutoFit/>
          </a:bodyPr>
          <a:lstStyle/>
          <a:p>
            <a:r>
              <a:rPr lang="en-US" sz="2800" dirty="0"/>
              <a:t>We need to start any task with an end in mind. For example, reading a book is an activity and the end result is delight, knowledge or enhancement of our ability;</a:t>
            </a:r>
          </a:p>
          <a:p>
            <a:endParaRPr lang="en-US" sz="2800" dirty="0"/>
          </a:p>
          <a:p>
            <a:r>
              <a:rPr lang="en-US" sz="2800" dirty="0"/>
              <a:t> Jogging is an activity and keeping fit or reducing weight could be its end result; </a:t>
            </a:r>
          </a:p>
          <a:p>
            <a:r>
              <a:rPr lang="en-US" sz="2800" dirty="0"/>
              <a:t>Meditation may be an activity and it could be aimed at improving one’s mental and spiritual health. </a:t>
            </a:r>
          </a:p>
          <a:p>
            <a:endParaRPr lang="en-US" sz="2800" dirty="0"/>
          </a:p>
          <a:p>
            <a:r>
              <a:rPr lang="en-US" sz="2800" dirty="0"/>
              <a:t>While undertaking any activity, we should ask ourselves the question: ‘Why am I undertaking this activity? </a:t>
            </a:r>
          </a:p>
          <a:p>
            <a:endParaRPr lang="en-US" sz="2800" dirty="0"/>
          </a:p>
          <a:p>
            <a:r>
              <a:rPr lang="en-US" sz="2800" dirty="0"/>
              <a:t>By getting an honest answer to this question, we shall be able to delete from our time plan a lot of unnecessary activities that will ‘fill up’ our time.</a:t>
            </a:r>
          </a:p>
          <a:p>
            <a:r>
              <a:rPr lang="en-US" sz="2400" dirty="0"/>
              <a:t>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0242217">
            <a:off x="2178287" y="1267555"/>
            <a:ext cx="3844585" cy="2923877"/>
          </a:xfrm>
          <a:prstGeom prst="rect">
            <a:avLst/>
          </a:prstGeom>
        </p:spPr>
        <p:style>
          <a:lnRef idx="1">
            <a:schemeClr val="dk1"/>
          </a:lnRef>
          <a:fillRef idx="2">
            <a:schemeClr val="dk1"/>
          </a:fillRef>
          <a:effectRef idx="1">
            <a:schemeClr val="dk1"/>
          </a:effectRef>
          <a:fontRef idx="minor">
            <a:schemeClr val="dk1"/>
          </a:fontRef>
        </p:style>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8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r>
              <a:rPr lang="en-US" sz="9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en-US" sz="9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p:cNvGraphicFramePr>
            <a:graphicFrameLocks noChangeAspect="1"/>
          </p:cNvGraphicFramePr>
          <p:nvPr/>
        </p:nvGraphicFramePr>
        <p:xfrm>
          <a:off x="2287588" y="1716088"/>
          <a:ext cx="4568825" cy="3425825"/>
        </p:xfrm>
        <a:graphic>
          <a:graphicData uri="http://schemas.openxmlformats.org/presentationml/2006/ole">
            <mc:AlternateContent xmlns:mc="http://schemas.openxmlformats.org/markup-compatibility/2006">
              <mc:Choice xmlns:v="urn:schemas-microsoft-com:vml" Requires="v">
                <p:oleObj spid="_x0000_s2052" name="Presentation" r:id="rId4" imgW="4568804" imgH="3425985" progId="PowerPoint.Show.12">
                  <p:embed/>
                </p:oleObj>
              </mc:Choice>
              <mc:Fallback>
                <p:oleObj name="Presentation" r:id="rId4" imgW="4568804" imgH="3425985" progId="PowerPoint.Show.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7588" y="1716088"/>
                        <a:ext cx="4568825" cy="342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889844"/>
            <a:ext cx="4572000" cy="5078313"/>
          </a:xfrm>
          <a:prstGeom prst="rect">
            <a:avLst/>
          </a:prstGeom>
        </p:spPr>
        <p:txBody>
          <a:bodyPr>
            <a:spAutoFit/>
          </a:bodyPr>
          <a:lstStyle/>
          <a:p>
            <a:r>
              <a:rPr lang="en-US" dirty="0" smtClean="0"/>
              <a:t>Definition of Personality: “the quality or state of being a person”</a:t>
            </a:r>
          </a:p>
          <a:p>
            <a:r>
              <a:rPr lang="en-US" dirty="0" smtClean="0"/>
              <a:t>Usually when we talk about someone's personality, we are talking about what makes that</a:t>
            </a:r>
          </a:p>
          <a:p>
            <a:r>
              <a:rPr lang="en-US" dirty="0" smtClean="0"/>
              <a:t>person different from other people, perhaps even unique. However, this aspect of</a:t>
            </a:r>
          </a:p>
          <a:p>
            <a:r>
              <a:rPr lang="en-US" dirty="0" smtClean="0"/>
              <a:t>personality covers only individual differences.</a:t>
            </a:r>
          </a:p>
          <a:p>
            <a:r>
              <a:rPr lang="en-US" dirty="0" smtClean="0"/>
              <a:t>Personality is a characteristic way of thinking, feeling, and behaving. </a:t>
            </a:r>
            <a:r>
              <a:rPr lang="en-US" b="1" dirty="0" smtClean="0"/>
              <a:t>Personality</a:t>
            </a:r>
          </a:p>
          <a:p>
            <a:r>
              <a:rPr lang="en-US" dirty="0" smtClean="0"/>
              <a:t>embraces moods, attitudes, and opinions and is most clearly expressed in interactions</a:t>
            </a:r>
          </a:p>
          <a:p>
            <a:r>
              <a:rPr lang="en-US" dirty="0" smtClean="0"/>
              <a:t>with other people. It includes behavioral characteristics, both inherent and acquired, that</a:t>
            </a:r>
          </a:p>
          <a:p>
            <a:r>
              <a:rPr lang="en-US" dirty="0" smtClean="0"/>
              <a:t>distinguish one person from another and that can be observed in people's relations to the</a:t>
            </a:r>
          </a:p>
          <a:p>
            <a:r>
              <a:rPr lang="en-US" dirty="0" smtClean="0"/>
              <a:t>environment.</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4572000" cy="2862322"/>
          </a:xfrm>
          <a:prstGeom prst="rect">
            <a:avLst/>
          </a:prstGeom>
        </p:spPr>
        <p:txBody>
          <a:bodyPr wrap="square">
            <a:spAutoFit/>
          </a:bodyPr>
          <a:lstStyle/>
          <a:p>
            <a:r>
              <a:rPr lang="en-US" b="1" dirty="0" smtClean="0"/>
              <a:t>2. Factors affecting development of personality</a:t>
            </a:r>
          </a:p>
          <a:p>
            <a:r>
              <a:rPr lang="en-US" dirty="0" smtClean="0"/>
              <a:t>Psychologists say that there are two main factors which affect the development formation</a:t>
            </a:r>
          </a:p>
          <a:p>
            <a:r>
              <a:rPr lang="en-US" dirty="0" smtClean="0"/>
              <a:t>of a person's personality. They are:</a:t>
            </a:r>
          </a:p>
          <a:p>
            <a:r>
              <a:rPr lang="en-US" dirty="0" smtClean="0"/>
              <a:t> Genetic Factors (some call this factor "Nature")</a:t>
            </a:r>
          </a:p>
          <a:p>
            <a:r>
              <a:rPr lang="en-US" dirty="0" smtClean="0"/>
              <a:t> Environmental Factors (also referred as "Nurture")</a:t>
            </a:r>
            <a:endParaRPr lang="en-US" dirty="0"/>
          </a:p>
        </p:txBody>
      </p:sp>
      <p:pic>
        <p:nvPicPr>
          <p:cNvPr id="1026" name="Picture 2"/>
          <p:cNvPicPr>
            <a:picLocks noChangeAspect="1" noChangeArrowheads="1"/>
          </p:cNvPicPr>
          <p:nvPr/>
        </p:nvPicPr>
        <p:blipFill>
          <a:blip r:embed="rId2"/>
          <a:srcRect/>
          <a:stretch>
            <a:fillRect/>
          </a:stretch>
        </p:blipFill>
        <p:spPr bwMode="auto">
          <a:xfrm>
            <a:off x="4419600" y="3195309"/>
            <a:ext cx="4596334" cy="3357891"/>
          </a:xfrm>
          <a:prstGeom prst="rect">
            <a:avLst/>
          </a:prstGeom>
          <a:noFill/>
          <a:ln w="9525">
            <a:noFill/>
            <a:miter lim="800000"/>
            <a:headEnd/>
            <a:tailEnd/>
          </a:ln>
          <a:effectLst/>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997839"/>
            <a:ext cx="4572000" cy="2862322"/>
          </a:xfrm>
          <a:prstGeom prst="rect">
            <a:avLst/>
          </a:prstGeom>
        </p:spPr>
        <p:txBody>
          <a:bodyPr>
            <a:spAutoFit/>
          </a:bodyPr>
          <a:lstStyle/>
          <a:p>
            <a:r>
              <a:rPr lang="en-US" dirty="0" smtClean="0"/>
              <a:t>Psychologists have, in the past, had disputes over the topic of "Nature VS Nurture".</a:t>
            </a:r>
          </a:p>
          <a:p>
            <a:r>
              <a:rPr lang="en-US" dirty="0" smtClean="0"/>
              <a:t>"Nature VS Nurture" indicates that biological and environmental factors compete against</a:t>
            </a:r>
          </a:p>
          <a:p>
            <a:r>
              <a:rPr lang="en-US" dirty="0" smtClean="0"/>
              <a:t>each other to develop a person's personality. Also, one of these two factors may be more</a:t>
            </a:r>
          </a:p>
          <a:p>
            <a:r>
              <a:rPr lang="en-US" dirty="0" smtClean="0"/>
              <a:t>dominant than the other. Scientific discoveries have shown to us now, that both of these</a:t>
            </a:r>
          </a:p>
          <a:p>
            <a:r>
              <a:rPr lang="en-US" dirty="0" smtClean="0"/>
              <a:t>two factors are needed for a person's personality to develop normally.</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028343"/>
            <a:ext cx="4572000" cy="4801314"/>
          </a:xfrm>
          <a:prstGeom prst="rect">
            <a:avLst/>
          </a:prstGeom>
        </p:spPr>
        <p:txBody>
          <a:bodyPr>
            <a:spAutoFit/>
          </a:bodyPr>
          <a:lstStyle/>
          <a:p>
            <a:r>
              <a:rPr lang="en-US" b="1" dirty="0" smtClean="0"/>
              <a:t>3.0. Tips for developing a pleasing personality</a:t>
            </a:r>
          </a:p>
          <a:p>
            <a:r>
              <a:rPr lang="en-US" b="1" dirty="0" smtClean="0"/>
              <a:t>3.1. Have a Positive Self-Image</a:t>
            </a:r>
          </a:p>
          <a:p>
            <a:r>
              <a:rPr lang="en-US" dirty="0" smtClean="0"/>
              <a:t>Our self-image is the complex impression we have about our physical appearance, social</a:t>
            </a:r>
          </a:p>
          <a:p>
            <a:r>
              <a:rPr lang="en-US" dirty="0" smtClean="0"/>
              <a:t>rules, personal history and personality traits; and it matters a lot. The image we have of</a:t>
            </a:r>
          </a:p>
          <a:p>
            <a:r>
              <a:rPr lang="en-US" dirty="0" smtClean="0"/>
              <a:t>ourselves is an important factor in the development of our skills and our personality, in</a:t>
            </a:r>
          </a:p>
          <a:p>
            <a:r>
              <a:rPr lang="en-US" dirty="0" smtClean="0"/>
              <a:t>the maintenance of our emotional health and in the sheer enjoyment of life!</a:t>
            </a:r>
          </a:p>
          <a:p>
            <a:r>
              <a:rPr lang="en-US" dirty="0" smtClean="0"/>
              <a:t>Those with a negative self-image tend to:</a:t>
            </a:r>
          </a:p>
          <a:p>
            <a:r>
              <a:rPr lang="en-US" dirty="0" smtClean="0"/>
              <a:t> Lack self-confidence.</a:t>
            </a:r>
          </a:p>
          <a:p>
            <a:r>
              <a:rPr lang="en-US" dirty="0" smtClean="0"/>
              <a:t> Feel insecure, skeptical and fearful.</a:t>
            </a:r>
          </a:p>
          <a:p>
            <a:r>
              <a:rPr lang="en-US" dirty="0" smtClean="0"/>
              <a:t> Accept being ignored, hurt and rebuffed.</a:t>
            </a:r>
          </a:p>
          <a:p>
            <a:r>
              <a:rPr lang="en-US" dirty="0" smtClean="0"/>
              <a:t> Have no pride in their achievements.</a:t>
            </a:r>
          </a:p>
          <a:p>
            <a:r>
              <a:rPr lang="en-US" dirty="0" smtClean="0"/>
              <a:t> Feel embarrassed by compliments.</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413338"/>
            <a:ext cx="4572000" cy="2031325"/>
          </a:xfrm>
          <a:prstGeom prst="rect">
            <a:avLst/>
          </a:prstGeom>
        </p:spPr>
        <p:txBody>
          <a:bodyPr>
            <a:spAutoFit/>
          </a:bodyPr>
          <a:lstStyle/>
          <a:p>
            <a:r>
              <a:rPr lang="en-US" dirty="0" smtClean="0"/>
              <a:t>Those with a positive self-image tend to:</a:t>
            </a:r>
          </a:p>
          <a:p>
            <a:r>
              <a:rPr lang="en-US" dirty="0" smtClean="0"/>
              <a:t> Accept themselves as they are.</a:t>
            </a:r>
          </a:p>
          <a:p>
            <a:r>
              <a:rPr lang="en-US" dirty="0" smtClean="0"/>
              <a:t> Accept others as they are.</a:t>
            </a:r>
          </a:p>
          <a:p>
            <a:r>
              <a:rPr lang="en-US" dirty="0" smtClean="0"/>
              <a:t> Feel secure and confident.</a:t>
            </a:r>
          </a:p>
          <a:p>
            <a:r>
              <a:rPr lang="en-US" dirty="0" smtClean="0"/>
              <a:t> Have reasonable pride in themselves and their achievements.</a:t>
            </a:r>
          </a:p>
          <a:p>
            <a:r>
              <a:rPr lang="en-US" dirty="0" smtClean="0"/>
              <a:t> Accept compliments gracefully.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6" descr="C:\Documents and Settings\Administrator\Desktop\seetha\Sexual Reproduction_files\female_reproductive.gif"/>
          <p:cNvPicPr>
            <a:picLocks noChangeAspect="1" noChangeArrowheads="1"/>
          </p:cNvPicPr>
          <p:nvPr/>
        </p:nvPicPr>
        <p:blipFill>
          <a:blip r:embed="rId2"/>
          <a:srcRect/>
          <a:stretch>
            <a:fillRect/>
          </a:stretch>
        </p:blipFill>
        <p:spPr bwMode="auto">
          <a:xfrm>
            <a:off x="785786" y="1785926"/>
            <a:ext cx="7358114" cy="4353236"/>
          </a:xfrm>
          <a:prstGeom prst="rect">
            <a:avLst/>
          </a:prstGeom>
          <a:noFill/>
          <a:ln w="9525">
            <a:noFill/>
            <a:miter lim="800000"/>
            <a:headEnd/>
            <a:tailEnd/>
          </a:ln>
        </p:spPr>
      </p:pic>
      <p:sp>
        <p:nvSpPr>
          <p:cNvPr id="3" name="Rectangle 2"/>
          <p:cNvSpPr/>
          <p:nvPr/>
        </p:nvSpPr>
        <p:spPr>
          <a:xfrm>
            <a:off x="285720" y="428604"/>
            <a:ext cx="8449877" cy="923330"/>
          </a:xfrm>
          <a:prstGeom prst="rect">
            <a:avLst/>
          </a:prstGeom>
          <a:noFill/>
        </p:spPr>
        <p:txBody>
          <a:bodyPr wrap="none" lIns="91440" tIns="45720" rIns="91440" bIns="45720">
            <a:spAutoFit/>
          </a:bodyPr>
          <a:lstStyle/>
          <a:p>
            <a:pPr algn="ctr"/>
            <a:r>
              <a:rPr lang="en-U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Female Reproductive System</a:t>
            </a:r>
            <a:endParaRPr lang="en-US"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166843"/>
            <a:ext cx="4572000" cy="4524315"/>
          </a:xfrm>
          <a:prstGeom prst="rect">
            <a:avLst/>
          </a:prstGeom>
        </p:spPr>
        <p:txBody>
          <a:bodyPr>
            <a:spAutoFit/>
          </a:bodyPr>
          <a:lstStyle/>
          <a:p>
            <a:r>
              <a:rPr lang="en-US" dirty="0" smtClean="0"/>
              <a:t>a) </a:t>
            </a:r>
            <a:r>
              <a:rPr lang="en-US" b="1" dirty="0" smtClean="0"/>
              <a:t>I’m not O.K., you’re O.K. (The Sulk)</a:t>
            </a:r>
          </a:p>
          <a:p>
            <a:r>
              <a:rPr lang="en-US" dirty="0" smtClean="0"/>
              <a:t>Such a person</a:t>
            </a:r>
          </a:p>
          <a:p>
            <a:r>
              <a:rPr lang="en-US" dirty="0" smtClean="0"/>
              <a:t> Is an introvert and cannot accept himself.</a:t>
            </a:r>
          </a:p>
          <a:p>
            <a:r>
              <a:rPr lang="en-US" dirty="0" smtClean="0"/>
              <a:t> Suffers from an inferiority complex and gets away from others.</a:t>
            </a:r>
          </a:p>
          <a:p>
            <a:r>
              <a:rPr lang="en-US" dirty="0" smtClean="0"/>
              <a:t> Thinks his life is not worth much, so looks for support.</a:t>
            </a:r>
          </a:p>
          <a:p>
            <a:r>
              <a:rPr lang="en-US" dirty="0" smtClean="0"/>
              <a:t> Gets negative strokes.</a:t>
            </a:r>
          </a:p>
          <a:p>
            <a:r>
              <a:rPr lang="en-US" dirty="0" smtClean="0"/>
              <a:t>b) </a:t>
            </a:r>
            <a:r>
              <a:rPr lang="en-US" b="1" dirty="0" smtClean="0"/>
              <a:t>I’m not O.K., you’re not O.K. (The Loser)</a:t>
            </a:r>
          </a:p>
          <a:p>
            <a:r>
              <a:rPr lang="en-US" dirty="0" smtClean="0"/>
              <a:t>Such a person</a:t>
            </a:r>
          </a:p>
          <a:p>
            <a:r>
              <a:rPr lang="en-US" dirty="0" smtClean="0"/>
              <a:t> Rejects himself, so does not trust himself and others.</a:t>
            </a:r>
          </a:p>
          <a:p>
            <a:r>
              <a:rPr lang="en-US" dirty="0" smtClean="0"/>
              <a:t> Cannot get along with others, easily gives up.</a:t>
            </a:r>
          </a:p>
          <a:p>
            <a:r>
              <a:rPr lang="en-US" dirty="0" smtClean="0"/>
              <a:t> Thinks that life is not worth living, blame the whole world for his problems.</a:t>
            </a:r>
          </a:p>
          <a:p>
            <a:r>
              <a:rPr lang="en-US" dirty="0" smtClean="0"/>
              <a:t> Gives and gets negative strokes.</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028343"/>
            <a:ext cx="4572000" cy="4801314"/>
          </a:xfrm>
          <a:prstGeom prst="rect">
            <a:avLst/>
          </a:prstGeom>
        </p:spPr>
        <p:txBody>
          <a:bodyPr>
            <a:spAutoFit/>
          </a:bodyPr>
          <a:lstStyle/>
          <a:p>
            <a:r>
              <a:rPr lang="en-US" dirty="0" smtClean="0"/>
              <a:t>c) </a:t>
            </a:r>
            <a:r>
              <a:rPr lang="en-US" b="1" dirty="0" smtClean="0"/>
              <a:t>I’m O.K., you’re not O.K.(The Arrogant)</a:t>
            </a:r>
          </a:p>
          <a:p>
            <a:r>
              <a:rPr lang="en-US" dirty="0" smtClean="0"/>
              <a:t>Such a person</a:t>
            </a:r>
          </a:p>
          <a:p>
            <a:r>
              <a:rPr lang="en-US" dirty="0" smtClean="0"/>
              <a:t> Forcibly asserts self-acceptance.</a:t>
            </a:r>
          </a:p>
          <a:p>
            <a:r>
              <a:rPr lang="en-US" dirty="0" smtClean="0"/>
              <a:t> Is bossy and demanding, gets rid of others.</a:t>
            </a:r>
          </a:p>
          <a:p>
            <a:r>
              <a:rPr lang="en-US" dirty="0" smtClean="0"/>
              <a:t> Thinks that his life is more important than that of others.</a:t>
            </a:r>
          </a:p>
          <a:p>
            <a:r>
              <a:rPr lang="en-US" dirty="0" smtClean="0"/>
              <a:t> Gives negative strokes.</a:t>
            </a:r>
          </a:p>
          <a:p>
            <a:r>
              <a:rPr lang="en-US" dirty="0" smtClean="0"/>
              <a:t>d) </a:t>
            </a:r>
            <a:r>
              <a:rPr lang="en-US" b="1" dirty="0" smtClean="0"/>
              <a:t>I’m O.K., you’re O.K. ( The Winner)</a:t>
            </a:r>
          </a:p>
          <a:p>
            <a:r>
              <a:rPr lang="en-US" dirty="0" smtClean="0"/>
              <a:t>Such a person</a:t>
            </a:r>
          </a:p>
          <a:p>
            <a:r>
              <a:rPr lang="en-US" dirty="0" smtClean="0"/>
              <a:t> Accepts himself and others as they are.</a:t>
            </a:r>
          </a:p>
          <a:p>
            <a:r>
              <a:rPr lang="en-US" dirty="0" smtClean="0"/>
              <a:t> Gets along with others with mutual respect.</a:t>
            </a:r>
          </a:p>
          <a:p>
            <a:r>
              <a:rPr lang="en-US" dirty="0" smtClean="0"/>
              <a:t> Thinks that life is worth living.</a:t>
            </a:r>
          </a:p>
          <a:p>
            <a:r>
              <a:rPr lang="en-US" dirty="0" smtClean="0"/>
              <a:t> Gives and gets positive strokes.</a:t>
            </a:r>
          </a:p>
          <a:p>
            <a:r>
              <a:rPr lang="en-US" dirty="0" smtClean="0"/>
              <a:t>We cannot be in one of these situations all the time. Depending upon our moods and the</a:t>
            </a:r>
          </a:p>
          <a:p>
            <a:r>
              <a:rPr lang="en-US" dirty="0" smtClean="0"/>
              <a:t>circumstances, we fit into one or more of these categories.</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85800"/>
            <a:ext cx="8534400" cy="5361801"/>
          </a:xfrm>
          <a:prstGeom prst="rect">
            <a:avLst/>
          </a:prstGeom>
        </p:spPr>
        <p:txBody>
          <a:bodyPr wrap="square">
            <a:spAutoFit/>
          </a:bodyPr>
          <a:lstStyle/>
          <a:p>
            <a:r>
              <a:rPr lang="en-US" dirty="0" smtClean="0"/>
              <a:t>So here is a 5-point technique of coming to grips with yourself to create a positive self</a:t>
            </a:r>
          </a:p>
          <a:p>
            <a:r>
              <a:rPr lang="en-US" dirty="0" smtClean="0"/>
              <a:t>image.</a:t>
            </a:r>
          </a:p>
          <a:p>
            <a:r>
              <a:rPr lang="en-US" dirty="0" smtClean="0"/>
              <a:t> </a:t>
            </a:r>
            <a:r>
              <a:rPr lang="en-US" b="1" dirty="0" smtClean="0"/>
              <a:t>Believe in yourself: Remember that your unique thumb impression makes</a:t>
            </a:r>
          </a:p>
          <a:p>
            <a:r>
              <a:rPr lang="en-US" dirty="0" smtClean="0"/>
              <a:t>you a person uniquely gifted by God with special talents. So don’t compare</a:t>
            </a:r>
          </a:p>
          <a:p>
            <a:r>
              <a:rPr lang="en-US" dirty="0" smtClean="0"/>
              <a:t>yourself to others. Compete only with yourself.</a:t>
            </a:r>
          </a:p>
          <a:p>
            <a:r>
              <a:rPr lang="en-US" dirty="0" smtClean="0"/>
              <a:t> </a:t>
            </a:r>
            <a:r>
              <a:rPr lang="en-US" b="1" dirty="0" smtClean="0"/>
              <a:t>Rediscover yourself: Know your strength and build on them; also know your</a:t>
            </a:r>
          </a:p>
          <a:p>
            <a:r>
              <a:rPr lang="en-US" dirty="0" smtClean="0"/>
              <a:t>weakness and correct them. The only person you can change is yourself. If</a:t>
            </a:r>
          </a:p>
          <a:p>
            <a:r>
              <a:rPr lang="en-US" dirty="0" smtClean="0"/>
              <a:t>you don’t like the way you are, its time to change.</a:t>
            </a:r>
          </a:p>
          <a:p>
            <a:r>
              <a:rPr lang="en-US" dirty="0" smtClean="0"/>
              <a:t> </a:t>
            </a:r>
            <a:r>
              <a:rPr lang="en-US" b="1" dirty="0" smtClean="0"/>
              <a:t>Discover others around you: Accept other people as they are because you</a:t>
            </a:r>
          </a:p>
          <a:p>
            <a:r>
              <a:rPr lang="en-US" dirty="0" smtClean="0"/>
              <a:t>cannot change them but you can influence them to change only if you change</a:t>
            </a:r>
          </a:p>
          <a:p>
            <a:r>
              <a:rPr lang="en-US" dirty="0" smtClean="0"/>
              <a:t>yourself.</a:t>
            </a:r>
          </a:p>
          <a:p>
            <a:r>
              <a:rPr lang="en-US" dirty="0" smtClean="0"/>
              <a:t> </a:t>
            </a:r>
            <a:r>
              <a:rPr lang="en-US" b="1" dirty="0" smtClean="0"/>
              <a:t>Focus on Success: Unfortunately we choose to remember only bad times,</a:t>
            </a:r>
          </a:p>
          <a:p>
            <a:r>
              <a:rPr lang="en-US" dirty="0" smtClean="0"/>
              <a:t>hardship and failures. Remember you were born to succeed. Think of your</a:t>
            </a:r>
          </a:p>
          <a:p>
            <a:r>
              <a:rPr lang="en-US" dirty="0" smtClean="0"/>
              <a:t>past achievements and the good times you’ve had with your family and</a:t>
            </a:r>
          </a:p>
          <a:p>
            <a:r>
              <a:rPr lang="en-US" dirty="0" smtClean="0"/>
              <a:t>friends.</a:t>
            </a:r>
          </a:p>
          <a:p>
            <a:r>
              <a:rPr lang="en-US" dirty="0" smtClean="0"/>
              <a:t> </a:t>
            </a:r>
            <a:r>
              <a:rPr lang="en-US" b="1" dirty="0" smtClean="0"/>
              <a:t>Live and act for what you believe is right: A lot of people can tell you what</a:t>
            </a:r>
          </a:p>
          <a:p>
            <a:r>
              <a:rPr lang="en-US" dirty="0" smtClean="0"/>
              <a:t>to do and what not to do, but nobody can really advise you correctly on ethics.</a:t>
            </a:r>
          </a:p>
          <a:p>
            <a:r>
              <a:rPr lang="en-US" dirty="0" smtClean="0"/>
              <a:t>Set your own high personal moral standards and live up to them and you will</a:t>
            </a:r>
          </a:p>
          <a:p>
            <a:r>
              <a:rPr lang="en-US" dirty="0" smtClean="0"/>
              <a:t>eventually be respected.</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0"/>
            <a:ext cx="8153400" cy="4524315"/>
          </a:xfrm>
          <a:prstGeom prst="rect">
            <a:avLst/>
          </a:prstGeom>
        </p:spPr>
        <p:txBody>
          <a:bodyPr wrap="square">
            <a:spAutoFit/>
          </a:bodyPr>
          <a:lstStyle/>
          <a:p>
            <a:r>
              <a:rPr lang="en-US" b="1" dirty="0" smtClean="0"/>
              <a:t>3.2. Aim at Excellence</a:t>
            </a:r>
          </a:p>
          <a:p>
            <a:r>
              <a:rPr lang="en-US" dirty="0" smtClean="0"/>
              <a:t>Excellence means giving your best effort in whatever you do. Your best efforts are</a:t>
            </a:r>
          </a:p>
          <a:p>
            <a:r>
              <a:rPr lang="en-US" dirty="0" smtClean="0"/>
              <a:t>different from another person’s best efforts and these cannot be compared because</a:t>
            </a:r>
          </a:p>
          <a:p>
            <a:r>
              <a:rPr lang="en-US" dirty="0" smtClean="0"/>
              <a:t>everyone has strengths and weaknesses</a:t>
            </a:r>
          </a:p>
          <a:p>
            <a:r>
              <a:rPr lang="en-US" dirty="0" smtClean="0"/>
              <a:t>Try the guidelines given below:</a:t>
            </a:r>
          </a:p>
          <a:p>
            <a:r>
              <a:rPr lang="en-US" dirty="0" smtClean="0"/>
              <a:t> </a:t>
            </a:r>
            <a:r>
              <a:rPr lang="en-US" b="1" dirty="0" smtClean="0"/>
              <a:t>Be ambitious: Think big depending upon your personal strengths and</a:t>
            </a:r>
          </a:p>
          <a:p>
            <a:r>
              <a:rPr lang="en-US" dirty="0" smtClean="0"/>
              <a:t>weaknesses. If you are strong in certain areas, keep it up; if you are weak in</a:t>
            </a:r>
          </a:p>
          <a:p>
            <a:r>
              <a:rPr lang="en-US" dirty="0" smtClean="0"/>
              <a:t>certain other areas, get out of the rut by reducing your weaknesses. It is only</a:t>
            </a:r>
          </a:p>
          <a:p>
            <a:r>
              <a:rPr lang="en-US" dirty="0" smtClean="0"/>
              <a:t>when you think and aim at something big that you will begin to act and</a:t>
            </a:r>
          </a:p>
          <a:p>
            <a:r>
              <a:rPr lang="en-US" dirty="0" smtClean="0"/>
              <a:t>prepare in a manner that will bring you success</a:t>
            </a:r>
          </a:p>
          <a:p>
            <a:r>
              <a:rPr lang="en-US" dirty="0" smtClean="0"/>
              <a:t> </a:t>
            </a:r>
            <a:r>
              <a:rPr lang="en-US" b="1" dirty="0" smtClean="0"/>
              <a:t>Set goals: Setting goals is like aiming at a target. It helps you plan activities</a:t>
            </a:r>
          </a:p>
          <a:p>
            <a:r>
              <a:rPr lang="en-US" dirty="0" smtClean="0"/>
              <a:t>that will take you along the proper road to your destination.</a:t>
            </a:r>
          </a:p>
          <a:p>
            <a:r>
              <a:rPr lang="en-US" dirty="0" smtClean="0"/>
              <a:t> </a:t>
            </a:r>
            <a:r>
              <a:rPr lang="en-US" b="1" dirty="0" smtClean="0"/>
              <a:t>Don’t be afraid of mistakes: There is nobody in this world who can honestly</a:t>
            </a:r>
          </a:p>
          <a:p>
            <a:r>
              <a:rPr lang="en-US" dirty="0" smtClean="0"/>
              <a:t>and confidently say that he never makes mistakes. Nobody makes mistakes</a:t>
            </a:r>
          </a:p>
          <a:p>
            <a:r>
              <a:rPr lang="en-US" dirty="0" smtClean="0"/>
              <a:t>for fun. All great discoveries and inventions have been made through trial and</a:t>
            </a:r>
          </a:p>
          <a:p>
            <a:r>
              <a:rPr lang="en-US" dirty="0" smtClean="0"/>
              <a:t>error.</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12845"/>
            <a:ext cx="7696200" cy="3416320"/>
          </a:xfrm>
          <a:prstGeom prst="rect">
            <a:avLst/>
          </a:prstGeom>
        </p:spPr>
        <p:txBody>
          <a:bodyPr wrap="square">
            <a:spAutoFit/>
          </a:bodyPr>
          <a:lstStyle/>
          <a:p>
            <a:r>
              <a:rPr lang="en-US" b="1" dirty="0" smtClean="0"/>
              <a:t>Have a positive attitude: Whenever we attempt anything there is a tendency</a:t>
            </a:r>
          </a:p>
          <a:p>
            <a:r>
              <a:rPr lang="en-US" dirty="0" smtClean="0"/>
              <a:t>to be alert about the consequence of failure. Why not be alert to the</a:t>
            </a:r>
          </a:p>
          <a:p>
            <a:r>
              <a:rPr lang="en-US" dirty="0" smtClean="0"/>
              <a:t>consequence of success also? After all we do not attempt anything in order to</a:t>
            </a:r>
          </a:p>
          <a:p>
            <a:r>
              <a:rPr lang="en-US" dirty="0" smtClean="0"/>
              <a:t>fail, but we do get so obsessed with the consequences that we constantly have</a:t>
            </a:r>
          </a:p>
          <a:p>
            <a:r>
              <a:rPr lang="en-US" dirty="0" smtClean="0"/>
              <a:t>starting trouble. There is always an element of risk in whatever we do.</a:t>
            </a:r>
          </a:p>
          <a:p>
            <a:endParaRPr lang="en-US" dirty="0" smtClean="0"/>
          </a:p>
          <a:p>
            <a:endParaRPr lang="en-US" dirty="0" smtClean="0"/>
          </a:p>
          <a:p>
            <a:r>
              <a:rPr lang="en-US" dirty="0" smtClean="0"/>
              <a:t> </a:t>
            </a:r>
            <a:r>
              <a:rPr lang="en-US" b="1" dirty="0" smtClean="0"/>
              <a:t>Perseverance is the key: Whenever we don’t achieve what we have aimed at,</a:t>
            </a:r>
          </a:p>
          <a:p>
            <a:r>
              <a:rPr lang="en-US" dirty="0" smtClean="0"/>
              <a:t>there is a tendency to give up. It is only in very exceptional cases that one</a:t>
            </a:r>
          </a:p>
          <a:p>
            <a:r>
              <a:rPr lang="en-US" dirty="0" smtClean="0"/>
              <a:t>reaches the top in the first attempt. When you persevere, never give up; look</a:t>
            </a:r>
          </a:p>
          <a:p>
            <a:r>
              <a:rPr lang="en-US" dirty="0" smtClean="0"/>
              <a:t>at the failure as lack of success or a temporary setback rather than a defeat.</a:t>
            </a:r>
          </a:p>
          <a:p>
            <a:r>
              <a:rPr lang="en-US" dirty="0" smtClean="0"/>
              <a:t>Remember failures are stepping stones to success.</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166843"/>
            <a:ext cx="5791200" cy="4524315"/>
          </a:xfrm>
          <a:prstGeom prst="rect">
            <a:avLst/>
          </a:prstGeom>
        </p:spPr>
        <p:txBody>
          <a:bodyPr wrap="square">
            <a:spAutoFit/>
          </a:bodyPr>
          <a:lstStyle/>
          <a:p>
            <a:r>
              <a:rPr lang="en-US" b="1" dirty="0" smtClean="0"/>
              <a:t>3.3. Improve your Memory</a:t>
            </a:r>
          </a:p>
          <a:p>
            <a:r>
              <a:rPr lang="en-US" dirty="0" smtClean="0"/>
              <a:t>Good memory is not about learning things by heart. Research has shown that</a:t>
            </a:r>
          </a:p>
          <a:p>
            <a:r>
              <a:rPr lang="en-US" dirty="0" smtClean="0"/>
              <a:t>memory depends upon two main factors:</a:t>
            </a:r>
          </a:p>
          <a:p>
            <a:r>
              <a:rPr lang="en-US" dirty="0" smtClean="0"/>
              <a:t>a) </a:t>
            </a:r>
            <a:r>
              <a:rPr lang="en-US" b="1" dirty="0" smtClean="0"/>
              <a:t>Interest: We are determined to remember film songs and cricket statistics</a:t>
            </a:r>
          </a:p>
          <a:p>
            <a:r>
              <a:rPr lang="en-US" dirty="0" smtClean="0"/>
              <a:t>because these interest us. We also remember the hates, the hurts and the</a:t>
            </a:r>
          </a:p>
          <a:p>
            <a:r>
              <a:rPr lang="en-US" dirty="0" smtClean="0"/>
              <a:t>grudges that we have against people because we are interested in getting even</a:t>
            </a:r>
          </a:p>
          <a:p>
            <a:r>
              <a:rPr lang="en-US" dirty="0" smtClean="0"/>
              <a:t>with them in future.</a:t>
            </a:r>
          </a:p>
          <a:p>
            <a:r>
              <a:rPr lang="en-US" dirty="0" smtClean="0"/>
              <a:t>b) </a:t>
            </a:r>
            <a:r>
              <a:rPr lang="en-US" b="1" dirty="0" smtClean="0"/>
              <a:t>Practice: Together with interest and practice there is a strong desire to</a:t>
            </a:r>
          </a:p>
          <a:p>
            <a:r>
              <a:rPr lang="en-US" dirty="0" smtClean="0"/>
              <a:t>remember things that we like. That is why we make it a point to remember</a:t>
            </a:r>
          </a:p>
          <a:p>
            <a:r>
              <a:rPr lang="en-US" dirty="0" smtClean="0"/>
              <a:t>only those things.</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12845"/>
            <a:ext cx="7620000" cy="3139321"/>
          </a:xfrm>
          <a:prstGeom prst="rect">
            <a:avLst/>
          </a:prstGeom>
        </p:spPr>
        <p:txBody>
          <a:bodyPr wrap="square">
            <a:spAutoFit/>
          </a:bodyPr>
          <a:lstStyle/>
          <a:p>
            <a:r>
              <a:rPr lang="en-US" dirty="0" smtClean="0"/>
              <a:t>So, if you want to cultivate a strong memory to remember your lessons, build a</a:t>
            </a:r>
          </a:p>
          <a:p>
            <a:r>
              <a:rPr lang="en-US" dirty="0" smtClean="0"/>
              <a:t>positive attitude with the following tips:</a:t>
            </a:r>
          </a:p>
          <a:p>
            <a:r>
              <a:rPr lang="en-US" dirty="0" smtClean="0"/>
              <a:t> </a:t>
            </a:r>
            <a:r>
              <a:rPr lang="en-US" b="1" dirty="0" smtClean="0"/>
              <a:t>Feel confident about yourself: Try to trust yourself and your memory, so</a:t>
            </a:r>
          </a:p>
          <a:p>
            <a:r>
              <a:rPr lang="en-US" dirty="0" smtClean="0"/>
              <a:t>that you feel good about yourself and begin to read and learn with interest.</a:t>
            </a:r>
          </a:p>
          <a:p>
            <a:r>
              <a:rPr lang="en-US" dirty="0" smtClean="0"/>
              <a:t> </a:t>
            </a:r>
            <a:r>
              <a:rPr lang="en-US" b="1" dirty="0" smtClean="0"/>
              <a:t>Have a reason for remembering: Nothing happens by chance. There is a</a:t>
            </a:r>
          </a:p>
          <a:p>
            <a:r>
              <a:rPr lang="en-US" dirty="0" smtClean="0"/>
              <a:t>cause for every effect. So, when you want to remember anything, have a</a:t>
            </a:r>
          </a:p>
          <a:p>
            <a:r>
              <a:rPr lang="en-US" dirty="0" smtClean="0"/>
              <a:t>strong and genuine reason. This helps you to motivate yourself particularly</a:t>
            </a:r>
          </a:p>
          <a:p>
            <a:r>
              <a:rPr lang="en-US" dirty="0" smtClean="0"/>
              <a:t>when there is no support or backing from others. Many of our great leaders</a:t>
            </a:r>
          </a:p>
          <a:p>
            <a:r>
              <a:rPr lang="en-US" dirty="0" smtClean="0"/>
              <a:t>have had a difficult childhood due to economic problems, but they had a</a:t>
            </a:r>
          </a:p>
          <a:p>
            <a:r>
              <a:rPr lang="en-US" dirty="0" smtClean="0"/>
              <a:t>reason and a determination to become ‘somebody’ when they grow up; so</a:t>
            </a:r>
          </a:p>
          <a:p>
            <a:r>
              <a:rPr lang="en-US" dirty="0" smtClean="0"/>
              <a:t>they persevered.</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997839"/>
            <a:ext cx="4572000" cy="2862322"/>
          </a:xfrm>
          <a:prstGeom prst="rect">
            <a:avLst/>
          </a:prstGeom>
        </p:spPr>
        <p:txBody>
          <a:bodyPr>
            <a:spAutoFit/>
          </a:bodyPr>
          <a:lstStyle/>
          <a:p>
            <a:r>
              <a:rPr lang="en-US" b="1" dirty="0" smtClean="0"/>
              <a:t>Use your senses as frequently as possible: Look for familiar characteristics,</a:t>
            </a:r>
          </a:p>
          <a:p>
            <a:r>
              <a:rPr lang="en-US" dirty="0" smtClean="0"/>
              <a:t>listen to sounds and to what others are saying, sniff unusual smells or</a:t>
            </a:r>
          </a:p>
          <a:p>
            <a:r>
              <a:rPr lang="en-US" dirty="0" smtClean="0"/>
              <a:t>fragrances, touch objects to get familiar and when it comes to food, taste it.</a:t>
            </a:r>
          </a:p>
          <a:p>
            <a:r>
              <a:rPr lang="en-US" dirty="0" smtClean="0"/>
              <a:t>All our senses enable us to appreciate what is happening around us and when</a:t>
            </a:r>
          </a:p>
          <a:p>
            <a:r>
              <a:rPr lang="en-US" dirty="0" smtClean="0"/>
              <a:t>these are unfamiliar, we tend to remember them, because they are exceptional.</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97346"/>
            <a:ext cx="7315200" cy="5078313"/>
          </a:xfrm>
          <a:prstGeom prst="rect">
            <a:avLst/>
          </a:prstGeom>
        </p:spPr>
        <p:txBody>
          <a:bodyPr wrap="square">
            <a:spAutoFit/>
          </a:bodyPr>
          <a:lstStyle/>
          <a:p>
            <a:r>
              <a:rPr lang="en-US" b="1" dirty="0" smtClean="0"/>
              <a:t>Read or study systematically: Whenever you read your lessons, try to use</a:t>
            </a:r>
          </a:p>
          <a:p>
            <a:r>
              <a:rPr lang="en-US" dirty="0" smtClean="0"/>
              <a:t>the PREP formula, which goes as follows:</a:t>
            </a:r>
          </a:p>
          <a:p>
            <a:r>
              <a:rPr lang="en-US" b="1" dirty="0" smtClean="0"/>
              <a:t>P – Point: What is the theme of your lesson? What is the writer trying to bring to</a:t>
            </a:r>
          </a:p>
          <a:p>
            <a:r>
              <a:rPr lang="en-US" dirty="0" smtClean="0"/>
              <a:t>your attention? Are there any other points that you should pay attention to?</a:t>
            </a:r>
          </a:p>
          <a:p>
            <a:r>
              <a:rPr lang="en-US" b="1" dirty="0" smtClean="0"/>
              <a:t>R – Reason: What reasons does the writer give to justify his/her point? Do you</a:t>
            </a:r>
          </a:p>
          <a:p>
            <a:r>
              <a:rPr lang="en-US" dirty="0" smtClean="0"/>
              <a:t>agree with the reasons? If you were the writer what reasons would you give?</a:t>
            </a:r>
          </a:p>
          <a:p>
            <a:r>
              <a:rPr lang="en-US" dirty="0" smtClean="0"/>
              <a:t>Discuss this with your friends and come up with common ideas.</a:t>
            </a:r>
          </a:p>
          <a:p>
            <a:r>
              <a:rPr lang="en-US" b="1" dirty="0" smtClean="0"/>
              <a:t>E – Examples: What examples does the writer give to strengthen the point and</a:t>
            </a:r>
          </a:p>
          <a:p>
            <a:r>
              <a:rPr lang="en-US" dirty="0" smtClean="0"/>
              <a:t>the reason? Are these relevant to the subject? Can you cite other examples?</a:t>
            </a:r>
          </a:p>
          <a:p>
            <a:r>
              <a:rPr lang="en-US" b="1" dirty="0" smtClean="0"/>
              <a:t>P – Point: Finally come back to the main point to remind yourself of what the</a:t>
            </a:r>
          </a:p>
          <a:p>
            <a:r>
              <a:rPr lang="en-US" dirty="0" smtClean="0"/>
              <a:t>writer is stating in the theme of the lesson.</a:t>
            </a:r>
          </a:p>
          <a:p>
            <a:r>
              <a:rPr lang="en-US" dirty="0" smtClean="0"/>
              <a:t>Device other acronyms when you study or read. It will make the exercise of</a:t>
            </a:r>
          </a:p>
          <a:p>
            <a:r>
              <a:rPr lang="en-US" dirty="0" smtClean="0"/>
              <a:t>remembering a pleasure rather than a misery.</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028343"/>
            <a:ext cx="7772400" cy="3139321"/>
          </a:xfrm>
          <a:prstGeom prst="rect">
            <a:avLst/>
          </a:prstGeom>
        </p:spPr>
        <p:txBody>
          <a:bodyPr wrap="square">
            <a:spAutoFit/>
          </a:bodyPr>
          <a:lstStyle/>
          <a:p>
            <a:r>
              <a:rPr lang="en-US" dirty="0" smtClean="0"/>
              <a:t> </a:t>
            </a:r>
            <a:r>
              <a:rPr lang="en-US" b="1" dirty="0" smtClean="0"/>
              <a:t>Follow up: Reading and learning anything once or twice is generally not</a:t>
            </a:r>
          </a:p>
          <a:p>
            <a:r>
              <a:rPr lang="en-US" dirty="0" smtClean="0"/>
              <a:t>enough. It is necessary to read at least 8 to 10 times with concentration and</a:t>
            </a:r>
          </a:p>
          <a:p>
            <a:r>
              <a:rPr lang="en-US" dirty="0" smtClean="0"/>
              <a:t>without disturbance so that the matter registers in your mind. After a break of about 2 months try to recall what you have read to test your memory. If you </a:t>
            </a:r>
          </a:p>
          <a:p>
            <a:r>
              <a:rPr lang="en-US" dirty="0" smtClean="0"/>
              <a:t>find it difficult, then read again about 8 to 10 times to strengthen your</a:t>
            </a:r>
          </a:p>
          <a:p>
            <a:r>
              <a:rPr lang="en-US" dirty="0" smtClean="0"/>
              <a:t>memory.</a:t>
            </a:r>
          </a:p>
          <a:p>
            <a:endParaRPr lang="en-US" dirty="0" smtClean="0"/>
          </a:p>
          <a:p>
            <a:r>
              <a:rPr lang="en-US" dirty="0" smtClean="0"/>
              <a:t>In your effort to create interest and to practice, you will need a lot of patience and perseverance. When you persevere, you put in efforts until you have achieved your target. When you fail to persevere, you tend to leave the job incomplete.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8643966" cy="71711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Menstrual</a:t>
            </a:r>
            <a:r>
              <a:rPr kumimoji="0" lang="en-US" sz="2200" b="1" i="0" u="none" strike="noStrike" cap="none" normalizeH="0" dirty="0" smtClean="0">
                <a:ln>
                  <a:noFill/>
                </a:ln>
                <a:solidFill>
                  <a:srgbClr val="FF0000"/>
                </a:solidFill>
                <a:effectLst/>
                <a:latin typeface="Arial" pitchFamily="34" charset="0"/>
                <a:ea typeface="Times New Roman" pitchFamily="18" charset="0"/>
                <a:cs typeface="Arial" pitchFamily="34" charset="0"/>
              </a:rPr>
              <a:t> </a:t>
            </a:r>
            <a:r>
              <a:rPr kumimoji="0" lang="en-US" sz="2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cycle</a:t>
            </a:r>
            <a:r>
              <a:rPr kumimoji="0" lang="en-US" sz="2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r>
            <a:br>
              <a:rPr kumimoji="0" lang="en-US" sz="2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br>
            <a:endParaRPr kumimoji="0" lang="en-US" sz="2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Females of reproductive age (anywhere from 11-16 years) experience cycles of hormonal activity that repeat at about one-month intervals. (</a:t>
            </a:r>
            <a:r>
              <a:rPr kumimoji="0" lang="en-US" sz="2000" b="0" i="1"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Menstru</a:t>
            </a:r>
            <a:r>
              <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means "monthly"; hence the term menstrual cycle.)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1" i="1"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Menstruation</a:t>
            </a:r>
            <a:r>
              <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refers to the periodic shedding of the uterine lining or  refers to the discharge of blood and mucus from the uterus. It occurs in the women from puberty till  menopause, at regular intervals of about a month. The average menstrual cycle takes about 28 days .The time at which menstruation first begins in girls is said as </a:t>
            </a:r>
            <a:r>
              <a:rPr kumimoji="0" lang="en-US" sz="2000" b="0" i="1"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menarche</a:t>
            </a:r>
            <a:r>
              <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It corresponds to the period of puberty. The release of the egg cell  to the </a:t>
            </a:r>
            <a:r>
              <a:rPr kumimoji="0" lang="en-US" sz="2000" b="0" i="0" u="none" strike="noStrike" cap="none" normalizeH="0" baseline="0" dirty="0" err="1" smtClean="0">
                <a:ln>
                  <a:noFill/>
                </a:ln>
                <a:solidFill>
                  <a:srgbClr val="002060"/>
                </a:solidFill>
                <a:effectLst/>
                <a:latin typeface="Arial" pitchFamily="34" charset="0"/>
                <a:ea typeface="Times New Roman" pitchFamily="18" charset="0"/>
                <a:cs typeface="Arial" pitchFamily="34" charset="0"/>
              </a:rPr>
              <a:t>outér</a:t>
            </a:r>
            <a:r>
              <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end of uterine tube  is called ovulation. Ovulation occurs midway of every menstrual cycle. The actual age at which cycles occur varies according to individuals’ race, climate, social conditions health etc. In India most girls begin to menstruate between the ages of 9 and 14yrs. The duration of the cycle is 5 days.</a:t>
            </a:r>
          </a:p>
          <a:p>
            <a:pPr marL="0" marR="0" lvl="0" indent="0" algn="just" defTabSz="914400" rtl="0" eaLnBrk="0" fontAlgn="base" latinLnBrk="0" hangingPunct="0">
              <a:lnSpc>
                <a:spcPct val="100000"/>
              </a:lnSpc>
              <a:spcBef>
                <a:spcPct val="0"/>
              </a:spcBef>
              <a:spcAft>
                <a:spcPct val="0"/>
              </a:spcAft>
              <a:buClrTx/>
              <a:buSzTx/>
              <a:buFontTx/>
              <a:buNone/>
              <a:tabLst/>
            </a:pPr>
            <a:endParaRPr lang="en-US" sz="2000" dirty="0" smtClean="0">
              <a:solidFill>
                <a:srgbClr val="002060"/>
              </a:solidFill>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000" dirty="0" smtClean="0">
              <a:solidFill>
                <a:srgbClr val="002060"/>
              </a:solidFill>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000" dirty="0" smtClean="0">
              <a:solidFill>
                <a:srgbClr val="002060"/>
              </a:solidFill>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   </a:t>
            </a:r>
            <a:endParaRPr kumimoji="0" lang="en-US" sz="2000" b="0" i="0" u="none" strike="noStrike" cap="none" normalizeH="0" baseline="0" dirty="0" smtClean="0">
              <a:ln>
                <a:noFill/>
              </a:ln>
              <a:solidFill>
                <a:srgbClr val="00206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35846"/>
            <a:ext cx="7924800" cy="4247317"/>
          </a:xfrm>
          <a:prstGeom prst="rect">
            <a:avLst/>
          </a:prstGeom>
        </p:spPr>
        <p:txBody>
          <a:bodyPr wrap="square">
            <a:spAutoFit/>
          </a:bodyPr>
          <a:lstStyle/>
          <a:p>
            <a:r>
              <a:rPr lang="en-US" b="1" dirty="0" smtClean="0"/>
              <a:t>3.4. Nurture your Creative Power</a:t>
            </a:r>
          </a:p>
          <a:p>
            <a:r>
              <a:rPr lang="en-US" dirty="0" smtClean="0"/>
              <a:t>Creativity is about doing ordinary task in an extraordinary manner.</a:t>
            </a:r>
          </a:p>
          <a:p>
            <a:r>
              <a:rPr lang="en-US" dirty="0" smtClean="0"/>
              <a:t>All of us have creative bent, but what matters is how we identify this talent for creativity</a:t>
            </a:r>
          </a:p>
          <a:p>
            <a:r>
              <a:rPr lang="en-US" dirty="0" smtClean="0"/>
              <a:t>and make use of it. Here are some suggestions:</a:t>
            </a:r>
          </a:p>
          <a:p>
            <a:r>
              <a:rPr lang="en-US" dirty="0" smtClean="0"/>
              <a:t> </a:t>
            </a:r>
            <a:r>
              <a:rPr lang="en-US" b="1" dirty="0" smtClean="0"/>
              <a:t>Be aware: There is so much happening around us that we take things for</a:t>
            </a:r>
          </a:p>
          <a:p>
            <a:r>
              <a:rPr lang="en-US" dirty="0" smtClean="0"/>
              <a:t>granted and just tolerate what is going on. It is important to be alert and</a:t>
            </a:r>
          </a:p>
          <a:p>
            <a:r>
              <a:rPr lang="en-US" dirty="0" smtClean="0"/>
              <a:t>conscious or else we are merely existing rather than living.</a:t>
            </a:r>
          </a:p>
          <a:p>
            <a:r>
              <a:rPr lang="en-US" dirty="0" smtClean="0"/>
              <a:t> </a:t>
            </a:r>
            <a:r>
              <a:rPr lang="en-US" b="1" dirty="0" smtClean="0"/>
              <a:t>Be curious: Keep asking questions. Find out why certain events take place</a:t>
            </a:r>
          </a:p>
          <a:p>
            <a:r>
              <a:rPr lang="en-US" dirty="0" smtClean="0"/>
              <a:t>and their significance; like the numerous Indian festivals; or why people</a:t>
            </a:r>
          </a:p>
          <a:p>
            <a:r>
              <a:rPr lang="en-US" dirty="0" smtClean="0"/>
              <a:t>behave the way they do, which sometimes defies logic and understanding.</a:t>
            </a:r>
          </a:p>
          <a:p>
            <a:r>
              <a:rPr lang="en-US" dirty="0" smtClean="0"/>
              <a:t>Albert Einstein had the habit of lying down on the grass and looking up at the</a:t>
            </a:r>
          </a:p>
          <a:p>
            <a:r>
              <a:rPr lang="en-US" dirty="0" smtClean="0"/>
              <a:t>sky. His teachers often told him that he would never succeed in life, yet he</a:t>
            </a:r>
          </a:p>
          <a:p>
            <a:r>
              <a:rPr lang="en-US" dirty="0" smtClean="0"/>
              <a:t>introduced the Theory of Relativity for which he won the Nobel Prize for</a:t>
            </a:r>
          </a:p>
          <a:p>
            <a:r>
              <a:rPr lang="en-US" dirty="0" smtClean="0"/>
              <a:t>Physics.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1582341"/>
            <a:ext cx="6172200" cy="3416320"/>
          </a:xfrm>
          <a:prstGeom prst="rect">
            <a:avLst/>
          </a:prstGeom>
        </p:spPr>
        <p:txBody>
          <a:bodyPr wrap="square">
            <a:spAutoFit/>
          </a:bodyPr>
          <a:lstStyle/>
          <a:p>
            <a:r>
              <a:rPr lang="en-US" dirty="0" smtClean="0"/>
              <a:t> </a:t>
            </a:r>
            <a:r>
              <a:rPr lang="en-US" b="1" dirty="0" smtClean="0"/>
              <a:t>Be open to change: The world around us is changing rapidly because new</a:t>
            </a:r>
          </a:p>
          <a:p>
            <a:r>
              <a:rPr lang="en-US" dirty="0" smtClean="0"/>
              <a:t>and imaginative ideas are being generated almost everyday in every field.</a:t>
            </a:r>
          </a:p>
          <a:p>
            <a:r>
              <a:rPr lang="en-US" dirty="0" smtClean="0"/>
              <a:t> </a:t>
            </a:r>
            <a:r>
              <a:rPr lang="en-US" b="1" dirty="0" smtClean="0"/>
              <a:t>Be prepared to learn: Knowledge is not a monopoly of any person or a</a:t>
            </a:r>
          </a:p>
          <a:p>
            <a:r>
              <a:rPr lang="en-US" dirty="0" smtClean="0"/>
              <a:t>group of persons. Learning is a lifelong process.</a:t>
            </a:r>
          </a:p>
          <a:p>
            <a:r>
              <a:rPr lang="en-US" dirty="0" smtClean="0"/>
              <a:t> </a:t>
            </a:r>
            <a:r>
              <a:rPr lang="en-US" b="1" dirty="0" smtClean="0"/>
              <a:t>Keep trying: We seem to cultivate a tendency of giving up all efforts after a</a:t>
            </a:r>
          </a:p>
          <a:p>
            <a:r>
              <a:rPr lang="en-US" dirty="0" smtClean="0"/>
              <a:t>few tries. In spite of the many odds that we face, patience and perseverance</a:t>
            </a:r>
          </a:p>
          <a:p>
            <a:r>
              <a:rPr lang="en-US" dirty="0" smtClean="0"/>
              <a:t>has always been rewarded in the long run.</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909310"/>
          </a:xfrm>
          <a:prstGeom prst="rect">
            <a:avLst/>
          </a:prstGeom>
        </p:spPr>
        <p:txBody>
          <a:bodyPr wrap="square">
            <a:spAutoFit/>
          </a:bodyPr>
          <a:lstStyle/>
          <a:p>
            <a:endParaRPr lang="en-US" b="1" dirty="0" smtClean="0"/>
          </a:p>
          <a:p>
            <a:r>
              <a:rPr lang="en-US" b="1" dirty="0" smtClean="0"/>
              <a:t>3.5. Use your Creative Power</a:t>
            </a:r>
          </a:p>
          <a:p>
            <a:endParaRPr lang="en-US" b="1" dirty="0" smtClean="0"/>
          </a:p>
          <a:p>
            <a:r>
              <a:rPr lang="en-US" dirty="0" smtClean="0"/>
              <a:t>All of us have creative talent, but we need to cultivate the right attitude to express our</a:t>
            </a:r>
          </a:p>
          <a:p>
            <a:r>
              <a:rPr lang="en-US" dirty="0" smtClean="0"/>
              <a:t>creativity.</a:t>
            </a:r>
          </a:p>
          <a:p>
            <a:r>
              <a:rPr lang="en-US" dirty="0" smtClean="0"/>
              <a:t>One of the tricks is: SCAMPER – acronym</a:t>
            </a:r>
          </a:p>
          <a:p>
            <a:r>
              <a:rPr lang="en-US" b="1" dirty="0" smtClean="0"/>
              <a:t>S – Substitute: Use alternated methods and different means. There are many ways to</a:t>
            </a:r>
          </a:p>
          <a:p>
            <a:r>
              <a:rPr lang="en-US" dirty="0" smtClean="0"/>
              <a:t>doing the same job. What we need is the proper result at an economical cost.</a:t>
            </a:r>
          </a:p>
          <a:p>
            <a:r>
              <a:rPr lang="en-US" b="1" dirty="0" smtClean="0"/>
              <a:t>C – Combine: Unite, bring together, team up.</a:t>
            </a:r>
          </a:p>
          <a:p>
            <a:r>
              <a:rPr lang="en-US" b="1" dirty="0" smtClean="0"/>
              <a:t>A – Adapt: Adjust to changing times, purpose, conditions and needs. Its time we gear</a:t>
            </a:r>
          </a:p>
          <a:p>
            <a:r>
              <a:rPr lang="en-US" dirty="0" smtClean="0"/>
              <a:t>ourselves to a fast-changing world.</a:t>
            </a:r>
          </a:p>
          <a:p>
            <a:r>
              <a:rPr lang="en-US" b="1" dirty="0" smtClean="0"/>
              <a:t>M – Modify: Increase, reduce, change the format or structure.</a:t>
            </a:r>
          </a:p>
          <a:p>
            <a:r>
              <a:rPr lang="en-US" b="1" dirty="0" smtClean="0"/>
              <a:t>P – Play around: Try something new and bold even if it involves taking some calculated</a:t>
            </a:r>
          </a:p>
          <a:p>
            <a:r>
              <a:rPr lang="en-US" dirty="0" smtClean="0"/>
              <a:t>risk.</a:t>
            </a:r>
          </a:p>
          <a:p>
            <a:r>
              <a:rPr lang="en-US" b="1" dirty="0" smtClean="0"/>
              <a:t>E – Eliminate: Remove, omit or leave out. Our lives are geared around systems prepared</a:t>
            </a:r>
          </a:p>
          <a:p>
            <a:r>
              <a:rPr lang="en-US" dirty="0" smtClean="0"/>
              <a:t>for us by “experts”. To add to that there are traditions to follow. So, we prefer to follow</a:t>
            </a:r>
          </a:p>
          <a:p>
            <a:r>
              <a:rPr lang="en-US" dirty="0" smtClean="0"/>
              <a:t>tradition rather than risk criticism. Yet, you will appreciate that those who have created</a:t>
            </a:r>
          </a:p>
          <a:p>
            <a:r>
              <a:rPr lang="en-US" dirty="0" smtClean="0"/>
              <a:t>history are the ones who dared to be different, particularly elimination.</a:t>
            </a:r>
          </a:p>
          <a:p>
            <a:r>
              <a:rPr lang="en-US" b="1" dirty="0" smtClean="0"/>
              <a:t>R – Re-arrange: Reverse, re-order, and change the purpose of use.</a:t>
            </a:r>
          </a:p>
          <a:p>
            <a:endParaRPr lang="en-US" b="1" dirty="0" smtClean="0"/>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610600" cy="4524315"/>
          </a:xfrm>
          <a:prstGeom prst="rect">
            <a:avLst/>
          </a:prstGeom>
        </p:spPr>
        <p:txBody>
          <a:bodyPr wrap="square">
            <a:spAutoFit/>
          </a:bodyPr>
          <a:lstStyle/>
          <a:p>
            <a:r>
              <a:rPr lang="en-US" b="1" dirty="0" smtClean="0"/>
              <a:t>4.6. Win over Other People</a:t>
            </a:r>
          </a:p>
          <a:p>
            <a:r>
              <a:rPr lang="en-US" dirty="0" smtClean="0"/>
              <a:t> </a:t>
            </a:r>
            <a:r>
              <a:rPr lang="en-US" b="1" dirty="0" smtClean="0"/>
              <a:t>Accept others as they are: Everyone is different. No two human beings are</a:t>
            </a:r>
          </a:p>
          <a:p>
            <a:r>
              <a:rPr lang="en-US" dirty="0" smtClean="0"/>
              <a:t>alike. While, I may not agree with their thinking, I should surely respect it,</a:t>
            </a:r>
          </a:p>
          <a:p>
            <a:r>
              <a:rPr lang="en-US" dirty="0" smtClean="0"/>
              <a:t>because I cannot change anyone except myself.</a:t>
            </a:r>
          </a:p>
          <a:p>
            <a:r>
              <a:rPr lang="en-US" dirty="0" smtClean="0"/>
              <a:t> </a:t>
            </a:r>
            <a:r>
              <a:rPr lang="en-US" b="1" dirty="0" smtClean="0"/>
              <a:t>Appreciate others: Everybody, young and old alike, desires and deserves</a:t>
            </a:r>
          </a:p>
          <a:p>
            <a:r>
              <a:rPr lang="en-US" dirty="0" smtClean="0"/>
              <a:t>appreciation, because it motivates everyone to do better; unfortunately,</a:t>
            </a:r>
          </a:p>
          <a:p>
            <a:r>
              <a:rPr lang="en-US" dirty="0" smtClean="0"/>
              <a:t>appreciation is lacking in many of us and as a result, people are not motivated</a:t>
            </a:r>
          </a:p>
          <a:p>
            <a:r>
              <a:rPr lang="en-US" dirty="0" smtClean="0"/>
              <a:t>to put in their best efforts. When you show appreciation, you encourage others</a:t>
            </a:r>
          </a:p>
          <a:p>
            <a:r>
              <a:rPr lang="en-US" dirty="0" smtClean="0"/>
              <a:t>to participate in activities with renewed enthusiasm.</a:t>
            </a:r>
          </a:p>
          <a:p>
            <a:r>
              <a:rPr lang="en-US" dirty="0" smtClean="0"/>
              <a:t> </a:t>
            </a:r>
            <a:r>
              <a:rPr lang="en-US" b="1" dirty="0" smtClean="0"/>
              <a:t>Avoid open criticism: There are many people who cannot appreciate the</a:t>
            </a:r>
          </a:p>
          <a:p>
            <a:r>
              <a:rPr lang="en-US" dirty="0" smtClean="0"/>
              <a:t>good in others but on the contrary they are quick to criticize and that too in the</a:t>
            </a:r>
          </a:p>
          <a:p>
            <a:r>
              <a:rPr lang="en-US" dirty="0" smtClean="0"/>
              <a:t>presence of others. This only causes depression and frustration.</a:t>
            </a:r>
          </a:p>
          <a:p>
            <a:r>
              <a:rPr lang="en-US" dirty="0" smtClean="0"/>
              <a:t> </a:t>
            </a:r>
            <a:r>
              <a:rPr lang="en-US" b="1" dirty="0" smtClean="0"/>
              <a:t>Listen carefully: When we listen with care we indicate to the other person</a:t>
            </a:r>
          </a:p>
          <a:p>
            <a:r>
              <a:rPr lang="en-US" dirty="0" smtClean="0"/>
              <a:t>that we are attentive and interested.</a:t>
            </a:r>
          </a:p>
          <a:p>
            <a:r>
              <a:rPr lang="en-US" dirty="0" smtClean="0"/>
              <a:t> </a:t>
            </a:r>
            <a:r>
              <a:rPr lang="en-US" b="1" dirty="0" smtClean="0"/>
              <a:t>Be friendly: When you offer your friendship genuinely, it is the first step in</a:t>
            </a:r>
          </a:p>
          <a:p>
            <a:r>
              <a:rPr lang="en-US" dirty="0" smtClean="0"/>
              <a:t>helping the other find his/her self-confidence.</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305342"/>
            <a:ext cx="7315200" cy="3970318"/>
          </a:xfrm>
          <a:prstGeom prst="rect">
            <a:avLst/>
          </a:prstGeom>
        </p:spPr>
        <p:txBody>
          <a:bodyPr wrap="square">
            <a:spAutoFit/>
          </a:bodyPr>
          <a:lstStyle/>
          <a:p>
            <a:r>
              <a:rPr lang="en-US" b="1" dirty="0" smtClean="0"/>
              <a:t>4.0. Importance of grooming and first impression</a:t>
            </a:r>
          </a:p>
          <a:p>
            <a:r>
              <a:rPr lang="en-US" dirty="0" smtClean="0"/>
              <a:t>What is grooming?</a:t>
            </a:r>
          </a:p>
          <a:p>
            <a:r>
              <a:rPr lang="en-US" dirty="0" smtClean="0"/>
              <a:t> To make neat or attractive</a:t>
            </a:r>
          </a:p>
          <a:p>
            <a:r>
              <a:rPr lang="en-US" dirty="0" smtClean="0"/>
              <a:t> To take care of one’s external appearance</a:t>
            </a:r>
          </a:p>
          <a:p>
            <a:r>
              <a:rPr lang="en-US" dirty="0" smtClean="0"/>
              <a:t>In what way does grooming help develop your personality?</a:t>
            </a:r>
          </a:p>
          <a:p>
            <a:r>
              <a:rPr lang="en-US" dirty="0" smtClean="0"/>
              <a:t>Grooming helps in three major ways:</a:t>
            </a:r>
          </a:p>
          <a:p>
            <a:r>
              <a:rPr lang="en-US" dirty="0" smtClean="0"/>
              <a:t>a. When you look good, you feel good,</a:t>
            </a:r>
          </a:p>
          <a:p>
            <a:r>
              <a:rPr lang="en-US" dirty="0" smtClean="0"/>
              <a:t>b. When you look good, other people have a better impression of you and take</a:t>
            </a:r>
          </a:p>
          <a:p>
            <a:r>
              <a:rPr lang="en-US" dirty="0" smtClean="0"/>
              <a:t>you more seriously</a:t>
            </a:r>
          </a:p>
          <a:p>
            <a:r>
              <a:rPr lang="en-US" dirty="0" smtClean="0"/>
              <a:t>c. Grooming involves good hygiene that in turns leads to better health and</a:t>
            </a:r>
          </a:p>
          <a:p>
            <a:r>
              <a:rPr lang="en-US" dirty="0" smtClean="0"/>
              <a:t>overall radiance.</a:t>
            </a:r>
          </a:p>
          <a:p>
            <a:r>
              <a:rPr lang="en-US" dirty="0" smtClean="0"/>
              <a:t>Grooming does for a person what the sun does for the sky: it lights up everything.</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997839"/>
            <a:ext cx="6705600" cy="2585323"/>
          </a:xfrm>
          <a:prstGeom prst="rect">
            <a:avLst/>
          </a:prstGeom>
        </p:spPr>
        <p:txBody>
          <a:bodyPr wrap="square">
            <a:spAutoFit/>
          </a:bodyPr>
          <a:lstStyle/>
          <a:p>
            <a:r>
              <a:rPr lang="en-US" dirty="0" smtClean="0"/>
              <a:t>Personality tells about competence. “This need not be a correct statement but normally</a:t>
            </a:r>
          </a:p>
          <a:p>
            <a:r>
              <a:rPr lang="en-US" dirty="0" smtClean="0"/>
              <a:t>many people first judge a person based on appearance, verbal communication and</a:t>
            </a:r>
          </a:p>
          <a:p>
            <a:r>
              <a:rPr lang="en-US" dirty="0" smtClean="0"/>
              <a:t>behavior. This may not be correct in many cases but it is normal. Many a time actual</a:t>
            </a:r>
          </a:p>
          <a:p>
            <a:r>
              <a:rPr lang="en-US" dirty="0" smtClean="0"/>
              <a:t>performance and character of a person is ignored initially.</a:t>
            </a:r>
          </a:p>
          <a:p>
            <a:r>
              <a:rPr lang="en-US" dirty="0" smtClean="0"/>
              <a:t>To improve ‘acceptance by people’ one has to work or groom in many areas.</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371600"/>
            <a:ext cx="8610600" cy="3693319"/>
          </a:xfrm>
          <a:prstGeom prst="rect">
            <a:avLst/>
          </a:prstGeom>
        </p:spPr>
        <p:txBody>
          <a:bodyPr wrap="square">
            <a:spAutoFit/>
          </a:bodyPr>
          <a:lstStyle/>
          <a:p>
            <a:r>
              <a:rPr lang="en-US" b="1" dirty="0" smtClean="0"/>
              <a:t>4.1 First Impression –Does it matter?</a:t>
            </a:r>
          </a:p>
          <a:p>
            <a:r>
              <a:rPr lang="en-US" dirty="0" smtClean="0"/>
              <a:t>It really matters as first impressions are lasting impression. </a:t>
            </a:r>
          </a:p>
          <a:p>
            <a:r>
              <a:rPr lang="en-US" dirty="0" smtClean="0"/>
              <a:t>You have thirty seconds or less to make a first impression. People appraise your visual</a:t>
            </a:r>
          </a:p>
          <a:p>
            <a:r>
              <a:rPr lang="en-US" dirty="0" smtClean="0"/>
              <a:t>and behavioral appearance from head to toe. They observe your demeanor, mannerisms,</a:t>
            </a:r>
          </a:p>
          <a:p>
            <a:r>
              <a:rPr lang="en-US" dirty="0" smtClean="0"/>
              <a:t>and body language and even assess your grooming and accessories – watch, handbag,</a:t>
            </a:r>
          </a:p>
          <a:p>
            <a:r>
              <a:rPr lang="en-US" dirty="0" smtClean="0"/>
              <a:t>briefcase etc. This first impression process occurs in every new situation. Within the first</a:t>
            </a:r>
          </a:p>
          <a:p>
            <a:r>
              <a:rPr lang="en-US" dirty="0" smtClean="0"/>
              <a:t>few seconds, people pass judgment on you – looking for common surface clues. Once the</a:t>
            </a:r>
          </a:p>
          <a:p>
            <a:r>
              <a:rPr lang="en-US" dirty="0" smtClean="0"/>
              <a:t>first impression is made, it is virtually irreversible. Whatever happens during that time</a:t>
            </a:r>
          </a:p>
          <a:p>
            <a:r>
              <a:rPr lang="en-US" dirty="0" smtClean="0"/>
              <a:t>sets the stage for future relationships. You’re either creating positive impressions that</a:t>
            </a:r>
          </a:p>
          <a:p>
            <a:r>
              <a:rPr lang="en-US" dirty="0" smtClean="0"/>
              <a:t>will open doors, or negative impressions with untold consequences. Many times, we</a:t>
            </a:r>
          </a:p>
          <a:p>
            <a:r>
              <a:rPr lang="en-US" dirty="0" smtClean="0"/>
              <a:t>don’t know that people might think poorly of us because they simply avoid us. Or we’ve</a:t>
            </a:r>
          </a:p>
          <a:p>
            <a:r>
              <a:rPr lang="en-US" dirty="0" smtClean="0"/>
              <a:t>unknowingly created obstacles in a relationship and have to work that much harder to</a:t>
            </a:r>
          </a:p>
          <a:p>
            <a:r>
              <a:rPr lang="en-US" dirty="0" smtClean="0"/>
              <a:t>establish trust.</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443841"/>
            <a:ext cx="7620000" cy="2585323"/>
          </a:xfrm>
          <a:prstGeom prst="rect">
            <a:avLst/>
          </a:prstGeom>
        </p:spPr>
        <p:txBody>
          <a:bodyPr wrap="square">
            <a:spAutoFit/>
          </a:bodyPr>
          <a:lstStyle/>
          <a:p>
            <a:r>
              <a:rPr lang="en-US" b="1" dirty="0" smtClean="0"/>
              <a:t>The process works like this:</a:t>
            </a:r>
          </a:p>
          <a:p>
            <a:r>
              <a:rPr lang="en-US" dirty="0" smtClean="0"/>
              <a:t> If you appear to be of comparable business or social level, you are considered</a:t>
            </a:r>
          </a:p>
          <a:p>
            <a:r>
              <a:rPr lang="en-US" dirty="0" smtClean="0"/>
              <a:t>suitable for further interaction.</a:t>
            </a:r>
          </a:p>
          <a:p>
            <a:r>
              <a:rPr lang="en-US" dirty="0" smtClean="0"/>
              <a:t> If you appear to be of higher business or social status, you are admired and</a:t>
            </a:r>
          </a:p>
          <a:p>
            <a:r>
              <a:rPr lang="en-US" dirty="0" smtClean="0"/>
              <a:t>cultivated as a valuable contact.</a:t>
            </a:r>
          </a:p>
          <a:p>
            <a:r>
              <a:rPr lang="en-US" dirty="0" smtClean="0"/>
              <a:t> If you appear to be of lower business or social standing, you are tolerated but</a:t>
            </a:r>
          </a:p>
          <a:p>
            <a:r>
              <a:rPr lang="en-US" dirty="0" smtClean="0"/>
              <a:t>kept at arm's length.</a:t>
            </a:r>
          </a:p>
          <a:p>
            <a:r>
              <a:rPr lang="en-US" dirty="0" smtClean="0"/>
              <a:t> If you are in an interview situation, you can either appear to match the</a:t>
            </a:r>
          </a:p>
          <a:p>
            <a:r>
              <a:rPr lang="en-US" dirty="0" smtClean="0"/>
              <a:t>corporate culture or not, ultimately affecting the outcome.</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859340"/>
            <a:ext cx="7543800" cy="2862322"/>
          </a:xfrm>
          <a:prstGeom prst="rect">
            <a:avLst/>
          </a:prstGeom>
        </p:spPr>
        <p:txBody>
          <a:bodyPr wrap="square">
            <a:spAutoFit/>
          </a:bodyPr>
          <a:lstStyle/>
          <a:p>
            <a:r>
              <a:rPr lang="en-US" dirty="0" smtClean="0"/>
              <a:t>It is human nature to constantly make these appraisals, in business and social</a:t>
            </a:r>
          </a:p>
          <a:p>
            <a:r>
              <a:rPr lang="en-US" dirty="0" smtClean="0"/>
              <a:t>environments. You may hardly have said a word, however once this thirty-second</a:t>
            </a:r>
          </a:p>
          <a:p>
            <a:r>
              <a:rPr lang="en-US" dirty="0" smtClean="0"/>
              <a:t>evaluation is over, the content of your speech will not change it. When you make the best</a:t>
            </a:r>
          </a:p>
          <a:p>
            <a:r>
              <a:rPr lang="en-US" dirty="0" smtClean="0"/>
              <a:t>possible first impression, you have your audience in the palm of your hand. When you</a:t>
            </a:r>
          </a:p>
          <a:p>
            <a:r>
              <a:rPr lang="en-US" dirty="0" smtClean="0"/>
              <a:t>make a poor first impression, you lose your audience’s attention, no matter how hard you</a:t>
            </a:r>
          </a:p>
          <a:p>
            <a:r>
              <a:rPr lang="en-US" dirty="0" smtClean="0"/>
              <a:t>scramble to recover it.</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751344"/>
            <a:ext cx="7543800" cy="2862322"/>
          </a:xfrm>
          <a:prstGeom prst="rect">
            <a:avLst/>
          </a:prstGeom>
        </p:spPr>
        <p:txBody>
          <a:bodyPr wrap="square">
            <a:spAutoFit/>
          </a:bodyPr>
          <a:lstStyle/>
          <a:p>
            <a:r>
              <a:rPr lang="en-US" b="1" dirty="0" smtClean="0"/>
              <a:t>5.0 Tips on grooming and creating positive first impression</a:t>
            </a:r>
          </a:p>
          <a:p>
            <a:r>
              <a:rPr lang="en-US" b="1" dirty="0" smtClean="0"/>
              <a:t>5.1 It starts with you:</a:t>
            </a:r>
          </a:p>
          <a:p>
            <a:r>
              <a:rPr lang="en-US" dirty="0" smtClean="0"/>
              <a:t> </a:t>
            </a:r>
            <a:r>
              <a:rPr lang="en-US" b="1" dirty="0" smtClean="0"/>
              <a:t>Appearance: We cannot do much to our feature but well grooming surely</a:t>
            </a:r>
          </a:p>
          <a:p>
            <a:r>
              <a:rPr lang="en-US" dirty="0" smtClean="0"/>
              <a:t>help to improve. Nail, hair, skin, moustache, spectacle, cloths, shoe, hygiene</a:t>
            </a:r>
          </a:p>
          <a:p>
            <a:r>
              <a:rPr lang="en-US" dirty="0" smtClean="0"/>
              <a:t>are few elements that are visible from outside. It is necessary to give enough</a:t>
            </a:r>
          </a:p>
          <a:p>
            <a:r>
              <a:rPr lang="en-US" dirty="0" smtClean="0"/>
              <a:t>importance to good grooming. Do not ignore personal hygiene because it</a:t>
            </a:r>
          </a:p>
          <a:p>
            <a:r>
              <a:rPr lang="en-US" dirty="0" smtClean="0"/>
              <a:t>matters – remember those advertisements of toothpaste or talcum powder.</a:t>
            </a:r>
          </a:p>
          <a:p>
            <a:r>
              <a:rPr lang="en-US" dirty="0" smtClean="0"/>
              <a:t>Take care of dress code to suit the occasion. Need not go for a designer outfit</a:t>
            </a:r>
          </a:p>
          <a:p>
            <a:r>
              <a:rPr lang="en-US" dirty="0" smtClean="0"/>
              <a:t>but being tidy and well dressed goes a long way in creating an image to build</a:t>
            </a:r>
          </a:p>
          <a:p>
            <a:r>
              <a:rPr lang="en-US" dirty="0" smtClean="0"/>
              <a:t>relation or finalize a </a:t>
            </a:r>
            <a:r>
              <a:rPr lang="en-US" dirty="0" err="1" smtClean="0"/>
              <a:t>deal.Do</a:t>
            </a:r>
            <a:r>
              <a:rPr lang="en-US" dirty="0" smtClean="0"/>
              <a:t> not forget to shine your shoe.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regl"/>
          <p:cNvPicPr>
            <a:picLocks noChangeAspect="1" noChangeArrowheads="1"/>
          </p:cNvPicPr>
          <p:nvPr/>
        </p:nvPicPr>
        <p:blipFill>
          <a:blip r:embed="rId2"/>
          <a:srcRect/>
          <a:stretch>
            <a:fillRect/>
          </a:stretch>
        </p:blipFill>
        <p:spPr bwMode="auto">
          <a:xfrm>
            <a:off x="1000100" y="428604"/>
            <a:ext cx="6286544" cy="58579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166843"/>
            <a:ext cx="7467600" cy="3139321"/>
          </a:xfrm>
          <a:prstGeom prst="rect">
            <a:avLst/>
          </a:prstGeom>
        </p:spPr>
        <p:txBody>
          <a:bodyPr wrap="square">
            <a:spAutoFit/>
          </a:bodyPr>
          <a:lstStyle/>
          <a:p>
            <a:r>
              <a:rPr lang="en-US" dirty="0" smtClean="0"/>
              <a:t> </a:t>
            </a:r>
            <a:r>
              <a:rPr lang="en-US" b="1" dirty="0" smtClean="0"/>
              <a:t>Attitude: Be positive in dealings. It talks about your intension and attitude. A</a:t>
            </a:r>
          </a:p>
          <a:p>
            <a:r>
              <a:rPr lang="en-US" dirty="0" smtClean="0"/>
              <a:t>man with positive attitude enjoys the confidence of colleagues and respected</a:t>
            </a:r>
          </a:p>
          <a:p>
            <a:r>
              <a:rPr lang="en-US" dirty="0" smtClean="0"/>
              <a:t>by everyone.</a:t>
            </a:r>
          </a:p>
          <a:p>
            <a:r>
              <a:rPr lang="en-US" dirty="0" smtClean="0"/>
              <a:t> </a:t>
            </a:r>
            <a:r>
              <a:rPr lang="en-US" b="1" dirty="0" smtClean="0"/>
              <a:t>Confidence: A confident person always wins. It talks about you and everyone</a:t>
            </a:r>
          </a:p>
          <a:p>
            <a:r>
              <a:rPr lang="en-US" dirty="0" smtClean="0"/>
              <a:t>prefers a self assured person rather than a confused one.</a:t>
            </a:r>
          </a:p>
          <a:p>
            <a:r>
              <a:rPr lang="en-US" dirty="0" smtClean="0"/>
              <a:t> </a:t>
            </a:r>
            <a:r>
              <a:rPr lang="en-US" b="1" dirty="0" smtClean="0"/>
              <a:t>Take the initiative: Instead of waiting for others to form impressions of you,</a:t>
            </a:r>
          </a:p>
          <a:p>
            <a:r>
              <a:rPr lang="en-US" dirty="0" smtClean="0"/>
              <a:t>determine how you want to be perceived. What three descriptive words do</a:t>
            </a:r>
          </a:p>
          <a:p>
            <a:r>
              <a:rPr lang="en-US" dirty="0" smtClean="0"/>
              <a:t>you want others to associate with your name? Behave and speak in ways that</a:t>
            </a:r>
          </a:p>
          <a:p>
            <a:r>
              <a:rPr lang="en-US" dirty="0" smtClean="0"/>
              <a:t>are consistent with those words.</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305342"/>
            <a:ext cx="7391400" cy="3139321"/>
          </a:xfrm>
          <a:prstGeom prst="rect">
            <a:avLst/>
          </a:prstGeom>
        </p:spPr>
        <p:txBody>
          <a:bodyPr wrap="square">
            <a:spAutoFit/>
          </a:bodyPr>
          <a:lstStyle/>
          <a:p>
            <a:r>
              <a:rPr lang="en-US" dirty="0" smtClean="0"/>
              <a:t> </a:t>
            </a:r>
            <a:r>
              <a:rPr lang="en-US" b="1" dirty="0" smtClean="0"/>
              <a:t>Share what you can do, not what you cannot: Whatever you focus on tends</a:t>
            </a:r>
          </a:p>
          <a:p>
            <a:r>
              <a:rPr lang="en-US" dirty="0" smtClean="0"/>
              <a:t>to expand. When you emphasize your strengths, they will grow and you will</a:t>
            </a:r>
          </a:p>
          <a:p>
            <a:r>
              <a:rPr lang="en-US" dirty="0" smtClean="0"/>
              <a:t>be associated with success.</a:t>
            </a:r>
          </a:p>
          <a:p>
            <a:r>
              <a:rPr lang="en-US" dirty="0" smtClean="0"/>
              <a:t> </a:t>
            </a:r>
            <a:r>
              <a:rPr lang="en-US" b="1" dirty="0" smtClean="0"/>
              <a:t>Practice the platinum rule: Communicate with other people as they want to</a:t>
            </a:r>
          </a:p>
          <a:p>
            <a:r>
              <a:rPr lang="en-US" dirty="0" smtClean="0"/>
              <a:t>be communicated with, not based on your needs. Some people prefer just the</a:t>
            </a:r>
          </a:p>
          <a:p>
            <a:r>
              <a:rPr lang="en-US" dirty="0" smtClean="0"/>
              <a:t>facts, while others prefer more socializing.</a:t>
            </a:r>
          </a:p>
          <a:p>
            <a:r>
              <a:rPr lang="en-US" dirty="0" smtClean="0"/>
              <a:t> </a:t>
            </a:r>
            <a:r>
              <a:rPr lang="en-US" b="1" dirty="0" smtClean="0"/>
              <a:t>Punctuality: It is important as all other key factors. In case of official</a:t>
            </a:r>
          </a:p>
          <a:p>
            <a:r>
              <a:rPr lang="en-US" dirty="0" smtClean="0"/>
              <a:t>meetings and public functions, people may not talk about your punctuality but</a:t>
            </a:r>
          </a:p>
          <a:p>
            <a:r>
              <a:rPr lang="en-US" dirty="0" smtClean="0"/>
              <a:t>everyone remembers it.</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474345"/>
            <a:ext cx="7543800" cy="3416320"/>
          </a:xfrm>
          <a:prstGeom prst="rect">
            <a:avLst/>
          </a:prstGeom>
        </p:spPr>
        <p:txBody>
          <a:bodyPr wrap="square">
            <a:spAutoFit/>
          </a:bodyPr>
          <a:lstStyle/>
          <a:p>
            <a:r>
              <a:rPr lang="en-US" b="1" dirty="0" smtClean="0"/>
              <a:t>5.2 Listening</a:t>
            </a:r>
          </a:p>
          <a:p>
            <a:r>
              <a:rPr lang="en-US" dirty="0" smtClean="0"/>
              <a:t> </a:t>
            </a:r>
            <a:r>
              <a:rPr lang="en-US" b="1" dirty="0" smtClean="0"/>
              <a:t>Commit to listening: It is different from hearing. Listening is active and</a:t>
            </a:r>
          </a:p>
          <a:p>
            <a:r>
              <a:rPr lang="en-US" dirty="0" smtClean="0"/>
              <a:t>requires intent, focus and energy. Hearing is passive and requires no special</a:t>
            </a:r>
          </a:p>
          <a:p>
            <a:r>
              <a:rPr lang="en-US" dirty="0" smtClean="0"/>
              <a:t>skills.</a:t>
            </a:r>
          </a:p>
          <a:p>
            <a:r>
              <a:rPr lang="en-US" dirty="0" smtClean="0"/>
              <a:t> </a:t>
            </a:r>
            <a:r>
              <a:rPr lang="en-US" b="1" dirty="0" smtClean="0"/>
              <a:t>Seek to understand first, and then respond: Judgment and criticism act as</a:t>
            </a:r>
          </a:p>
          <a:p>
            <a:r>
              <a:rPr lang="en-US" dirty="0" smtClean="0"/>
              <a:t>barriers to effective listening.</a:t>
            </a:r>
          </a:p>
          <a:p>
            <a:r>
              <a:rPr lang="en-US" dirty="0" smtClean="0"/>
              <a:t> </a:t>
            </a:r>
            <a:r>
              <a:rPr lang="en-US" b="1" dirty="0" smtClean="0"/>
              <a:t>Respond to the speaker’s whole message: Emotions and feelings are most</a:t>
            </a:r>
          </a:p>
          <a:p>
            <a:r>
              <a:rPr lang="en-US" dirty="0" smtClean="0"/>
              <a:t>reliably conveyed through nonverbal communication, such as facial</a:t>
            </a:r>
          </a:p>
          <a:p>
            <a:r>
              <a:rPr lang="en-US" dirty="0" smtClean="0"/>
              <a:t>expression, eye contact and posture. If you interpret a person’s message based</a:t>
            </a:r>
          </a:p>
          <a:p>
            <a:r>
              <a:rPr lang="en-US" dirty="0" smtClean="0"/>
              <a:t>on his words alone, you will be missing half the message.</a:t>
            </a:r>
          </a:p>
          <a:p>
            <a:r>
              <a:rPr lang="en-US" dirty="0" smtClean="0"/>
              <a:t> </a:t>
            </a:r>
            <a:r>
              <a:rPr lang="en-US" b="1" dirty="0" smtClean="0"/>
              <a:t>Develop a sense of empathy: Attempt to understand other people’s</a:t>
            </a:r>
          </a:p>
          <a:p>
            <a:r>
              <a:rPr lang="en-US" dirty="0" smtClean="0"/>
              <a:t>perspectives and world views by imagining yourself in their shoes.</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889844"/>
            <a:ext cx="7696200" cy="2862322"/>
          </a:xfrm>
          <a:prstGeom prst="rect">
            <a:avLst/>
          </a:prstGeom>
        </p:spPr>
        <p:txBody>
          <a:bodyPr wrap="square">
            <a:spAutoFit/>
          </a:bodyPr>
          <a:lstStyle/>
          <a:p>
            <a:r>
              <a:rPr lang="en-US" b="1" dirty="0" smtClean="0"/>
              <a:t>5.3 Words and phrases</a:t>
            </a:r>
          </a:p>
          <a:p>
            <a:r>
              <a:rPr lang="en-US" dirty="0" smtClean="0"/>
              <a:t> </a:t>
            </a:r>
            <a:r>
              <a:rPr lang="en-US" b="1" dirty="0" smtClean="0"/>
              <a:t>Use positive words: You will come across as more positive as well.</a:t>
            </a:r>
          </a:p>
          <a:p>
            <a:r>
              <a:rPr lang="en-US" dirty="0" smtClean="0"/>
              <a:t> </a:t>
            </a:r>
            <a:r>
              <a:rPr lang="en-US" b="1" dirty="0" smtClean="0"/>
              <a:t>Drop the word “try” from your vocabulary: The word “try” is a verbal</a:t>
            </a:r>
          </a:p>
          <a:p>
            <a:r>
              <a:rPr lang="en-US" dirty="0" smtClean="0"/>
              <a:t>escape clause that communicates to your listeners a lack of commitment on</a:t>
            </a:r>
          </a:p>
          <a:p>
            <a:r>
              <a:rPr lang="en-US" dirty="0" smtClean="0"/>
              <a:t>your part. Instead of trying to do your best, just do your best.</a:t>
            </a:r>
          </a:p>
          <a:p>
            <a:r>
              <a:rPr lang="en-US" dirty="0" smtClean="0"/>
              <a:t> </a:t>
            </a:r>
            <a:r>
              <a:rPr lang="en-US" b="1" dirty="0" smtClean="0"/>
              <a:t>Demonstrate open-mindedness as well as flexibility by replacing the</a:t>
            </a:r>
          </a:p>
          <a:p>
            <a:r>
              <a:rPr lang="en-US" b="1" dirty="0" smtClean="0"/>
              <a:t>words “always” and “never.”: Rarely are these words accurate descriptions</a:t>
            </a:r>
          </a:p>
          <a:p>
            <a:r>
              <a:rPr lang="en-US" dirty="0" smtClean="0"/>
              <a:t>of a person or situation. Better choices of words are “sometimes,” “often” and</a:t>
            </a:r>
          </a:p>
          <a:p>
            <a:r>
              <a:rPr lang="en-US" dirty="0" smtClean="0"/>
              <a:t>“occasionally.”</a:t>
            </a:r>
          </a:p>
          <a:p>
            <a:r>
              <a:rPr lang="en-US" dirty="0" smtClean="0"/>
              <a:t> </a:t>
            </a:r>
            <a:r>
              <a:rPr lang="en-US" b="1" dirty="0" smtClean="0"/>
              <a:t>Acknowledge people who have helped you by saying thank you.</a:t>
            </a: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028343"/>
            <a:ext cx="7696200" cy="3139321"/>
          </a:xfrm>
          <a:prstGeom prst="rect">
            <a:avLst/>
          </a:prstGeom>
        </p:spPr>
        <p:txBody>
          <a:bodyPr wrap="square">
            <a:spAutoFit/>
          </a:bodyPr>
          <a:lstStyle/>
          <a:p>
            <a:r>
              <a:rPr lang="en-US" b="1" dirty="0" smtClean="0"/>
              <a:t>5.4 Delivering your message</a:t>
            </a:r>
          </a:p>
          <a:p>
            <a:r>
              <a:rPr lang="en-US" dirty="0" smtClean="0"/>
              <a:t>Project Genesis</a:t>
            </a:r>
          </a:p>
          <a:p>
            <a:r>
              <a:rPr lang="en-US" dirty="0" smtClean="0"/>
              <a:t>Analytical Skills</a:t>
            </a:r>
          </a:p>
          <a:p>
            <a:r>
              <a:rPr lang="en-US" dirty="0" smtClean="0"/>
              <a:t>Infosys Confidential Page 11 HRD/TRG/07 11</a:t>
            </a:r>
          </a:p>
          <a:p>
            <a:r>
              <a:rPr lang="en-US" dirty="0" smtClean="0"/>
              <a:t> </a:t>
            </a:r>
            <a:r>
              <a:rPr lang="en-US" b="1" dirty="0" smtClean="0"/>
              <a:t>Speak at a rate of about 150 words per minute: Figure out your rate of</a:t>
            </a:r>
          </a:p>
          <a:p>
            <a:r>
              <a:rPr lang="en-US" dirty="0" smtClean="0"/>
              <a:t>speaking by reading 150 words of a book or article out loud and timing</a:t>
            </a:r>
          </a:p>
          <a:p>
            <a:r>
              <a:rPr lang="en-US" dirty="0" smtClean="0"/>
              <a:t>yourself. Slow talkers are thought of as boring and unintelligent, while fast</a:t>
            </a:r>
          </a:p>
          <a:p>
            <a:r>
              <a:rPr lang="en-US" dirty="0" smtClean="0"/>
              <a:t>talkers are often perceived as being dishonest.</a:t>
            </a:r>
          </a:p>
          <a:p>
            <a:r>
              <a:rPr lang="en-US" dirty="0" smtClean="0"/>
              <a:t> </a:t>
            </a:r>
            <a:r>
              <a:rPr lang="en-US" b="1" dirty="0" smtClean="0"/>
              <a:t>Incorporate pauses: Pauses are verbal commas and are necessary to give</a:t>
            </a:r>
          </a:p>
          <a:p>
            <a:r>
              <a:rPr lang="en-US" dirty="0" smtClean="0"/>
              <a:t>listeners a chance to digest information they are receiving. Instead of uttering</a:t>
            </a:r>
          </a:p>
          <a:p>
            <a:r>
              <a:rPr lang="en-US" dirty="0" smtClean="0"/>
              <a:t>“um” between sentences, pause. Silence can be very commanding.</a:t>
            </a: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997839"/>
            <a:ext cx="5334000" cy="2862322"/>
          </a:xfrm>
          <a:prstGeom prst="rect">
            <a:avLst/>
          </a:prstGeom>
        </p:spPr>
        <p:txBody>
          <a:bodyPr wrap="square">
            <a:spAutoFit/>
          </a:bodyPr>
          <a:lstStyle/>
          <a:p>
            <a:r>
              <a:rPr lang="en-US" b="1" dirty="0" smtClean="0"/>
              <a:t>5.5 Telephone Etiquette</a:t>
            </a:r>
          </a:p>
          <a:p>
            <a:r>
              <a:rPr lang="en-US" dirty="0" smtClean="0"/>
              <a:t> </a:t>
            </a:r>
            <a:r>
              <a:rPr lang="en-US" b="1" dirty="0" smtClean="0"/>
              <a:t>Smile when you are talking on the phone just as you would in person:</a:t>
            </a:r>
          </a:p>
          <a:p>
            <a:r>
              <a:rPr lang="en-US" dirty="0" smtClean="0"/>
              <a:t>This adds warmth to your voice, which radiates through the line.</a:t>
            </a:r>
          </a:p>
          <a:p>
            <a:r>
              <a:rPr lang="en-US" dirty="0" smtClean="0"/>
              <a:t> </a:t>
            </a:r>
            <a:r>
              <a:rPr lang="en-US" b="1" dirty="0" smtClean="0"/>
              <a:t>Resist multitasking while on the phone: If a caller hears you typing away on</a:t>
            </a:r>
          </a:p>
          <a:p>
            <a:r>
              <a:rPr lang="en-US" dirty="0" smtClean="0"/>
              <a:t>the computer, talking to other people or eating, it sends the message that he is</a:t>
            </a:r>
          </a:p>
          <a:p>
            <a:r>
              <a:rPr lang="en-US" dirty="0" smtClean="0"/>
              <a:t>unimportant.</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04800"/>
            <a:ext cx="7620000" cy="6247864"/>
          </a:xfrm>
          <a:prstGeom prst="rect">
            <a:avLst/>
          </a:prstGeom>
        </p:spPr>
        <p:txBody>
          <a:bodyPr wrap="square">
            <a:spAutoFit/>
          </a:bodyPr>
          <a:lstStyle/>
          <a:p>
            <a:endParaRPr lang="en-US" sz="2000" b="1" dirty="0" smtClean="0"/>
          </a:p>
          <a:p>
            <a:r>
              <a:rPr lang="en-US" sz="2000" b="1" dirty="0" smtClean="0"/>
              <a:t>5.6 Body Language</a:t>
            </a:r>
          </a:p>
          <a:p>
            <a:r>
              <a:rPr lang="en-US" sz="2000" dirty="0" smtClean="0"/>
              <a:t> </a:t>
            </a:r>
            <a:r>
              <a:rPr lang="en-US" sz="2000" b="1" dirty="0" smtClean="0"/>
              <a:t>Consider what you are communicating through your physical</a:t>
            </a:r>
          </a:p>
          <a:p>
            <a:r>
              <a:rPr lang="en-US" sz="2000" b="1" dirty="0" smtClean="0"/>
              <a:t>appearance: Do you look confident, competent and trustworthy? Clothing,</a:t>
            </a:r>
          </a:p>
          <a:p>
            <a:r>
              <a:rPr lang="en-US" sz="2000" dirty="0" smtClean="0"/>
              <a:t>hairstyle and grooming all count toward your personal message.</a:t>
            </a:r>
          </a:p>
          <a:p>
            <a:r>
              <a:rPr lang="en-US" sz="2000" dirty="0" smtClean="0"/>
              <a:t> </a:t>
            </a:r>
            <a:r>
              <a:rPr lang="en-US" sz="2000" b="1" dirty="0" smtClean="0"/>
              <a:t>Match your words with your actions: When speech and body language are</a:t>
            </a:r>
          </a:p>
          <a:p>
            <a:r>
              <a:rPr lang="en-US" sz="2000" dirty="0" smtClean="0"/>
              <a:t>inconsistent, we believe what we see instead of what we hear. Actions really</a:t>
            </a:r>
          </a:p>
          <a:p>
            <a:r>
              <a:rPr lang="en-US" sz="2000" dirty="0" smtClean="0"/>
              <a:t>do speak louder than words!</a:t>
            </a:r>
          </a:p>
          <a:p>
            <a:r>
              <a:rPr lang="en-US" sz="2000" dirty="0" smtClean="0"/>
              <a:t> </a:t>
            </a:r>
            <a:r>
              <a:rPr lang="en-US" sz="2000" b="1" dirty="0" smtClean="0"/>
              <a:t>Maintain an appropriate personal space: Between four feet and 18 inches</a:t>
            </a:r>
          </a:p>
          <a:p>
            <a:r>
              <a:rPr lang="en-US" sz="2000" dirty="0" smtClean="0"/>
              <a:t>is considered an acceptable distance for business situations and casual</a:t>
            </a:r>
          </a:p>
          <a:p>
            <a:r>
              <a:rPr lang="en-US" sz="2000" dirty="0" smtClean="0"/>
              <a:t>socializing. Standing closer than 18 inches is considered too intimate.</a:t>
            </a:r>
          </a:p>
          <a:p>
            <a:endParaRPr lang="en-US" sz="2000" dirty="0" smtClean="0"/>
          </a:p>
          <a:p>
            <a:endParaRPr lang="en-US" sz="2000" dirty="0" smtClean="0"/>
          </a:p>
          <a:p>
            <a:endParaRPr lang="en-US" sz="2000" dirty="0" smtClean="0"/>
          </a:p>
          <a:p>
            <a:endParaRPr lang="en-US" sz="2000" dirty="0" smtClean="0"/>
          </a:p>
          <a:p>
            <a:endParaRPr lang="en-US" sz="2000"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467683"/>
            <a:ext cx="7620000" cy="4247317"/>
          </a:xfrm>
          <a:prstGeom prst="rect">
            <a:avLst/>
          </a:prstGeom>
        </p:spPr>
        <p:txBody>
          <a:bodyPr wrap="square">
            <a:spAutoFit/>
          </a:bodyPr>
          <a:lstStyle/>
          <a:p>
            <a:r>
              <a:rPr lang="en-US" b="1" dirty="0" smtClean="0"/>
              <a:t>6.0 Interview Facing Techniques</a:t>
            </a:r>
          </a:p>
          <a:p>
            <a:r>
              <a:rPr lang="en-US" dirty="0" smtClean="0"/>
              <a:t> </a:t>
            </a:r>
            <a:r>
              <a:rPr lang="en-US" b="1" dirty="0" smtClean="0"/>
              <a:t>Confidence: Have confidence in your ability. First believe in yourselves &amp;</a:t>
            </a:r>
          </a:p>
          <a:p>
            <a:r>
              <a:rPr lang="en-US" dirty="0" smtClean="0"/>
              <a:t>then convince your interviewer.</a:t>
            </a:r>
          </a:p>
          <a:p>
            <a:r>
              <a:rPr lang="en-US" dirty="0" smtClean="0"/>
              <a:t>Confidence is the great counterbalancing factor for entry level college grads.</a:t>
            </a:r>
          </a:p>
          <a:p>
            <a:r>
              <a:rPr lang="en-US" dirty="0" smtClean="0"/>
              <a:t>The confidence factor is one of the most quickly recognized skills in the brief</a:t>
            </a:r>
          </a:p>
          <a:p>
            <a:r>
              <a:rPr lang="en-US" dirty="0" smtClean="0"/>
              <a:t>on-campus interview and one of the most highly reliable predictors of future</a:t>
            </a:r>
          </a:p>
          <a:p>
            <a:r>
              <a:rPr lang="en-US" dirty="0" smtClean="0"/>
              <a:t>performance.</a:t>
            </a:r>
          </a:p>
          <a:p>
            <a:r>
              <a:rPr lang="en-US" dirty="0" smtClean="0"/>
              <a:t> </a:t>
            </a:r>
            <a:r>
              <a:rPr lang="en-US" b="1" dirty="0" smtClean="0"/>
              <a:t>Positive Thinking: Continuous positive reinforcement for self development.</a:t>
            </a:r>
          </a:p>
          <a:p>
            <a:r>
              <a:rPr lang="en-US" dirty="0" smtClean="0"/>
              <a:t> </a:t>
            </a:r>
            <a:r>
              <a:rPr lang="en-US" b="1" dirty="0" smtClean="0"/>
              <a:t>First Impression Counts: In the first few minutes of your interview, you are</a:t>
            </a:r>
          </a:p>
          <a:p>
            <a:r>
              <a:rPr lang="en-US" dirty="0" smtClean="0"/>
              <a:t>noted for the most critical aspects like your appearance, your grooming, your</a:t>
            </a:r>
          </a:p>
          <a:p>
            <a:r>
              <a:rPr lang="en-US" dirty="0" smtClean="0"/>
              <a:t>handshake, your articulation, your eye contact, your personal presence and</a:t>
            </a:r>
          </a:p>
          <a:p>
            <a:r>
              <a:rPr lang="en-US" dirty="0" smtClean="0"/>
              <a:t>your personality. The reason why you have been called for the interview is</a:t>
            </a:r>
          </a:p>
          <a:p>
            <a:r>
              <a:rPr lang="en-US" dirty="0" smtClean="0"/>
              <a:t>your work experience and qualification; what really works during the</a:t>
            </a:r>
          </a:p>
          <a:p>
            <a:r>
              <a:rPr lang="en-US" dirty="0" smtClean="0"/>
              <a:t>interview are the above mentioned factors.</a:t>
            </a:r>
          </a:p>
          <a:p>
            <a:r>
              <a:rPr lang="en-US" dirty="0" smtClean="0"/>
              <a:t> </a:t>
            </a:r>
            <a:r>
              <a:rPr lang="en-US" b="1" dirty="0" smtClean="0"/>
              <a:t>Relax &amp; Smile</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239083"/>
            <a:ext cx="8001000" cy="4247317"/>
          </a:xfrm>
          <a:prstGeom prst="rect">
            <a:avLst/>
          </a:prstGeom>
        </p:spPr>
        <p:txBody>
          <a:bodyPr wrap="square">
            <a:spAutoFit/>
          </a:bodyPr>
          <a:lstStyle/>
          <a:p>
            <a:r>
              <a:rPr lang="en-US" b="1" dirty="0" smtClean="0"/>
              <a:t>6.1 Interview Questions</a:t>
            </a:r>
          </a:p>
          <a:p>
            <a:r>
              <a:rPr lang="en-US" dirty="0" smtClean="0"/>
              <a:t> </a:t>
            </a:r>
            <a:r>
              <a:rPr lang="en-US" b="1" dirty="0" smtClean="0"/>
              <a:t>Credential Verification Question: Purpose is to verify the objective</a:t>
            </a:r>
          </a:p>
          <a:p>
            <a:r>
              <a:rPr lang="en-US" dirty="0" smtClean="0"/>
              <a:t>measurement features of your background.</a:t>
            </a:r>
          </a:p>
          <a:p>
            <a:r>
              <a:rPr lang="en-US" b="1" dirty="0" smtClean="0"/>
              <a:t>e.g. “How long were you at ….?</a:t>
            </a:r>
          </a:p>
          <a:p>
            <a:r>
              <a:rPr lang="en-US" dirty="0" smtClean="0"/>
              <a:t> </a:t>
            </a:r>
            <a:r>
              <a:rPr lang="en-US" b="1" dirty="0" smtClean="0"/>
              <a:t>Experience Verification Question: Purpose is to verify experiential features</a:t>
            </a:r>
          </a:p>
          <a:p>
            <a:r>
              <a:rPr lang="en-US" dirty="0" smtClean="0"/>
              <a:t>of your background.</a:t>
            </a:r>
          </a:p>
          <a:p>
            <a:r>
              <a:rPr lang="en-US" b="1" dirty="0" smtClean="0"/>
              <a:t>e.g. “What were your responsibilities in that position?”</a:t>
            </a:r>
          </a:p>
          <a:p>
            <a:r>
              <a:rPr lang="en-US" dirty="0" smtClean="0"/>
              <a:t> </a:t>
            </a:r>
            <a:r>
              <a:rPr lang="en-US" b="1" dirty="0" smtClean="0"/>
              <a:t>Opinion Question: Purpose is to subjectively analyze how you would</a:t>
            </a:r>
          </a:p>
          <a:p>
            <a:r>
              <a:rPr lang="en-US" dirty="0" smtClean="0"/>
              <a:t>respond to a scenario.</a:t>
            </a:r>
          </a:p>
          <a:p>
            <a:r>
              <a:rPr lang="en-US" b="1" dirty="0" smtClean="0"/>
              <a:t>e.g. “What your strengths &amp; weakness?” or “What would you do in that</a:t>
            </a:r>
          </a:p>
          <a:p>
            <a:r>
              <a:rPr lang="en-US" dirty="0" smtClean="0"/>
              <a:t>situation?”</a:t>
            </a:r>
          </a:p>
          <a:p>
            <a:r>
              <a:rPr lang="en-US" dirty="0" smtClean="0"/>
              <a:t> </a:t>
            </a:r>
            <a:r>
              <a:rPr lang="en-US" b="1" dirty="0" smtClean="0"/>
              <a:t>Dumb Question: Purpose is to get past your pre-programmed answers to find</a:t>
            </a:r>
          </a:p>
          <a:p>
            <a:r>
              <a:rPr lang="en-US" dirty="0" smtClean="0"/>
              <a:t>out if you are capable of an original thought. There is no right or wrong</a:t>
            </a:r>
          </a:p>
          <a:p>
            <a:r>
              <a:rPr lang="en-US" dirty="0" smtClean="0"/>
              <a:t>answer.</a:t>
            </a:r>
          </a:p>
          <a:p>
            <a:r>
              <a:rPr lang="en-US" b="1" dirty="0" smtClean="0"/>
              <a:t>e.g. “What kind of animal you would like to be?”</a:t>
            </a: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474345"/>
            <a:ext cx="7391400" cy="3970318"/>
          </a:xfrm>
          <a:prstGeom prst="rect">
            <a:avLst/>
          </a:prstGeom>
        </p:spPr>
        <p:txBody>
          <a:bodyPr wrap="square">
            <a:spAutoFit/>
          </a:bodyPr>
          <a:lstStyle/>
          <a:p>
            <a:r>
              <a:rPr lang="en-US" dirty="0" smtClean="0"/>
              <a:t> </a:t>
            </a:r>
            <a:r>
              <a:rPr lang="en-US" b="1" dirty="0" smtClean="0"/>
              <a:t>Math Question: Purpose is to evaluate not only your mental math calculation</a:t>
            </a:r>
          </a:p>
          <a:p>
            <a:r>
              <a:rPr lang="en-US" dirty="0" smtClean="0"/>
              <a:t>skills, but also your creative ability in formulating the mathematical formula</a:t>
            </a:r>
          </a:p>
          <a:p>
            <a:r>
              <a:rPr lang="en-US" dirty="0" smtClean="0"/>
              <a:t>for providing an answer.</a:t>
            </a:r>
          </a:p>
          <a:p>
            <a:r>
              <a:rPr lang="en-US" b="1" dirty="0" smtClean="0"/>
              <a:t>e.g. “What is 1000 divided by 73?”</a:t>
            </a:r>
          </a:p>
          <a:p>
            <a:r>
              <a:rPr lang="en-US" dirty="0" smtClean="0"/>
              <a:t> </a:t>
            </a:r>
            <a:r>
              <a:rPr lang="en-US" b="1" dirty="0" smtClean="0"/>
              <a:t>Case Question: Purpose is to evaluate your problem-solving abilities and how</a:t>
            </a:r>
          </a:p>
          <a:p>
            <a:r>
              <a:rPr lang="en-US" dirty="0" smtClean="0"/>
              <a:t>you would analyze and work through potential case situations.</a:t>
            </a:r>
          </a:p>
          <a:p>
            <a:r>
              <a:rPr lang="en-US" dirty="0" smtClean="0"/>
              <a:t> </a:t>
            </a:r>
            <a:r>
              <a:rPr lang="en-US" b="1" dirty="0" smtClean="0"/>
              <a:t>Behavioral Question: Purpose is to anticipate predictable future behaviors</a:t>
            </a:r>
          </a:p>
          <a:p>
            <a:r>
              <a:rPr lang="en-US" dirty="0" smtClean="0"/>
              <a:t>based upon past responses.</a:t>
            </a:r>
          </a:p>
          <a:p>
            <a:r>
              <a:rPr lang="en-US" b="1" dirty="0" smtClean="0"/>
              <a:t>e.g. “What were the steps you followed to accomplish that task?”</a:t>
            </a:r>
          </a:p>
          <a:p>
            <a:r>
              <a:rPr lang="en-US" dirty="0" smtClean="0"/>
              <a:t> </a:t>
            </a:r>
            <a:r>
              <a:rPr lang="en-US" b="1" dirty="0" smtClean="0"/>
              <a:t>Competency Question: Purpose is to align your past behaviors with specific</a:t>
            </a:r>
          </a:p>
          <a:p>
            <a:r>
              <a:rPr lang="en-US" dirty="0" smtClean="0"/>
              <a:t>competencies which are required for the position.</a:t>
            </a:r>
          </a:p>
          <a:p>
            <a:r>
              <a:rPr lang="en-US" b="1" dirty="0" smtClean="0"/>
              <a:t>e.g. "Explain a way in which you sought a creative solution to a problem."</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0"/>
            <a:ext cx="9144000" cy="106182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660066"/>
                </a:solidFill>
                <a:effectLst/>
                <a:latin typeface="Arial" pitchFamily="34" charset="0"/>
                <a:ea typeface="Times New Roman" pitchFamily="18" charset="0"/>
                <a:cs typeface="Arial" pitchFamily="34" charset="0"/>
              </a:rPr>
              <a:t>Changes during puberty:</a:t>
            </a:r>
            <a:r>
              <a:rPr kumimoji="0" lang="en-US" b="0" i="0" u="none" strike="noStrike" cap="none" normalizeH="0" baseline="0" dirty="0" smtClean="0">
                <a:ln>
                  <a:noFill/>
                </a:ln>
                <a:solidFill>
                  <a:srgbClr val="660066"/>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Puberty is a time when there are a lot of changes in the girl not only physically but also in the way she feels.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Some of the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physical changes</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that may occur are, changes in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height</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or growth in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weight, breasts,</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the body produce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more sweat</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giving out a body </a:t>
            </a:r>
            <a:r>
              <a:rPr kumimoji="0" lang="en-US" b="0"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odour</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hair growth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under the arms, on legs and in the pubic area and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vaginal discharge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begins. The onset of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menstrual cycle</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is the biggest change in a girl during puberty.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Psychological changes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such as an increased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shyness ,feeling of reserve</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and awakening of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sexual feelings</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are experienced.</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Many girls are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worried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that cycles are irregular at the beginning. But this is normal. It takes a while for the body to settle, which could be a few years after which the cycles will be regular.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Periodic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headaches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and general</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 upsets of  health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stomach pain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are common.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Many girls have cramps like feeling in the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abdominal area, backache,</a:t>
            </a:r>
            <a:r>
              <a:rPr kumimoji="0" lang="en-US" b="0" i="0" u="none" strike="noStrike" cap="none" normalizeH="0" dirty="0" smtClean="0">
                <a:ln>
                  <a:noFill/>
                </a:ln>
                <a:solidFill>
                  <a:srgbClr val="008000"/>
                </a:solidFill>
                <a:effectLst/>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they can relieve by keeping a hot water bag, taking bath in warm water and doing some gentle exercises.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Many of the girls get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anxious</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because of pimples. This is only natural because of the </a:t>
            </a:r>
            <a:r>
              <a:rPr kumimoji="0" lang="en-US" b="0" i="0"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hormonal changes</a:t>
            </a: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occurring in the body. But some basic care can be taken to minimize the same.</a:t>
            </a: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dirty="0" smtClean="0">
              <a:solidFill>
                <a:srgbClr val="FF0000"/>
              </a:solidFill>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8427</Words>
  <Application>Microsoft Office PowerPoint</Application>
  <PresentationFormat>On-screen Show (4:3)</PresentationFormat>
  <Paragraphs>904</Paragraphs>
  <Slides>93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93</vt:i4>
      </vt:variant>
    </vt:vector>
  </HeadingPairs>
  <TitlesOfParts>
    <vt:vector size="95" baseType="lpstr">
      <vt:lpstr>Office Theme</vt:lpstr>
      <vt:lpstr>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Admin</cp:lastModifiedBy>
  <cp:revision>13</cp:revision>
  <dcterms:created xsi:type="dcterms:W3CDTF">2006-08-16T00:00:00Z</dcterms:created>
  <dcterms:modified xsi:type="dcterms:W3CDTF">2021-08-17T11:40:20Z</dcterms:modified>
</cp:coreProperties>
</file>