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595005" y="425470"/>
            <a:ext cx="11596995" cy="6370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 Planning &amp; Decision Making </a:t>
            </a:r>
          </a:p>
          <a:p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निर्णय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घेण्याची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तंत्रे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(Techniques of Decision Making)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Six Thinking Hats </a:t>
            </a:r>
            <a:r>
              <a:rPr lang="en-GB" sz="4000" b="1" dirty="0" err="1">
                <a:solidFill>
                  <a:srgbClr val="FF0000"/>
                </a:solidFill>
              </a:rPr>
              <a:t>सहा</a:t>
            </a:r>
            <a:r>
              <a:rPr lang="en-GB" sz="4000" b="1" dirty="0">
                <a:solidFill>
                  <a:srgbClr val="FF0000"/>
                </a:solidFill>
              </a:rPr>
              <a:t> </a:t>
            </a:r>
            <a:r>
              <a:rPr lang="en-GB" sz="4000" b="1" dirty="0" err="1">
                <a:solidFill>
                  <a:srgbClr val="FF0000"/>
                </a:solidFill>
              </a:rPr>
              <a:t>विचारशील</a:t>
            </a:r>
            <a:r>
              <a:rPr lang="en-GB" sz="4000" b="1" dirty="0">
                <a:solidFill>
                  <a:srgbClr val="FF0000"/>
                </a:solidFill>
              </a:rPr>
              <a:t> </a:t>
            </a:r>
            <a:r>
              <a:rPr lang="en-GB" sz="4000" b="1" dirty="0" err="1">
                <a:solidFill>
                  <a:srgbClr val="FF0000"/>
                </a:solidFill>
              </a:rPr>
              <a:t>हॅट्स</a:t>
            </a:r>
            <a:r>
              <a:rPr lang="en-US" sz="4000" b="1" dirty="0">
                <a:solidFill>
                  <a:srgbClr val="FF0000"/>
                </a:solidFill>
              </a:rPr>
              <a:t> – </a:t>
            </a:r>
            <a:r>
              <a:rPr lang="en-GB" sz="4000" b="1" dirty="0" err="1">
                <a:solidFill>
                  <a:srgbClr val="FF0000"/>
                </a:solidFill>
              </a:rPr>
              <a:t>डॉ</a:t>
            </a:r>
            <a:r>
              <a:rPr lang="en-US" sz="4000" b="1" dirty="0">
                <a:solidFill>
                  <a:srgbClr val="FF0000"/>
                </a:solidFill>
              </a:rPr>
              <a:t>.</a:t>
            </a:r>
            <a:r>
              <a:rPr lang="en-GB" sz="4000" b="1" dirty="0">
                <a:solidFill>
                  <a:srgbClr val="FF0000"/>
                </a:solidFill>
              </a:rPr>
              <a:t> </a:t>
            </a:r>
            <a:r>
              <a:rPr lang="en-GB" sz="4000" b="1" dirty="0" err="1">
                <a:solidFill>
                  <a:srgbClr val="FF0000"/>
                </a:solidFill>
              </a:rPr>
              <a:t>एडवर्ड</a:t>
            </a:r>
            <a:r>
              <a:rPr lang="en-GB" sz="4000" b="1" dirty="0">
                <a:solidFill>
                  <a:srgbClr val="FF0000"/>
                </a:solidFill>
              </a:rPr>
              <a:t> </a:t>
            </a:r>
            <a:r>
              <a:rPr lang="en-GB" sz="4000" b="1" dirty="0" err="1">
                <a:solidFill>
                  <a:srgbClr val="FF0000"/>
                </a:solidFill>
              </a:rPr>
              <a:t>बोनो</a:t>
            </a:r>
            <a:endParaRPr lang="en-US" sz="4000" b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err="1">
                <a:solidFill>
                  <a:schemeClr val="bg1"/>
                </a:solidFill>
              </a:rPr>
              <a:t>पांढरी</a:t>
            </a:r>
            <a:r>
              <a:rPr lang="en-GB" sz="3200" b="1" dirty="0">
                <a:solidFill>
                  <a:schemeClr val="bg1"/>
                </a:solidFill>
              </a:rPr>
              <a:t> </a:t>
            </a:r>
            <a:r>
              <a:rPr lang="en-GB" sz="3200" b="1" dirty="0" err="1">
                <a:solidFill>
                  <a:schemeClr val="bg1"/>
                </a:solidFill>
              </a:rPr>
              <a:t>हॅट</a:t>
            </a:r>
            <a:r>
              <a:rPr lang="en-US" sz="3200" b="1" dirty="0">
                <a:solidFill>
                  <a:schemeClr val="bg1"/>
                </a:solidFill>
              </a:rPr>
              <a:t> White Hat – Logic Hat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err="1">
                <a:solidFill>
                  <a:srgbClr val="FF0000"/>
                </a:solidFill>
              </a:rPr>
              <a:t>लाल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हॅट</a:t>
            </a:r>
            <a:r>
              <a:rPr lang="en-US" sz="3200" b="1" dirty="0">
                <a:solidFill>
                  <a:srgbClr val="FF0000"/>
                </a:solidFill>
              </a:rPr>
              <a:t> Red Hat – Emotional Hat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err="1">
                <a:solidFill>
                  <a:srgbClr val="00B050"/>
                </a:solidFill>
              </a:rPr>
              <a:t>हिरवी</a:t>
            </a:r>
            <a:r>
              <a:rPr lang="en-GB" sz="3200" b="1" dirty="0">
                <a:solidFill>
                  <a:srgbClr val="00B050"/>
                </a:solidFill>
              </a:rPr>
              <a:t> </a:t>
            </a:r>
            <a:r>
              <a:rPr lang="en-GB" sz="3200" b="1" dirty="0" err="1">
                <a:solidFill>
                  <a:srgbClr val="00B050"/>
                </a:solidFill>
              </a:rPr>
              <a:t>हॅट</a:t>
            </a:r>
            <a:r>
              <a:rPr lang="en-US" sz="3200" b="1" dirty="0">
                <a:solidFill>
                  <a:srgbClr val="00B050"/>
                </a:solidFill>
              </a:rPr>
              <a:t> Green Hat – Creative Hat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err="1">
                <a:solidFill>
                  <a:srgbClr val="FFFF00"/>
                </a:solidFill>
              </a:rPr>
              <a:t>पिवळी</a:t>
            </a:r>
            <a:r>
              <a:rPr lang="en-GB" sz="3200" b="1" dirty="0">
                <a:solidFill>
                  <a:srgbClr val="FFFF00"/>
                </a:solidFill>
              </a:rPr>
              <a:t> </a:t>
            </a:r>
            <a:r>
              <a:rPr lang="en-GB" sz="3200" b="1" dirty="0" err="1">
                <a:solidFill>
                  <a:srgbClr val="FFFF00"/>
                </a:solidFill>
              </a:rPr>
              <a:t>हॅट</a:t>
            </a:r>
            <a:r>
              <a:rPr lang="en-US" sz="3200" b="1" dirty="0">
                <a:solidFill>
                  <a:srgbClr val="FFFF00"/>
                </a:solidFill>
              </a:rPr>
              <a:t> Yellow Hat – Optimistic Hat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err="1"/>
              <a:t>काळी</a:t>
            </a:r>
            <a:r>
              <a:rPr lang="en-GB" sz="3200" b="1" dirty="0"/>
              <a:t>  </a:t>
            </a:r>
            <a:r>
              <a:rPr lang="en-GB" sz="3200" b="1" dirty="0" err="1"/>
              <a:t>हॅट</a:t>
            </a:r>
            <a:r>
              <a:rPr lang="en-US" sz="3200" b="1" dirty="0"/>
              <a:t> Black Hat – Judge’s Hat</a:t>
            </a:r>
          </a:p>
          <a:p>
            <a:pPr marL="514350" indent="-514350">
              <a:buAutoNum type="arabicPeriod" startAt="6"/>
            </a:pPr>
            <a:r>
              <a:rPr lang="en-GB" sz="3200" b="1" dirty="0" err="1">
                <a:solidFill>
                  <a:srgbClr val="002060"/>
                </a:solidFill>
              </a:rPr>
              <a:t>निळी</a:t>
            </a:r>
            <a:r>
              <a:rPr lang="en-GB" sz="3200" b="1" dirty="0">
                <a:solidFill>
                  <a:srgbClr val="002060"/>
                </a:solidFill>
              </a:rPr>
              <a:t> </a:t>
            </a:r>
            <a:r>
              <a:rPr lang="en-GB" sz="3200" b="1" dirty="0" err="1">
                <a:solidFill>
                  <a:srgbClr val="002060"/>
                </a:solidFill>
              </a:rPr>
              <a:t>हॅट</a:t>
            </a:r>
            <a:r>
              <a:rPr lang="en-US" sz="3200" b="1" dirty="0">
                <a:solidFill>
                  <a:srgbClr val="002060"/>
                </a:solidFill>
              </a:rPr>
              <a:t> Blue Hat – Control Hat</a:t>
            </a:r>
          </a:p>
        </p:txBody>
      </p:sp>
    </p:spTree>
    <p:extLst>
      <p:ext uri="{BB962C8B-B14F-4D97-AF65-F5344CB8AC3E}">
        <p14:creationId xmlns:p14="http://schemas.microsoft.com/office/powerpoint/2010/main" val="198871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23</cp:revision>
  <dcterms:created xsi:type="dcterms:W3CDTF">2015-05-11T22:30:45Z</dcterms:created>
  <dcterms:modified xsi:type="dcterms:W3CDTF">2023-10-07T14:58:47Z</dcterms:modified>
</cp:coreProperties>
</file>