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57" r:id="rId5"/>
    <p:sldId id="259" r:id="rId6"/>
    <p:sldId id="261" r:id="rId7"/>
    <p:sldId id="262" r:id="rId8"/>
    <p:sldId id="263" r:id="rId9"/>
    <p:sldId id="264" r:id="rId10"/>
    <p:sldId id="265" r:id="rId11"/>
    <p:sldId id="266" r:id="rId12"/>
    <p:sldId id="267" r:id="rId13"/>
    <p:sldId id="268"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9971"/>
            <a:ext cx="9144000" cy="70326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lumMod val="95000"/>
                  <a:lumOff val="5000"/>
                </a:schemeClr>
              </a:solidFill>
              <a:effectLst/>
              <a:latin typeface="Andalus" pitchFamily="18" charset="-78"/>
              <a:ea typeface="Franklin Gothic Book" pitchFamily="34" charset="0"/>
              <a:cs typeface="Andalus" pitchFamily="18" charset="-78"/>
            </a:endParaRPr>
          </a:p>
          <a:p>
            <a:pPr lvl="0" fontAlgn="base">
              <a:spcBef>
                <a:spcPct val="0"/>
              </a:spcBef>
              <a:spcAft>
                <a:spcPct val="0"/>
              </a:spcAft>
            </a:pPr>
            <a:r>
              <a:rPr lang="en-US" sz="3200" b="1" dirty="0" smtClean="0">
                <a:solidFill>
                  <a:schemeClr val="tx1">
                    <a:lumMod val="95000"/>
                    <a:lumOff val="5000"/>
                  </a:schemeClr>
                </a:solidFill>
                <a:latin typeface="Andalus" pitchFamily="18" charset="-78"/>
                <a:ea typeface="Franklin Gothic Book" pitchFamily="34" charset="0"/>
                <a:cs typeface="Andalus" pitchFamily="18" charset="-78"/>
              </a:rPr>
              <a:t>		</a:t>
            </a:r>
            <a:r>
              <a:rPr lang="en-US" sz="3200" b="1" dirty="0" err="1" smtClean="0">
                <a:solidFill>
                  <a:schemeClr val="tx1">
                    <a:lumMod val="95000"/>
                    <a:lumOff val="5000"/>
                  </a:schemeClr>
                </a:solidFill>
                <a:latin typeface="Andalus" pitchFamily="18" charset="-78"/>
                <a:ea typeface="Franklin Gothic Book" pitchFamily="34" charset="0"/>
                <a:cs typeface="Andalus" pitchFamily="18" charset="-78"/>
              </a:rPr>
              <a:t>B.Com</a:t>
            </a:r>
            <a:r>
              <a:rPr lang="en-US" sz="3200" b="1" dirty="0" smtClean="0">
                <a:solidFill>
                  <a:schemeClr val="tx1">
                    <a:lumMod val="95000"/>
                    <a:lumOff val="5000"/>
                  </a:schemeClr>
                </a:solidFill>
                <a:latin typeface="Andalus" pitchFamily="18" charset="-78"/>
                <a:ea typeface="Franklin Gothic Book" pitchFamily="34" charset="0"/>
                <a:cs typeface="Andalus" pitchFamily="18" charset="-78"/>
              </a:rPr>
              <a:t> I   -  </a:t>
            </a:r>
            <a:r>
              <a:rPr lang="en-US" sz="3200" b="1" dirty="0" smtClean="0">
                <a:solidFill>
                  <a:schemeClr val="tx1">
                    <a:lumMod val="95000"/>
                    <a:lumOff val="5000"/>
                  </a:schemeClr>
                </a:solidFill>
                <a:latin typeface="Andalus" pitchFamily="18" charset="-78"/>
                <a:ea typeface="Franklin Gothic Book" pitchFamily="34" charset="0"/>
                <a:cs typeface="Andalus" pitchFamily="18" charset="-78"/>
              </a:rPr>
              <a:t>Financial Accounting  &amp;  </a:t>
            </a:r>
          </a:p>
          <a:p>
            <a:pPr lvl="0" fontAlgn="base">
              <a:spcBef>
                <a:spcPct val="0"/>
              </a:spcBef>
              <a:spcAft>
                <a:spcPct val="0"/>
              </a:spcAft>
            </a:pPr>
            <a:r>
              <a:rPr lang="en-US" sz="3200" b="1" dirty="0" smtClean="0">
                <a:solidFill>
                  <a:schemeClr val="tx1">
                    <a:lumMod val="95000"/>
                    <a:lumOff val="5000"/>
                  </a:schemeClr>
                </a:solidFill>
                <a:latin typeface="Andalus" pitchFamily="18" charset="-78"/>
                <a:ea typeface="Franklin Gothic Book" pitchFamily="34" charset="0"/>
                <a:cs typeface="Andalus" pitchFamily="18" charset="-78"/>
              </a:rPr>
              <a:t>		</a:t>
            </a:r>
            <a:r>
              <a:rPr lang="en-US" sz="3200" b="1" dirty="0" err="1" smtClean="0">
                <a:solidFill>
                  <a:schemeClr val="tx1">
                    <a:lumMod val="95000"/>
                    <a:lumOff val="5000"/>
                  </a:schemeClr>
                </a:solidFill>
                <a:latin typeface="Andalus" pitchFamily="18" charset="-78"/>
                <a:ea typeface="Franklin Gothic Book" pitchFamily="34" charset="0"/>
                <a:cs typeface="Andalus" pitchFamily="18" charset="-78"/>
              </a:rPr>
              <a:t>B.Com</a:t>
            </a:r>
            <a:r>
              <a:rPr lang="en-US" sz="3200" b="1" dirty="0" smtClean="0">
                <a:solidFill>
                  <a:schemeClr val="tx1">
                    <a:lumMod val="95000"/>
                    <a:lumOff val="5000"/>
                  </a:schemeClr>
                </a:solidFill>
                <a:latin typeface="Andalus" pitchFamily="18" charset="-78"/>
                <a:ea typeface="Franklin Gothic Book" pitchFamily="34" charset="0"/>
                <a:cs typeface="Andalus" pitchFamily="18" charset="-78"/>
              </a:rPr>
              <a:t> II  -  </a:t>
            </a:r>
            <a:r>
              <a:rPr kumimoji="0" lang="en-US" sz="3200" b="1" i="0" u="none" strike="noStrike" cap="none" normalizeH="0" baseline="0" dirty="0" smtClean="0">
                <a:ln>
                  <a:noFill/>
                </a:ln>
                <a:solidFill>
                  <a:schemeClr val="tx1">
                    <a:lumMod val="95000"/>
                    <a:lumOff val="5000"/>
                  </a:schemeClr>
                </a:solidFill>
                <a:effectLst/>
                <a:latin typeface="Andalus" pitchFamily="18" charset="-78"/>
                <a:ea typeface="Franklin Gothic Book" pitchFamily="34" charset="0"/>
                <a:cs typeface="Andalus" pitchFamily="18" charset="-78"/>
              </a:rPr>
              <a:t>Corporate </a:t>
            </a:r>
            <a:r>
              <a:rPr kumimoji="0" lang="en-US" sz="3200" b="1" i="0" u="none" strike="noStrike" cap="none" normalizeH="0" dirty="0" smtClean="0">
                <a:ln>
                  <a:noFill/>
                </a:ln>
                <a:solidFill>
                  <a:schemeClr val="tx1">
                    <a:lumMod val="95000"/>
                    <a:lumOff val="5000"/>
                  </a:schemeClr>
                </a:solidFill>
                <a:effectLst/>
                <a:latin typeface="Andalus" pitchFamily="18" charset="-78"/>
                <a:ea typeface="Franklin Gothic Book" pitchFamily="34" charset="0"/>
                <a:cs typeface="Andalus" pitchFamily="18" charset="-78"/>
              </a:rPr>
              <a:t>Accounting</a:t>
            </a:r>
            <a:endParaRPr kumimoji="0" lang="en-US" sz="3200" b="1" i="0" u="none" strike="noStrike" cap="none" normalizeH="0" dirty="0" smtClean="0">
              <a:ln>
                <a:noFill/>
              </a:ln>
              <a:solidFill>
                <a:schemeClr val="tx1">
                  <a:lumMod val="95000"/>
                  <a:lumOff val="5000"/>
                </a:schemeClr>
              </a:solidFill>
              <a:effectLst/>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2800" b="1" baseline="0" dirty="0" smtClean="0">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dirty="0" smtClean="0">
                <a:ln>
                  <a:noFill/>
                </a:ln>
                <a:solidFill>
                  <a:srgbClr val="FF0000"/>
                </a:solidFill>
                <a:effectLst/>
                <a:latin typeface="Arial Black" pitchFamily="34" charset="0"/>
                <a:ea typeface="Franklin Gothic Book" pitchFamily="34" charset="0"/>
                <a:cs typeface="Andalus" pitchFamily="18" charset="-78"/>
              </a:rPr>
              <a:t>PPT on Tally</a:t>
            </a:r>
          </a:p>
          <a:p>
            <a:pPr marL="0" marR="0" lvl="0" indent="0" algn="ctr" defTabSz="914400" rtl="0" eaLnBrk="1" fontAlgn="base" latinLnBrk="0" hangingPunct="1">
              <a:lnSpc>
                <a:spcPct val="100000"/>
              </a:lnSpc>
              <a:spcBef>
                <a:spcPct val="0"/>
              </a:spcBef>
              <a:spcAft>
                <a:spcPct val="0"/>
              </a:spcAft>
              <a:buClrTx/>
              <a:buSzTx/>
              <a:buFontTx/>
              <a:buNone/>
              <a:tabLst/>
            </a:pPr>
            <a:endParaRPr lang="en-US" sz="2800" b="1" baseline="0" dirty="0" smtClean="0">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dirty="0" smtClean="0">
                <a:ln>
                  <a:noFill/>
                </a:ln>
                <a:solidFill>
                  <a:schemeClr val="tx1"/>
                </a:solidFill>
                <a:effectLst/>
                <a:latin typeface="Andalus" pitchFamily="18" charset="-78"/>
                <a:ea typeface="Franklin Gothic Book" pitchFamily="34" charset="0"/>
                <a:cs typeface="Andalus" pitchFamily="18" charset="-78"/>
              </a:rPr>
              <a:t>By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dirty="0" smtClean="0">
              <a:ln>
                <a:noFill/>
              </a:ln>
              <a:solidFill>
                <a:schemeClr val="tx1"/>
              </a:solidFill>
              <a:effectLst/>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3200" b="1" baseline="0" dirty="0" err="1" smtClean="0">
                <a:solidFill>
                  <a:schemeClr val="tx1">
                    <a:lumMod val="95000"/>
                    <a:lumOff val="5000"/>
                  </a:schemeClr>
                </a:solidFill>
                <a:latin typeface="Andalus" pitchFamily="18" charset="-78"/>
                <a:ea typeface="Franklin Gothic Book" pitchFamily="34" charset="0"/>
                <a:cs typeface="Andalus" pitchFamily="18" charset="-78"/>
              </a:rPr>
              <a:t>Kishor</a:t>
            </a:r>
            <a:r>
              <a:rPr lang="en-US" sz="3200" b="1" dirty="0" smtClean="0">
                <a:solidFill>
                  <a:schemeClr val="tx1">
                    <a:lumMod val="95000"/>
                    <a:lumOff val="5000"/>
                  </a:schemeClr>
                </a:solidFill>
                <a:latin typeface="Andalus" pitchFamily="18" charset="-78"/>
                <a:ea typeface="Franklin Gothic Book" pitchFamily="34" charset="0"/>
                <a:cs typeface="Andalus" pitchFamily="18" charset="-78"/>
              </a:rPr>
              <a:t> </a:t>
            </a:r>
            <a:r>
              <a:rPr lang="en-US" sz="3200" b="1" dirty="0" err="1" smtClean="0">
                <a:solidFill>
                  <a:schemeClr val="tx1">
                    <a:lumMod val="95000"/>
                    <a:lumOff val="5000"/>
                  </a:schemeClr>
                </a:solidFill>
                <a:latin typeface="Andalus" pitchFamily="18" charset="-78"/>
                <a:ea typeface="Franklin Gothic Book" pitchFamily="34" charset="0"/>
                <a:cs typeface="Andalus" pitchFamily="18" charset="-78"/>
              </a:rPr>
              <a:t>Shivaji</a:t>
            </a:r>
            <a:r>
              <a:rPr lang="en-US" sz="3200" b="1" dirty="0" smtClean="0">
                <a:solidFill>
                  <a:schemeClr val="tx1">
                    <a:lumMod val="95000"/>
                    <a:lumOff val="5000"/>
                  </a:schemeClr>
                </a:solidFill>
                <a:latin typeface="Andalus" pitchFamily="18" charset="-78"/>
                <a:ea typeface="Franklin Gothic Book" pitchFamily="34" charset="0"/>
                <a:cs typeface="Andalus" pitchFamily="18" charset="-78"/>
              </a:rPr>
              <a:t> </a:t>
            </a:r>
            <a:r>
              <a:rPr lang="en-US" sz="3200" b="1" dirty="0" err="1" smtClean="0">
                <a:solidFill>
                  <a:schemeClr val="tx1">
                    <a:lumMod val="95000"/>
                    <a:lumOff val="5000"/>
                  </a:schemeClr>
                </a:solidFill>
                <a:latin typeface="Andalus" pitchFamily="18" charset="-78"/>
                <a:ea typeface="Franklin Gothic Book" pitchFamily="34" charset="0"/>
                <a:cs typeface="Andalus" pitchFamily="18" charset="-78"/>
              </a:rPr>
              <a:t>Gujar</a:t>
            </a:r>
            <a:endParaRPr lang="en-US" sz="3200" b="1" dirty="0" smtClean="0">
              <a:solidFill>
                <a:schemeClr val="tx1">
                  <a:lumMod val="95000"/>
                  <a:lumOff val="5000"/>
                </a:schemeClr>
              </a:solidFill>
              <a:latin typeface="Andalus" pitchFamily="18" charset="-78"/>
              <a:ea typeface="Franklin Gothic Book" pitchFamily="34" charset="0"/>
              <a:cs typeface="Andalus" pitchFamily="18" charset="-78"/>
            </a:endParaRPr>
          </a:p>
          <a:p>
            <a:pPr lvl="0" fontAlgn="base">
              <a:spcBef>
                <a:spcPct val="0"/>
              </a:spcBef>
              <a:spcAft>
                <a:spcPct val="0"/>
              </a:spcAft>
            </a:pPr>
            <a:r>
              <a:rPr lang="en-US" sz="2400" b="1" dirty="0" smtClean="0">
                <a:solidFill>
                  <a:schemeClr val="tx1">
                    <a:lumMod val="95000"/>
                    <a:lumOff val="5000"/>
                  </a:schemeClr>
                </a:solidFill>
                <a:latin typeface="Andalus" pitchFamily="18" charset="-78"/>
                <a:cs typeface="Andalus" pitchFamily="18" charset="-78"/>
              </a:rPr>
              <a:t>				</a:t>
            </a:r>
            <a:r>
              <a:rPr lang="en-US" sz="2400" b="1" dirty="0" smtClean="0">
                <a:solidFill>
                  <a:schemeClr val="tx1">
                    <a:lumMod val="95000"/>
                    <a:lumOff val="5000"/>
                  </a:schemeClr>
                </a:solidFill>
                <a:latin typeface="Andalus" pitchFamily="18" charset="-78"/>
                <a:cs typeface="Andalus" pitchFamily="18" charset="-78"/>
              </a:rPr>
              <a:t>	</a:t>
            </a:r>
            <a:r>
              <a:rPr lang="en-US" sz="2000" b="1" dirty="0" smtClean="0">
                <a:solidFill>
                  <a:schemeClr val="tx1">
                    <a:lumMod val="95000"/>
                    <a:lumOff val="5000"/>
                  </a:schemeClr>
                </a:solidFill>
                <a:latin typeface="Andalus" pitchFamily="18" charset="-78"/>
                <a:cs typeface="Andalus" pitchFamily="18" charset="-78"/>
              </a:rPr>
              <a:t>M.COM</a:t>
            </a:r>
            <a:r>
              <a:rPr lang="en-US" sz="2000" b="1" dirty="0" smtClean="0">
                <a:solidFill>
                  <a:schemeClr val="tx1">
                    <a:lumMod val="95000"/>
                    <a:lumOff val="5000"/>
                  </a:schemeClr>
                </a:solidFill>
                <a:latin typeface="Andalus" pitchFamily="18" charset="-78"/>
                <a:cs typeface="Andalus" pitchFamily="18" charset="-78"/>
              </a:rPr>
              <a:t>. (BUSS. Admn. &amp; Adv. A/C)</a:t>
            </a:r>
          </a:p>
          <a:p>
            <a:pPr lvl="0" fontAlgn="base">
              <a:spcBef>
                <a:spcPct val="0"/>
              </a:spcBef>
              <a:spcAft>
                <a:spcPct val="0"/>
              </a:spcAft>
            </a:pPr>
            <a:r>
              <a:rPr lang="en-US" sz="2000" b="1" dirty="0" smtClean="0">
                <a:solidFill>
                  <a:schemeClr val="tx1">
                    <a:lumMod val="95000"/>
                    <a:lumOff val="5000"/>
                  </a:schemeClr>
                </a:solidFill>
                <a:latin typeface="Andalus" pitchFamily="18" charset="-78"/>
                <a:cs typeface="Andalus" pitchFamily="18" charset="-78"/>
              </a:rPr>
              <a:t>				</a:t>
            </a:r>
            <a:r>
              <a:rPr lang="en-US" sz="2000" b="1" dirty="0" smtClean="0">
                <a:solidFill>
                  <a:schemeClr val="tx1">
                    <a:lumMod val="95000"/>
                    <a:lumOff val="5000"/>
                  </a:schemeClr>
                </a:solidFill>
                <a:latin typeface="Andalus" pitchFamily="18" charset="-78"/>
                <a:cs typeface="Andalus" pitchFamily="18" charset="-78"/>
              </a:rPr>
              <a:t>	M.ED</a:t>
            </a:r>
            <a:r>
              <a:rPr lang="en-US" sz="2000" b="1" dirty="0" smtClean="0">
                <a:solidFill>
                  <a:schemeClr val="tx1">
                    <a:lumMod val="95000"/>
                    <a:lumOff val="5000"/>
                  </a:schemeClr>
                </a:solidFill>
                <a:latin typeface="Andalus" pitchFamily="18" charset="-78"/>
                <a:cs typeface="Andalus" pitchFamily="18" charset="-78"/>
              </a:rPr>
              <a:t>. SET (Edu. &amp; Com.) NET. 					</a:t>
            </a:r>
            <a:r>
              <a:rPr lang="en-US" sz="2000" b="1" dirty="0" smtClean="0">
                <a:solidFill>
                  <a:schemeClr val="tx1">
                    <a:lumMod val="95000"/>
                    <a:lumOff val="5000"/>
                  </a:schemeClr>
                </a:solidFill>
                <a:latin typeface="Andalus" pitchFamily="18" charset="-78"/>
                <a:cs typeface="Andalus" pitchFamily="18" charset="-78"/>
              </a:rPr>
              <a:t>	GDC&amp;A</a:t>
            </a:r>
            <a:r>
              <a:rPr lang="en-US" sz="2000" b="1" dirty="0" smtClean="0">
                <a:solidFill>
                  <a:schemeClr val="tx1">
                    <a:lumMod val="95000"/>
                    <a:lumOff val="5000"/>
                  </a:schemeClr>
                </a:solidFill>
                <a:latin typeface="Andalus" pitchFamily="18" charset="-78"/>
                <a:cs typeface="Andalus" pitchFamily="18" charset="-78"/>
              </a:rPr>
              <a:t>. </a:t>
            </a:r>
            <a:r>
              <a:rPr lang="en-US" sz="2000" b="1" dirty="0" smtClean="0">
                <a:solidFill>
                  <a:schemeClr val="tx1">
                    <a:lumMod val="95000"/>
                    <a:lumOff val="5000"/>
                  </a:schemeClr>
                </a:solidFill>
                <a:latin typeface="Andalus" pitchFamily="18" charset="-78"/>
                <a:cs typeface="Andalus" pitchFamily="18" charset="-78"/>
              </a:rPr>
              <a:t>DMOA&amp;FA</a:t>
            </a:r>
          </a:p>
          <a:p>
            <a:pPr lvl="0" fontAlgn="base">
              <a:spcBef>
                <a:spcPct val="0"/>
              </a:spcBef>
              <a:spcAft>
                <a:spcPct val="0"/>
              </a:spcAft>
            </a:pPr>
            <a:r>
              <a:rPr lang="en-US" sz="2000" b="1" dirty="0" smtClean="0">
                <a:solidFill>
                  <a:schemeClr val="tx1">
                    <a:lumMod val="95000"/>
                    <a:lumOff val="5000"/>
                  </a:schemeClr>
                </a:solidFill>
                <a:latin typeface="Andalus" pitchFamily="18" charset="-78"/>
                <a:ea typeface="Franklin Gothic Book" pitchFamily="34" charset="0"/>
                <a:cs typeface="Andalus" pitchFamily="18" charset="-78"/>
              </a:rPr>
              <a:t>	</a:t>
            </a:r>
            <a:r>
              <a:rPr lang="en-US" sz="2000" b="1" dirty="0" smtClean="0">
                <a:solidFill>
                  <a:schemeClr val="tx1">
                    <a:lumMod val="95000"/>
                    <a:lumOff val="5000"/>
                  </a:schemeClr>
                </a:solidFill>
                <a:latin typeface="Andalus" pitchFamily="18" charset="-78"/>
                <a:ea typeface="Franklin Gothic Book" pitchFamily="34" charset="0"/>
                <a:cs typeface="Andalus" pitchFamily="18" charset="-78"/>
              </a:rPr>
              <a:t>			&amp;</a:t>
            </a:r>
            <a:endParaRPr lang="en-US" sz="2000" b="1" dirty="0" smtClean="0">
              <a:solidFill>
                <a:schemeClr val="tx1">
                  <a:lumMod val="95000"/>
                  <a:lumOff val="5000"/>
                </a:schemeClr>
              </a:solidFill>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3200" b="1" dirty="0" err="1" smtClean="0">
                <a:latin typeface="Andalus" pitchFamily="18" charset="-78"/>
                <a:ea typeface="Franklin Gothic Book" pitchFamily="34" charset="0"/>
                <a:cs typeface="Andalus" pitchFamily="18" charset="-78"/>
              </a:rPr>
              <a:t>Akshaya</a:t>
            </a:r>
            <a:r>
              <a:rPr lang="en-US" sz="3200" b="1" dirty="0" smtClean="0">
                <a:latin typeface="Andalus" pitchFamily="18" charset="-78"/>
                <a:ea typeface="Franklin Gothic Book" pitchFamily="34" charset="0"/>
                <a:cs typeface="Andalus" pitchFamily="18" charset="-78"/>
              </a:rPr>
              <a:t> </a:t>
            </a:r>
            <a:r>
              <a:rPr lang="en-US" sz="3200" b="1" dirty="0" err="1" smtClean="0">
                <a:latin typeface="Andalus" pitchFamily="18" charset="-78"/>
                <a:ea typeface="Franklin Gothic Book" pitchFamily="34" charset="0"/>
                <a:cs typeface="Andalus" pitchFamily="18" charset="-78"/>
              </a:rPr>
              <a:t>Avinash</a:t>
            </a:r>
            <a:r>
              <a:rPr lang="en-US" sz="3200" b="1" dirty="0" smtClean="0">
                <a:latin typeface="Andalus" pitchFamily="18" charset="-78"/>
                <a:ea typeface="Franklin Gothic Book" pitchFamily="34" charset="0"/>
                <a:cs typeface="Andalus" pitchFamily="18" charset="-78"/>
              </a:rPr>
              <a:t> </a:t>
            </a:r>
            <a:r>
              <a:rPr lang="en-US" sz="3200" b="1" dirty="0" err="1" smtClean="0">
                <a:latin typeface="Andalus" pitchFamily="18" charset="-78"/>
                <a:ea typeface="Franklin Gothic Book" pitchFamily="34" charset="0"/>
                <a:cs typeface="Andalus" pitchFamily="18" charset="-78"/>
              </a:rPr>
              <a:t>Deshpande</a:t>
            </a:r>
            <a:endParaRPr kumimoji="0" lang="en-US" sz="3200" b="1" i="0" u="none" strike="noStrike" cap="none" normalizeH="0" baseline="0" dirty="0" smtClean="0">
              <a:ln>
                <a:noFill/>
              </a:ln>
              <a:solidFill>
                <a:schemeClr val="tx1"/>
              </a:solidFill>
              <a:effectLst/>
              <a:latin typeface="Andalus" pitchFamily="18" charset="-78"/>
              <a:ea typeface="Franklin Gothic Book" pitchFamily="34" charset="0"/>
              <a:cs typeface="Andalus" pitchFamily="18" charset="-78"/>
            </a:endParaRPr>
          </a:p>
          <a:p>
            <a:pPr lvl="0" algn="ctr" fontAlgn="base">
              <a:spcBef>
                <a:spcPct val="0"/>
              </a:spcBef>
              <a:spcAft>
                <a:spcPct val="0"/>
              </a:spcAft>
            </a:pPr>
            <a:r>
              <a:rPr lang="en-US" sz="2000" b="1" dirty="0" smtClean="0">
                <a:solidFill>
                  <a:schemeClr val="tx1">
                    <a:lumMod val="95000"/>
                    <a:lumOff val="5000"/>
                  </a:schemeClr>
                </a:solidFill>
                <a:latin typeface="Andalus" pitchFamily="18" charset="-78"/>
                <a:cs typeface="Andalus" pitchFamily="18" charset="-78"/>
              </a:rPr>
              <a:t>						M.COM. </a:t>
            </a:r>
            <a:r>
              <a:rPr lang="en-US" sz="2000" b="1" dirty="0" smtClean="0">
                <a:solidFill>
                  <a:schemeClr val="tx1">
                    <a:lumMod val="95000"/>
                    <a:lumOff val="5000"/>
                  </a:schemeClr>
                </a:solidFill>
                <a:latin typeface="Andalus" pitchFamily="18" charset="-78"/>
                <a:cs typeface="Andalus" pitchFamily="18" charset="-78"/>
              </a:rPr>
              <a:t>GDC&amp;A</a:t>
            </a:r>
            <a:r>
              <a:rPr lang="en-US" sz="2000" b="1" dirty="0" smtClean="0">
                <a:solidFill>
                  <a:schemeClr val="tx1">
                    <a:lumMod val="95000"/>
                    <a:lumOff val="5000"/>
                  </a:schemeClr>
                </a:solidFill>
                <a:latin typeface="Andalus" pitchFamily="18" charset="-78"/>
                <a:cs typeface="Andalus" pitchFamily="18" charset="-78"/>
              </a:rPr>
              <a:t>. Tally ERP 9</a:t>
            </a:r>
            <a:endParaRPr kumimoji="0" lang="en-US" sz="2000" b="1" i="0" u="none" strike="noStrike" cap="none" normalizeH="0" baseline="0" dirty="0" smtClean="0">
              <a:ln>
                <a:noFill/>
              </a:ln>
              <a:solidFill>
                <a:srgbClr val="002060"/>
              </a:solidFill>
              <a:effectLst/>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dirty="0" smtClean="0">
              <a:ln>
                <a:noFill/>
              </a:ln>
              <a:solidFill>
                <a:srgbClr val="002060"/>
              </a:solidFill>
              <a:effectLst/>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2060"/>
                </a:solidFill>
                <a:effectLst/>
                <a:latin typeface="Andalus" pitchFamily="18" charset="-78"/>
                <a:ea typeface="Franklin Gothic Book" pitchFamily="34" charset="0"/>
                <a:cs typeface="Andalus" pitchFamily="18" charset="-78"/>
              </a:rPr>
              <a:t>Assistant</a:t>
            </a:r>
            <a:r>
              <a:rPr kumimoji="0" lang="en-US" sz="3200" b="1" i="0" u="none" strike="noStrike" cap="none" normalizeH="0" dirty="0" smtClean="0">
                <a:ln>
                  <a:noFill/>
                </a:ln>
                <a:solidFill>
                  <a:srgbClr val="002060"/>
                </a:solidFill>
                <a:effectLst/>
                <a:latin typeface="Andalus" pitchFamily="18" charset="-78"/>
                <a:ea typeface="Franklin Gothic Book" pitchFamily="34" charset="0"/>
                <a:cs typeface="Andalus" pitchFamily="18" charset="-78"/>
              </a:rPr>
              <a:t> </a:t>
            </a:r>
            <a:r>
              <a:rPr kumimoji="0" lang="en-US" sz="3200" b="1" i="0" u="none" strike="noStrike" cap="none" normalizeH="0" dirty="0" smtClean="0">
                <a:ln>
                  <a:noFill/>
                </a:ln>
                <a:solidFill>
                  <a:srgbClr val="002060"/>
                </a:solidFill>
                <a:effectLst/>
                <a:latin typeface="Andalus" pitchFamily="18" charset="-78"/>
                <a:ea typeface="Franklin Gothic Book" pitchFamily="34" charset="0"/>
                <a:cs typeface="Andalus" pitchFamily="18" charset="-78"/>
              </a:rPr>
              <a:t>Professor</a:t>
            </a:r>
          </a:p>
          <a:p>
            <a:pPr marL="0" marR="0" lvl="0" indent="0" algn="ctr" defTabSz="914400" rtl="0" eaLnBrk="1" fontAlgn="base" latinLnBrk="0" hangingPunct="1">
              <a:lnSpc>
                <a:spcPct val="100000"/>
              </a:lnSpc>
              <a:spcBef>
                <a:spcPct val="0"/>
              </a:spcBef>
              <a:spcAft>
                <a:spcPct val="0"/>
              </a:spcAft>
              <a:buClrTx/>
              <a:buSzTx/>
              <a:buFontTx/>
              <a:buNone/>
              <a:tabLst/>
            </a:pPr>
            <a:r>
              <a:rPr lang="en-US" sz="3200" b="1" baseline="0" dirty="0" err="1" smtClean="0">
                <a:solidFill>
                  <a:srgbClr val="002060"/>
                </a:solidFill>
                <a:latin typeface="Andalus" pitchFamily="18" charset="-78"/>
                <a:ea typeface="Franklin Gothic Book" pitchFamily="34" charset="0"/>
                <a:cs typeface="Andalus" pitchFamily="18" charset="-78"/>
              </a:rPr>
              <a:t>Mahila</a:t>
            </a:r>
            <a:r>
              <a:rPr lang="en-US" sz="3200" b="1" dirty="0" smtClean="0">
                <a:solidFill>
                  <a:srgbClr val="002060"/>
                </a:solidFill>
                <a:latin typeface="Andalus" pitchFamily="18" charset="-78"/>
                <a:ea typeface="Franklin Gothic Book" pitchFamily="34" charset="0"/>
                <a:cs typeface="Andalus" pitchFamily="18" charset="-78"/>
              </a:rPr>
              <a:t> </a:t>
            </a:r>
            <a:r>
              <a:rPr lang="en-US" sz="3200" b="1" dirty="0" err="1" smtClean="0">
                <a:solidFill>
                  <a:srgbClr val="002060"/>
                </a:solidFill>
                <a:latin typeface="Andalus" pitchFamily="18" charset="-78"/>
                <a:ea typeface="Franklin Gothic Book" pitchFamily="34" charset="0"/>
                <a:cs typeface="Andalus" pitchFamily="18" charset="-78"/>
              </a:rPr>
              <a:t>Mahavidyalay</a:t>
            </a:r>
            <a:r>
              <a:rPr lang="en-US" sz="3200" b="1" dirty="0" smtClean="0">
                <a:solidFill>
                  <a:srgbClr val="002060"/>
                </a:solidFill>
                <a:latin typeface="Andalus" pitchFamily="18" charset="-78"/>
                <a:ea typeface="Franklin Gothic Book" pitchFamily="34" charset="0"/>
                <a:cs typeface="Andalus" pitchFamily="18" charset="-78"/>
              </a:rPr>
              <a:t>, </a:t>
            </a:r>
            <a:r>
              <a:rPr lang="en-US" sz="3200" b="1" dirty="0" err="1" smtClean="0">
                <a:solidFill>
                  <a:srgbClr val="002060"/>
                </a:solidFill>
                <a:latin typeface="Andalus" pitchFamily="18" charset="-78"/>
                <a:ea typeface="Franklin Gothic Book" pitchFamily="34" charset="0"/>
                <a:cs typeface="Andalus" pitchFamily="18" charset="-78"/>
              </a:rPr>
              <a:t>Karad</a:t>
            </a:r>
            <a:endParaRPr kumimoji="0" lang="en-US" sz="800" b="0" i="0" u="none" strike="noStrike" cap="none" normalizeH="0" baseline="0" dirty="0" smtClean="0">
              <a:ln>
                <a:noFill/>
              </a:ln>
              <a:solidFill>
                <a:srgbClr val="002060"/>
              </a:solidFill>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609600" y="381000"/>
            <a:ext cx="7848600" cy="6324600"/>
          </a:xfrm>
          <a:prstGeom prst="rect">
            <a:avLst/>
          </a:prstGeom>
        </p:spPr>
        <p:txBody>
          <a:bodyPr vert="horz" lIns="91440" tIns="45720" rIns="91440" bIns="45720" rtlCol="0" anchor="ctr">
            <a:noAutofit/>
          </a:bodyPr>
          <a:lstStyle/>
          <a:p>
            <a:pPr lvl="0"/>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4. </a:t>
            </a:r>
            <a:r>
              <a:rPr lang="en-US" sz="2800" b="1" dirty="0" smtClean="0">
                <a:latin typeface="Times New Roman" pitchFamily="18" charset="0"/>
                <a:cs typeface="Times New Roman" pitchFamily="18" charset="0"/>
              </a:rPr>
              <a:t>Journal </a:t>
            </a:r>
            <a:r>
              <a:rPr lang="en-US" sz="2800" b="1" dirty="0" smtClean="0">
                <a:latin typeface="Times New Roman" pitchFamily="18" charset="0"/>
                <a:cs typeface="Times New Roman" pitchFamily="18" charset="0"/>
              </a:rPr>
              <a:t>Voucher (F7) –</a:t>
            </a:r>
            <a:r>
              <a:rPr lang="en-US" sz="2400" b="1" dirty="0" smtClean="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lvl="0"/>
            <a:endParaRPr lang="en-US" sz="10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Entries </a:t>
            </a:r>
            <a:r>
              <a:rPr lang="en-US" sz="2400" dirty="0" smtClean="0">
                <a:latin typeface="Times New Roman" pitchFamily="18" charset="0"/>
                <a:cs typeface="Times New Roman" pitchFamily="18" charset="0"/>
              </a:rPr>
              <a:t>which are not comes under above vouchers are recorded in journal voucher. This voucher is an Adjustment voucher, used for non-cash transaction like Adjustments for outstanding income, outstanding expenses, Provisions etc.</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Depreciation Charged on Machinery Rs. 2000/-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Depreciation </a:t>
            </a:r>
            <a:r>
              <a:rPr lang="en-US" sz="2400" dirty="0" smtClean="0">
                <a:latin typeface="Times New Roman" pitchFamily="18" charset="0"/>
                <a:cs typeface="Times New Roman" pitchFamily="18" charset="0"/>
              </a:rPr>
              <a:t>A/c ---------------------Dr.	2000</a:t>
            </a:r>
          </a:p>
          <a:p>
            <a:r>
              <a:rPr lang="en-US" sz="2400" dirty="0" smtClean="0">
                <a:latin typeface="Times New Roman" pitchFamily="18" charset="0"/>
                <a:cs typeface="Times New Roman" pitchFamily="18" charset="0"/>
              </a:rPr>
              <a:t>	To Machinery A/c				2000</a:t>
            </a:r>
          </a:p>
          <a:p>
            <a:r>
              <a:rPr lang="en-US"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In </a:t>
            </a:r>
            <a:r>
              <a:rPr lang="en-US" sz="2400" dirty="0" smtClean="0">
                <a:latin typeface="Times New Roman" pitchFamily="18" charset="0"/>
                <a:cs typeface="Times New Roman" pitchFamily="18" charset="0"/>
              </a:rPr>
              <a:t>Above journal entry Bank/Cash A/c is not given debit or credit so this entry is called non-cash entry &amp; its comes under journal entry.</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609600" y="381000"/>
            <a:ext cx="7848600" cy="6324600"/>
          </a:xfrm>
          <a:prstGeom prst="rect">
            <a:avLst/>
          </a:prstGeom>
        </p:spPr>
        <p:txBody>
          <a:bodyPr vert="horz" lIns="91440" tIns="45720" rIns="91440" bIns="45720" rtlCol="0" anchor="ctr">
            <a:noAutofit/>
          </a:bodyPr>
          <a:lstStyle/>
          <a:p>
            <a:pPr lvl="0"/>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5.</a:t>
            </a:r>
            <a:r>
              <a:rPr lang="en-US"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Sales Voucher (F8) </a:t>
            </a:r>
            <a:r>
              <a:rPr lang="en-US" sz="2800" b="1"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lvl="0"/>
            <a:r>
              <a:rPr lang="en-US" sz="1000" b="1" dirty="0" smtClean="0">
                <a:latin typeface="Times New Roman" pitchFamily="18" charset="0"/>
                <a:cs typeface="Times New Roman" pitchFamily="18" charset="0"/>
              </a:rPr>
              <a:t> </a:t>
            </a:r>
            <a:endParaRPr lang="en-US" sz="10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When </a:t>
            </a:r>
            <a:r>
              <a:rPr lang="en-US" sz="2400" dirty="0" smtClean="0">
                <a:latin typeface="Times New Roman" pitchFamily="18" charset="0"/>
                <a:cs typeface="Times New Roman" pitchFamily="18" charset="0"/>
              </a:rPr>
              <a:t>in any entries Goods A/c is given Credit then it is called Sales voucher. All credit sales transaction are entered in sales voucher.</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Sold goods to </a:t>
            </a:r>
            <a:r>
              <a:rPr lang="en-US" sz="2400" dirty="0" err="1" smtClean="0">
                <a:latin typeface="Times New Roman" pitchFamily="18" charset="0"/>
                <a:cs typeface="Times New Roman" pitchFamily="18" charset="0"/>
              </a:rPr>
              <a:t>Ajit</a:t>
            </a:r>
            <a:r>
              <a:rPr lang="en-US" sz="2400" dirty="0" smtClean="0">
                <a:latin typeface="Times New Roman" pitchFamily="18" charset="0"/>
                <a:cs typeface="Times New Roman" pitchFamily="18" charset="0"/>
              </a:rPr>
              <a:t> on Credit Rs. 25000/- </a:t>
            </a:r>
          </a:p>
          <a:p>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Ajit</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A/c ---------------------Dr.	25000</a:t>
            </a:r>
          </a:p>
          <a:p>
            <a:r>
              <a:rPr lang="en-US" sz="2400" dirty="0" smtClean="0">
                <a:latin typeface="Times New Roman" pitchFamily="18" charset="0"/>
                <a:cs typeface="Times New Roman" pitchFamily="18" charset="0"/>
              </a:rPr>
              <a:t>	To Goods A/c				25000</a:t>
            </a:r>
          </a:p>
          <a:p>
            <a:r>
              <a:rPr lang="en-US"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In </a:t>
            </a:r>
            <a:r>
              <a:rPr lang="en-US" sz="2400" dirty="0" smtClean="0">
                <a:latin typeface="Times New Roman" pitchFamily="18" charset="0"/>
                <a:cs typeface="Times New Roman" pitchFamily="18" charset="0"/>
              </a:rPr>
              <a:t>Above journal entry Goods A/c is given credit so this entry is called Sales entry</a:t>
            </a:r>
            <a:r>
              <a:rPr lang="en-US" sz="2400" dirty="0" smtClean="0">
                <a:latin typeface="Times New Roman" pitchFamily="18" charset="0"/>
                <a:cs typeface="Times New Roman" pitchFamily="18" charset="0"/>
              </a:rPr>
              <a:t>.</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609600" y="228600"/>
            <a:ext cx="7848600" cy="5562600"/>
          </a:xfrm>
          <a:prstGeom prst="rect">
            <a:avLst/>
          </a:prstGeom>
        </p:spPr>
        <p:txBody>
          <a:bodyPr vert="horz" lIns="91440" tIns="45720" rIns="91440" bIns="45720" rtlCol="0" anchor="ctr">
            <a:noAutofit/>
          </a:bodyPr>
          <a:lstStyle/>
          <a:p>
            <a:pPr lvl="0"/>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6. </a:t>
            </a:r>
            <a:r>
              <a:rPr lang="en-US" sz="2800" b="1" dirty="0" smtClean="0">
                <a:latin typeface="Times New Roman" pitchFamily="18" charset="0"/>
                <a:cs typeface="Times New Roman" pitchFamily="18" charset="0"/>
              </a:rPr>
              <a:t>Purchase </a:t>
            </a:r>
            <a:r>
              <a:rPr lang="en-US" sz="2800" b="1" dirty="0" smtClean="0">
                <a:latin typeface="Times New Roman" pitchFamily="18" charset="0"/>
                <a:cs typeface="Times New Roman" pitchFamily="18" charset="0"/>
              </a:rPr>
              <a:t>Voucher (F9) </a:t>
            </a:r>
            <a:r>
              <a:rPr lang="en-US" sz="2800" b="1" dirty="0" smtClean="0">
                <a:latin typeface="Times New Roman" pitchFamily="18" charset="0"/>
                <a:cs typeface="Times New Roman" pitchFamily="18" charset="0"/>
              </a:rPr>
              <a:t>–</a:t>
            </a:r>
          </a:p>
          <a:p>
            <a:pPr lvl="0"/>
            <a:r>
              <a:rPr lang="en-US" sz="1000" b="1" dirty="0" smtClean="0">
                <a:latin typeface="Times New Roman" pitchFamily="18" charset="0"/>
                <a:cs typeface="Times New Roman" pitchFamily="18" charset="0"/>
              </a:rPr>
              <a:t> </a:t>
            </a:r>
            <a:endParaRPr lang="en-US" sz="10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When </a:t>
            </a:r>
            <a:r>
              <a:rPr lang="en-US" sz="2400" dirty="0" smtClean="0">
                <a:latin typeface="Times New Roman" pitchFamily="18" charset="0"/>
                <a:cs typeface="Times New Roman" pitchFamily="18" charset="0"/>
              </a:rPr>
              <a:t>in any entries Goods A/c is given Debit then it is called Purchase voucher. All credit Purchase transaction are entered in purchase voucher.</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Purchased goods from Ram on Credit Rs. 40000/-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Goods </a:t>
            </a:r>
            <a:r>
              <a:rPr lang="en-US" sz="2400" dirty="0" smtClean="0">
                <a:latin typeface="Times New Roman" pitchFamily="18" charset="0"/>
                <a:cs typeface="Times New Roman" pitchFamily="18" charset="0"/>
              </a:rPr>
              <a:t>A/c ---------------------Dr.	40000</a:t>
            </a:r>
          </a:p>
          <a:p>
            <a:r>
              <a:rPr lang="en-US" sz="2400" dirty="0" smtClean="0">
                <a:latin typeface="Times New Roman" pitchFamily="18" charset="0"/>
                <a:cs typeface="Times New Roman" pitchFamily="18" charset="0"/>
              </a:rPr>
              <a:t>	To Ram A/c				40000</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In Above journal entry Goods A/c is given Debit so this entry is called Purchase entry</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381000" y="135192"/>
            <a:ext cx="8458200" cy="6629400"/>
          </a:xfrm>
          <a:prstGeom prst="rect">
            <a:avLst/>
          </a:prstGeom>
        </p:spPr>
        <p:txBody>
          <a:bodyPr vert="horz" lIns="91440" tIns="45720" rIns="91440" bIns="45720" rtlCol="0" anchor="ctr">
            <a:noAutofit/>
          </a:bodyPr>
          <a:lstStyle/>
          <a:p>
            <a:pPr lvl="0"/>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7. </a:t>
            </a:r>
            <a:r>
              <a:rPr lang="en-US" sz="2800" b="1" dirty="0" smtClean="0">
                <a:latin typeface="Times New Roman" pitchFamily="18" charset="0"/>
                <a:cs typeface="Times New Roman" pitchFamily="18" charset="0"/>
              </a:rPr>
              <a:t>Credit Note (Ctrl+F8) </a:t>
            </a:r>
            <a:r>
              <a:rPr lang="en-US" sz="2800" b="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en-US" sz="10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 </a:t>
            </a:r>
            <a:r>
              <a:rPr lang="en-US" sz="2400" dirty="0" smtClean="0">
                <a:latin typeface="Times New Roman" pitchFamily="18" charset="0"/>
                <a:cs typeface="Times New Roman" pitchFamily="18" charset="0"/>
              </a:rPr>
              <a:t>credit Note is generally issued when purchaser Returns goods to us out of goods sold to him.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Returned goods to us from Rajesh &amp; Co. Rs. 500/- </a:t>
            </a:r>
          </a:p>
          <a:p>
            <a:endParaRPr lang="en-US" sz="10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Sales </a:t>
            </a:r>
            <a:r>
              <a:rPr lang="en-US" sz="2400" dirty="0" smtClean="0">
                <a:latin typeface="Times New Roman" pitchFamily="18" charset="0"/>
                <a:cs typeface="Times New Roman" pitchFamily="18" charset="0"/>
              </a:rPr>
              <a:t>Return A/c ---------------------Dr.	500</a:t>
            </a:r>
          </a:p>
          <a:p>
            <a:r>
              <a:rPr lang="en-US" sz="2400" dirty="0" smtClean="0">
                <a:latin typeface="Times New Roman" pitchFamily="18" charset="0"/>
                <a:cs typeface="Times New Roman" pitchFamily="18" charset="0"/>
              </a:rPr>
              <a:t>	To Rajesh &amp; Co. A/c				</a:t>
            </a:r>
            <a:r>
              <a:rPr lang="en-US" sz="2400" dirty="0" smtClean="0">
                <a:latin typeface="Times New Roman" pitchFamily="18" charset="0"/>
                <a:cs typeface="Times New Roman" pitchFamily="18" charset="0"/>
              </a:rPr>
              <a:t>500</a:t>
            </a:r>
          </a:p>
          <a:p>
            <a:endParaRPr lang="en-US" sz="2400" dirty="0" smtClean="0">
              <a:latin typeface="Times New Roman" pitchFamily="18" charset="0"/>
              <a:cs typeface="Times New Roman" pitchFamily="18" charset="0"/>
            </a:endParaRPr>
          </a:p>
          <a:p>
            <a:pPr lvl="0"/>
            <a:endParaRPr lang="en-US" sz="2800" b="1" dirty="0" smtClean="0">
              <a:latin typeface="Times New Roman" pitchFamily="18" charset="0"/>
              <a:cs typeface="Times New Roman" pitchFamily="18" charset="0"/>
            </a:endParaRPr>
          </a:p>
          <a:p>
            <a:pPr lvl="0"/>
            <a:r>
              <a:rPr lang="en-US" sz="2800" b="1" dirty="0" smtClean="0">
                <a:latin typeface="Times New Roman" pitchFamily="18" charset="0"/>
                <a:cs typeface="Times New Roman" pitchFamily="18" charset="0"/>
              </a:rPr>
              <a:t>8. Debit Note </a:t>
            </a:r>
            <a:r>
              <a:rPr lang="en-US"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Ctrl+F9) </a:t>
            </a:r>
            <a:r>
              <a:rPr lang="en-US" sz="2800" b="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endParaRPr lang="en-US" sz="10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Generally </a:t>
            </a:r>
            <a:r>
              <a:rPr lang="en-US" sz="2400" dirty="0" smtClean="0">
                <a:latin typeface="Times New Roman" pitchFamily="18" charset="0"/>
                <a:cs typeface="Times New Roman" pitchFamily="18" charset="0"/>
              </a:rPr>
              <a:t>A debit Note is prepared when we Returns goods to Supplier.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Returned goods to Mehta &amp; Co. Rs. 1000/- </a:t>
            </a:r>
          </a:p>
          <a:p>
            <a:endParaRPr lang="en-US" sz="10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Mehata</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&amp; Co. A/c ---------------------Dr.	1000</a:t>
            </a:r>
          </a:p>
          <a:p>
            <a:r>
              <a:rPr lang="en-US" sz="2400" dirty="0" smtClean="0">
                <a:latin typeface="Times New Roman" pitchFamily="18" charset="0"/>
                <a:cs typeface="Times New Roman" pitchFamily="18" charset="0"/>
              </a:rPr>
              <a:t>	To Purchase Return A/c				1000</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r>
              <a:rPr lang="en-US" sz="13800" b="1" dirty="0" smtClean="0">
                <a:solidFill>
                  <a:srgbClr val="7030A0"/>
                </a:solidFill>
                <a:latin typeface="Monotype Corsiva" pitchFamily="66" charset="0"/>
                <a:cs typeface="Times New Roman" pitchFamily="18" charset="0"/>
              </a:rPr>
              <a:t>Thank </a:t>
            </a:r>
            <a:r>
              <a:rPr lang="en-US" sz="13800" b="1" dirty="0" smtClean="0">
                <a:solidFill>
                  <a:srgbClr val="7030A0"/>
                </a:solidFill>
                <a:latin typeface="Monotype Corsiva" pitchFamily="66" charset="0"/>
                <a:cs typeface="Times New Roman" pitchFamily="18" charset="0"/>
              </a:rPr>
              <a:t> you</a:t>
            </a:r>
            <a:endParaRPr lang="en-US" sz="13800" b="1" dirty="0">
              <a:solidFill>
                <a:srgbClr val="7030A0"/>
              </a:solidFill>
              <a:latin typeface="Monotype Corsiva"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229600" cy="6232475"/>
          </a:xfrm>
          <a:prstGeom prst="rect">
            <a:avLst/>
          </a:prstGeom>
        </p:spPr>
        <p:txBody>
          <a:bodyPr wrap="square">
            <a:spAutoFit/>
          </a:bodyPr>
          <a:lstStyle/>
          <a:p>
            <a:pPr lvl="0" algn="ctr" fontAlgn="base">
              <a:spcBef>
                <a:spcPct val="0"/>
              </a:spcBef>
              <a:spcAft>
                <a:spcPct val="0"/>
              </a:spcAft>
            </a:pPr>
            <a:r>
              <a:rPr lang="en-US" sz="2800" b="1" dirty="0" smtClean="0">
                <a:latin typeface="Times New Roman" pitchFamily="18" charset="0"/>
                <a:ea typeface="Franklin Gothic Book" pitchFamily="34" charset="0"/>
                <a:cs typeface="Times New Roman" pitchFamily="18" charset="0"/>
              </a:rPr>
              <a:t>Computer Accounting Through Accounting Package Tally (Latest Version)</a:t>
            </a:r>
          </a:p>
          <a:p>
            <a:pPr lvl="0" algn="ctr" fontAlgn="base">
              <a:spcBef>
                <a:spcPct val="0"/>
              </a:spcBef>
              <a:spcAft>
                <a:spcPct val="0"/>
              </a:spcAft>
            </a:pPr>
            <a:endParaRPr lang="en-US" sz="1200" dirty="0" smtClean="0">
              <a:latin typeface="Arial" pitchFamily="34" charset="0"/>
              <a:cs typeface="Arial" pitchFamily="34" charset="0"/>
            </a:endParaRPr>
          </a:p>
          <a:p>
            <a:pPr lvl="0" algn="ctr" eaLnBrk="0" fontAlgn="base" hangingPunct="0">
              <a:spcBef>
                <a:spcPct val="0"/>
              </a:spcBef>
              <a:spcAft>
                <a:spcPct val="0"/>
              </a:spcAft>
            </a:pPr>
            <a:endParaRPr lang="en-US" sz="1100" b="1" dirty="0" smtClean="0">
              <a:latin typeface="Times New Roman" pitchFamily="18" charset="0"/>
              <a:ea typeface="Franklin Gothic Book" pitchFamily="34" charset="0"/>
              <a:cs typeface="Times New Roman" pitchFamily="18" charset="0"/>
            </a:endParaRPr>
          </a:p>
          <a:p>
            <a:pPr lvl="0" algn="ctr" eaLnBrk="0" fontAlgn="base" hangingPunct="0">
              <a:spcBef>
                <a:spcPct val="0"/>
              </a:spcBef>
              <a:spcAft>
                <a:spcPct val="0"/>
              </a:spcAft>
              <a:buFontTx/>
              <a:buChar char="-"/>
            </a:pPr>
            <a:r>
              <a:rPr lang="en-US" sz="2800" b="1" dirty="0" smtClean="0">
                <a:latin typeface="Times New Roman" pitchFamily="18" charset="0"/>
                <a:ea typeface="Franklin Gothic Book" pitchFamily="34" charset="0"/>
                <a:cs typeface="Times New Roman" pitchFamily="18" charset="0"/>
              </a:rPr>
              <a:t>Overview of Computer System –</a:t>
            </a:r>
            <a:endParaRPr lang="en-US" sz="1000" b="1" dirty="0" smtClean="0">
              <a:latin typeface="Arial" pitchFamily="34" charset="0"/>
              <a:cs typeface="Arial" pitchFamily="34" charset="0"/>
            </a:endParaRPr>
          </a:p>
          <a:p>
            <a:pPr lvl="0" eaLnBrk="0" fontAlgn="base" hangingPunct="0">
              <a:spcBef>
                <a:spcPct val="0"/>
              </a:spcBef>
              <a:spcAft>
                <a:spcPct val="0"/>
              </a:spcAft>
              <a:buFontTx/>
              <a:buChar char="-"/>
            </a:pPr>
            <a:endParaRPr lang="en-US" sz="2000" b="1" dirty="0" smtClean="0">
              <a:latin typeface="Times New Roman" pitchFamily="18" charset="0"/>
              <a:ea typeface="Franklin Gothic Book" pitchFamily="34" charset="0"/>
              <a:cs typeface="Times New Roman" pitchFamily="18" charset="0"/>
            </a:endParaRPr>
          </a:p>
          <a:p>
            <a:pPr lvl="0" eaLnBrk="0" fontAlgn="base" hangingPunct="0">
              <a:spcBef>
                <a:spcPct val="0"/>
              </a:spcBef>
              <a:spcAft>
                <a:spcPct val="0"/>
              </a:spcAft>
            </a:pPr>
            <a:r>
              <a:rPr lang="en-US" sz="2800" b="1" dirty="0" smtClean="0">
                <a:solidFill>
                  <a:srgbClr val="FF0000"/>
                </a:solidFill>
                <a:latin typeface="Times New Roman" pitchFamily="18" charset="0"/>
                <a:ea typeface="Franklin Gothic Book" pitchFamily="34" charset="0"/>
                <a:cs typeface="Times New Roman" pitchFamily="18" charset="0"/>
              </a:rPr>
              <a:t>	Definition - </a:t>
            </a:r>
          </a:p>
          <a:p>
            <a:pPr lvl="0" eaLnBrk="0" fontAlgn="base" hangingPunct="0">
              <a:spcBef>
                <a:spcPct val="0"/>
              </a:spcBef>
              <a:spcAft>
                <a:spcPct val="0"/>
              </a:spcAft>
            </a:pPr>
            <a:endParaRPr lang="en-US" sz="2000" b="1" dirty="0" smtClean="0">
              <a:latin typeface="Times New Roman" pitchFamily="18" charset="0"/>
              <a:ea typeface="Franklin Gothic Book" pitchFamily="34" charset="0"/>
              <a:cs typeface="Times New Roman" pitchFamily="18" charset="0"/>
            </a:endParaRPr>
          </a:p>
          <a:p>
            <a:pPr eaLnBrk="0" fontAlgn="base" hangingPunct="0">
              <a:spcBef>
                <a:spcPct val="0"/>
              </a:spcBef>
              <a:spcAft>
                <a:spcPct val="0"/>
              </a:spcAft>
            </a:pPr>
            <a:r>
              <a:rPr lang="en-US" sz="2800" b="1" dirty="0" smtClean="0">
                <a:latin typeface="Times New Roman" pitchFamily="18" charset="0"/>
                <a:ea typeface="Franklin Gothic Book" pitchFamily="34" charset="0"/>
                <a:cs typeface="Times New Roman" pitchFamily="18" charset="0"/>
              </a:rPr>
              <a:t>	</a:t>
            </a:r>
            <a:r>
              <a:rPr lang="en-US" sz="2800" b="1" dirty="0" smtClean="0">
                <a:solidFill>
                  <a:srgbClr val="7030A0"/>
                </a:solidFill>
                <a:latin typeface="Times New Roman" pitchFamily="18" charset="0"/>
                <a:ea typeface="Franklin Gothic Book" pitchFamily="34" charset="0"/>
                <a:cs typeface="Times New Roman" pitchFamily="18" charset="0"/>
              </a:rPr>
              <a:t>C  =  Commonly	</a:t>
            </a:r>
          </a:p>
          <a:p>
            <a:pPr lvl="0" eaLnBrk="0" fontAlgn="base" hangingPunct="0">
              <a:spcBef>
                <a:spcPct val="0"/>
              </a:spcBef>
              <a:spcAft>
                <a:spcPct val="0"/>
              </a:spcAft>
            </a:pPr>
            <a:r>
              <a:rPr lang="en-US" sz="2800" b="1" dirty="0" smtClean="0">
                <a:solidFill>
                  <a:srgbClr val="7030A0"/>
                </a:solidFill>
                <a:latin typeface="Times New Roman" pitchFamily="18" charset="0"/>
                <a:ea typeface="Franklin Gothic Book" pitchFamily="34" charset="0"/>
                <a:cs typeface="Times New Roman" pitchFamily="18" charset="0"/>
              </a:rPr>
              <a:t>	O  =  Operating	</a:t>
            </a:r>
          </a:p>
          <a:p>
            <a:pPr lvl="0" eaLnBrk="0" fontAlgn="base" hangingPunct="0">
              <a:spcBef>
                <a:spcPct val="0"/>
              </a:spcBef>
              <a:spcAft>
                <a:spcPct val="0"/>
              </a:spcAft>
            </a:pPr>
            <a:r>
              <a:rPr lang="en-US" sz="2800" b="1" dirty="0" smtClean="0">
                <a:solidFill>
                  <a:srgbClr val="7030A0"/>
                </a:solidFill>
                <a:latin typeface="Times New Roman" pitchFamily="18" charset="0"/>
                <a:ea typeface="Franklin Gothic Book" pitchFamily="34" charset="0"/>
                <a:cs typeface="Times New Roman" pitchFamily="18" charset="0"/>
              </a:rPr>
              <a:t>	M =  Machine	</a:t>
            </a:r>
          </a:p>
          <a:p>
            <a:pPr lvl="0" eaLnBrk="0" fontAlgn="base" hangingPunct="0">
              <a:spcBef>
                <a:spcPct val="0"/>
              </a:spcBef>
              <a:spcAft>
                <a:spcPct val="0"/>
              </a:spcAft>
            </a:pPr>
            <a:r>
              <a:rPr lang="en-US" sz="2800" b="1" dirty="0" smtClean="0">
                <a:solidFill>
                  <a:srgbClr val="7030A0"/>
                </a:solidFill>
                <a:latin typeface="Times New Roman" pitchFamily="18" charset="0"/>
                <a:ea typeface="Franklin Gothic Book" pitchFamily="34" charset="0"/>
                <a:cs typeface="Times New Roman" pitchFamily="18" charset="0"/>
              </a:rPr>
              <a:t>	P   =  Purposely	</a:t>
            </a:r>
            <a:endParaRPr lang="en-US" sz="1400" dirty="0" smtClean="0">
              <a:solidFill>
                <a:srgbClr val="7030A0"/>
              </a:solidFill>
              <a:latin typeface="Arial" pitchFamily="34" charset="0"/>
              <a:cs typeface="Arial" pitchFamily="34" charset="0"/>
            </a:endParaRPr>
          </a:p>
          <a:p>
            <a:pPr lvl="0" eaLnBrk="0" fontAlgn="base" hangingPunct="0">
              <a:spcBef>
                <a:spcPct val="0"/>
              </a:spcBef>
              <a:spcAft>
                <a:spcPct val="0"/>
              </a:spcAft>
            </a:pPr>
            <a:r>
              <a:rPr lang="en-US" sz="2800" b="1" dirty="0" smtClean="0">
                <a:solidFill>
                  <a:srgbClr val="7030A0"/>
                </a:solidFill>
                <a:latin typeface="Times New Roman" pitchFamily="18" charset="0"/>
                <a:ea typeface="Franklin Gothic Book" pitchFamily="34" charset="0"/>
                <a:cs typeface="Times New Roman" pitchFamily="18" charset="0"/>
              </a:rPr>
              <a:t>	U  =  Used For	</a:t>
            </a:r>
          </a:p>
          <a:p>
            <a:pPr lvl="0" eaLnBrk="0" fontAlgn="base" hangingPunct="0">
              <a:spcBef>
                <a:spcPct val="0"/>
              </a:spcBef>
              <a:spcAft>
                <a:spcPct val="0"/>
              </a:spcAft>
            </a:pPr>
            <a:r>
              <a:rPr lang="en-US" sz="2800" b="1" dirty="0" smtClean="0">
                <a:solidFill>
                  <a:srgbClr val="7030A0"/>
                </a:solidFill>
                <a:latin typeface="Times New Roman" pitchFamily="18" charset="0"/>
                <a:ea typeface="Franklin Gothic Book" pitchFamily="34" charset="0"/>
                <a:cs typeface="Times New Roman" pitchFamily="18" charset="0"/>
              </a:rPr>
              <a:t>	T  =  Trade	</a:t>
            </a:r>
          </a:p>
          <a:p>
            <a:pPr lvl="0" eaLnBrk="0" fontAlgn="base" hangingPunct="0">
              <a:spcBef>
                <a:spcPct val="0"/>
              </a:spcBef>
              <a:spcAft>
                <a:spcPct val="0"/>
              </a:spcAft>
            </a:pPr>
            <a:r>
              <a:rPr lang="en-US" sz="2800" b="1" dirty="0" smtClean="0">
                <a:solidFill>
                  <a:srgbClr val="7030A0"/>
                </a:solidFill>
                <a:latin typeface="Times New Roman" pitchFamily="18" charset="0"/>
                <a:ea typeface="Franklin Gothic Book" pitchFamily="34" charset="0"/>
                <a:cs typeface="Times New Roman" pitchFamily="18" charset="0"/>
              </a:rPr>
              <a:t>	E  =  Education	</a:t>
            </a:r>
          </a:p>
          <a:p>
            <a:pPr lvl="0" eaLnBrk="0" fontAlgn="base" hangingPunct="0">
              <a:spcBef>
                <a:spcPct val="0"/>
              </a:spcBef>
              <a:spcAft>
                <a:spcPct val="0"/>
              </a:spcAft>
            </a:pPr>
            <a:r>
              <a:rPr lang="en-US" sz="2800" b="1" dirty="0" smtClean="0">
                <a:solidFill>
                  <a:srgbClr val="7030A0"/>
                </a:solidFill>
                <a:latin typeface="Times New Roman" pitchFamily="18" charset="0"/>
                <a:ea typeface="Franklin Gothic Book" pitchFamily="34" charset="0"/>
                <a:cs typeface="Times New Roman" pitchFamily="18" charset="0"/>
              </a:rPr>
              <a:t>	R  =  Research</a:t>
            </a:r>
            <a:endParaRPr lang="en-US" sz="1400" dirty="0" smtClean="0">
              <a:solidFill>
                <a:srgbClr val="7030A0"/>
              </a:solidFill>
              <a:latin typeface="Arial" pitchFamily="34" charset="0"/>
              <a:cs typeface="Arial" pitchFamily="34" charset="0"/>
            </a:endParaRPr>
          </a:p>
        </p:txBody>
      </p:sp>
      <p:pic>
        <p:nvPicPr>
          <p:cNvPr id="1025" name="Picture 1"/>
          <p:cNvPicPr>
            <a:picLocks noChangeAspect="1" noChangeArrowheads="1"/>
          </p:cNvPicPr>
          <p:nvPr/>
        </p:nvPicPr>
        <p:blipFill>
          <a:blip r:embed="rId2"/>
          <a:srcRect/>
          <a:stretch>
            <a:fillRect/>
          </a:stretch>
        </p:blipFill>
        <p:spPr bwMode="auto">
          <a:xfrm>
            <a:off x="4800600" y="3181350"/>
            <a:ext cx="3733799" cy="2990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b="1" dirty="0" smtClean="0">
                <a:latin typeface="Times New Roman" pitchFamily="18" charset="0"/>
                <a:ea typeface="Franklin Gothic Book" pitchFamily="34" charset="0"/>
                <a:cs typeface="Times New Roman" pitchFamily="18" charset="0"/>
              </a:rPr>
              <a:t/>
            </a:r>
            <a:br>
              <a:rPr lang="en-US" sz="4000" b="1" dirty="0" smtClean="0">
                <a:latin typeface="Times New Roman" pitchFamily="18" charset="0"/>
                <a:ea typeface="Franklin Gothic Book" pitchFamily="34" charset="0"/>
                <a:cs typeface="Times New Roman" pitchFamily="18" charset="0"/>
              </a:rPr>
            </a:br>
            <a:r>
              <a:rPr lang="en-US" sz="4000" b="1" dirty="0" smtClean="0">
                <a:latin typeface="Times New Roman" pitchFamily="18" charset="0"/>
                <a:ea typeface="Franklin Gothic Book" pitchFamily="34" charset="0"/>
                <a:cs typeface="Times New Roman" pitchFamily="18" charset="0"/>
              </a:rPr>
              <a:t>A Computer System consist input device, main computer (CPU) &amp; output device. </a:t>
            </a:r>
            <a:r>
              <a:rPr lang="en-US" sz="2200" b="1" dirty="0" smtClean="0">
                <a:latin typeface="Arial" pitchFamily="34" charset="0"/>
                <a:cs typeface="Arial" pitchFamily="34" charset="0"/>
              </a:rPr>
              <a:t/>
            </a:r>
            <a:br>
              <a:rPr lang="en-US" sz="2200" b="1" dirty="0" smtClean="0">
                <a:latin typeface="Arial" pitchFamily="34" charset="0"/>
                <a:cs typeface="Arial" pitchFamily="34" charset="0"/>
              </a:rPr>
            </a:br>
            <a:endParaRPr lang="en-US" dirty="0"/>
          </a:p>
        </p:txBody>
      </p:sp>
      <p:sp>
        <p:nvSpPr>
          <p:cNvPr id="3" name="Text Placeholder 2"/>
          <p:cNvSpPr>
            <a:spLocks noGrp="1"/>
          </p:cNvSpPr>
          <p:nvPr>
            <p:ph type="body" idx="1"/>
          </p:nvPr>
        </p:nvSpPr>
        <p:spPr>
          <a:xfrm>
            <a:off x="381000" y="1752600"/>
            <a:ext cx="4267200" cy="2427288"/>
          </a:xfrm>
        </p:spPr>
        <p:txBody>
          <a:bodyPr>
            <a:normAutofit fontScale="92500" lnSpcReduction="20000"/>
          </a:bodyPr>
          <a:lstStyle/>
          <a:p>
            <a:pPr lvl="0" algn="ctr" eaLnBrk="0" fontAlgn="base" hangingPunct="0">
              <a:spcBef>
                <a:spcPct val="0"/>
              </a:spcBef>
              <a:spcAft>
                <a:spcPct val="0"/>
              </a:spcAft>
              <a:buFontTx/>
              <a:buChar char="•"/>
            </a:pPr>
            <a:r>
              <a:rPr lang="en-US" dirty="0" smtClean="0">
                <a:latin typeface="Times New Roman" pitchFamily="18" charset="0"/>
                <a:ea typeface="Franklin Gothic Book" pitchFamily="34" charset="0"/>
                <a:cs typeface="Times New Roman" pitchFamily="18" charset="0"/>
              </a:rPr>
              <a:t> </a:t>
            </a:r>
            <a:r>
              <a:rPr lang="en-US" sz="2600" dirty="0" smtClean="0">
                <a:latin typeface="Times New Roman" pitchFamily="18" charset="0"/>
                <a:ea typeface="Franklin Gothic Book" pitchFamily="34" charset="0"/>
                <a:cs typeface="Times New Roman" pitchFamily="18" charset="0"/>
              </a:rPr>
              <a:t>Input Devices</a:t>
            </a:r>
            <a:endParaRPr lang="en-US" sz="1300" b="0" dirty="0" smtClean="0">
              <a:latin typeface="Arial" pitchFamily="34" charset="0"/>
              <a:cs typeface="Arial" pitchFamily="34" charset="0"/>
            </a:endParaRPr>
          </a:p>
          <a:p>
            <a:pPr lvl="0" eaLnBrk="0" fontAlgn="base" hangingPunct="0">
              <a:spcBef>
                <a:spcPct val="0"/>
              </a:spcBef>
              <a:spcAft>
                <a:spcPct val="0"/>
              </a:spcAft>
            </a:pPr>
            <a:endParaRPr lang="en-US" b="0" dirty="0" smtClean="0">
              <a:latin typeface="Times New Roman" pitchFamily="18" charset="0"/>
              <a:ea typeface="Franklin Gothic Book" pitchFamily="34" charset="0"/>
              <a:cs typeface="Times New Roman" pitchFamily="18" charset="0"/>
            </a:endParaRPr>
          </a:p>
          <a:p>
            <a:pPr lvl="0" algn="just" eaLnBrk="0" fontAlgn="base" hangingPunct="0">
              <a:spcBef>
                <a:spcPct val="0"/>
              </a:spcBef>
              <a:spcAft>
                <a:spcPct val="0"/>
              </a:spcAft>
            </a:pPr>
            <a:r>
              <a:rPr lang="en-US" sz="2600" b="0" dirty="0" smtClean="0">
                <a:latin typeface="Times New Roman" pitchFamily="18" charset="0"/>
                <a:ea typeface="Franklin Gothic Book" pitchFamily="34" charset="0"/>
                <a:cs typeface="Times New Roman" pitchFamily="18" charset="0"/>
              </a:rPr>
              <a:t>Input Device is used for communication from man to machine, also used to feed the information to computer. e.g. Mouse, Key-Board, Joystick, Light Pen etc. </a:t>
            </a:r>
            <a:r>
              <a:rPr lang="en-US" b="0" dirty="0" smtClean="0">
                <a:latin typeface="Times New Roman" pitchFamily="18" charset="0"/>
                <a:ea typeface="Franklin Gothic Book" pitchFamily="34" charset="0"/>
                <a:cs typeface="Times New Roman" pitchFamily="18" charset="0"/>
              </a:rPr>
              <a:t>		</a:t>
            </a:r>
            <a:endParaRPr lang="en-US" sz="1200" b="0" dirty="0" smtClean="0">
              <a:latin typeface="Arial" pitchFamily="34" charset="0"/>
              <a:cs typeface="Arial" pitchFamily="34" charset="0"/>
            </a:endParaRPr>
          </a:p>
        </p:txBody>
      </p:sp>
      <p:sp>
        <p:nvSpPr>
          <p:cNvPr id="5" name="Text Placeholder 4"/>
          <p:cNvSpPr>
            <a:spLocks noGrp="1"/>
          </p:cNvSpPr>
          <p:nvPr>
            <p:ph type="body" sz="quarter" idx="3"/>
          </p:nvPr>
        </p:nvSpPr>
        <p:spPr>
          <a:xfrm>
            <a:off x="5181600" y="1600200"/>
            <a:ext cx="3733800" cy="2122487"/>
          </a:xfrm>
        </p:spPr>
        <p:txBody>
          <a:bodyPr>
            <a:normAutofit lnSpcReduction="10000"/>
          </a:bodyPr>
          <a:lstStyle/>
          <a:p>
            <a:pPr lvl="0" algn="ctr" eaLnBrk="0" fontAlgn="base" hangingPunct="0">
              <a:spcBef>
                <a:spcPct val="0"/>
              </a:spcBef>
              <a:spcAft>
                <a:spcPct val="0"/>
              </a:spcAft>
              <a:buFontTx/>
              <a:buChar char="•"/>
            </a:pPr>
            <a:r>
              <a:rPr lang="en-US" dirty="0" smtClean="0">
                <a:latin typeface="Times New Roman" pitchFamily="18" charset="0"/>
                <a:ea typeface="Franklin Gothic Book" pitchFamily="34" charset="0"/>
                <a:cs typeface="Times New Roman" pitchFamily="18" charset="0"/>
              </a:rPr>
              <a:t> Output Devices</a:t>
            </a:r>
            <a:endParaRPr lang="en-US" sz="1200" b="0" dirty="0" smtClean="0">
              <a:latin typeface="Arial" pitchFamily="34" charset="0"/>
              <a:cs typeface="Arial" pitchFamily="34" charset="0"/>
            </a:endParaRPr>
          </a:p>
          <a:p>
            <a:pPr lvl="0" algn="just" eaLnBrk="0" fontAlgn="base" hangingPunct="0">
              <a:spcBef>
                <a:spcPct val="0"/>
              </a:spcBef>
              <a:spcAft>
                <a:spcPct val="0"/>
              </a:spcAft>
            </a:pPr>
            <a:endParaRPr lang="en-US" b="0" dirty="0" smtClean="0">
              <a:latin typeface="Times New Roman" pitchFamily="18" charset="0"/>
              <a:ea typeface="Franklin Gothic Book" pitchFamily="34" charset="0"/>
              <a:cs typeface="Times New Roman" pitchFamily="18" charset="0"/>
            </a:endParaRPr>
          </a:p>
          <a:p>
            <a:pPr lvl="0" algn="just" eaLnBrk="0" fontAlgn="base" hangingPunct="0">
              <a:spcBef>
                <a:spcPct val="0"/>
              </a:spcBef>
              <a:spcAft>
                <a:spcPct val="0"/>
              </a:spcAft>
            </a:pPr>
            <a:r>
              <a:rPr lang="en-US" b="0" dirty="0" smtClean="0">
                <a:latin typeface="Times New Roman" pitchFamily="18" charset="0"/>
                <a:ea typeface="Franklin Gothic Book" pitchFamily="34" charset="0"/>
                <a:cs typeface="Times New Roman" pitchFamily="18" charset="0"/>
              </a:rPr>
              <a:t>Output Device is used for communication from machine to man, e.g. Monitor, Printer etc.</a:t>
            </a:r>
            <a:endParaRPr lang="en-US" dirty="0"/>
          </a:p>
        </p:txBody>
      </p:sp>
      <p:grpSp>
        <p:nvGrpSpPr>
          <p:cNvPr id="9" name="Group 8"/>
          <p:cNvGrpSpPr/>
          <p:nvPr/>
        </p:nvGrpSpPr>
        <p:grpSpPr>
          <a:xfrm>
            <a:off x="304800" y="3886200"/>
            <a:ext cx="8534400" cy="2732088"/>
            <a:chOff x="533400" y="1752600"/>
            <a:chExt cx="8534400" cy="2732088"/>
          </a:xfrm>
        </p:grpSpPr>
        <p:sp>
          <p:nvSpPr>
            <p:cNvPr id="7" name="Text Placeholder 2"/>
            <p:cNvSpPr txBox="1">
              <a:spLocks/>
            </p:cNvSpPr>
            <p:nvPr/>
          </p:nvSpPr>
          <p:spPr>
            <a:xfrm>
              <a:off x="533400" y="1905000"/>
              <a:ext cx="4267200" cy="2427288"/>
            </a:xfrm>
            <a:prstGeom prst="rect">
              <a:avLst/>
            </a:prstGeom>
          </p:spPr>
          <p:txBody>
            <a:bodyPr vert="horz" lIns="91440" tIns="45720" rIns="91440" bIns="45720" rtlCol="0" anchor="b">
              <a:normAutofit/>
            </a:bodyPr>
            <a:lstStyle/>
            <a:p>
              <a:pPr lvl="0" algn="ctr" eaLnBrk="0" fontAlgn="base" hangingPunct="0">
                <a:spcBef>
                  <a:spcPct val="0"/>
                </a:spcBef>
                <a:spcAft>
                  <a:spcPct val="0"/>
                </a:spcAft>
                <a:buFontTx/>
                <a:buChar char="•"/>
              </a:pPr>
              <a:r>
                <a:rPr lang="en-US" sz="2400" b="1" dirty="0" smtClean="0">
                  <a:latin typeface="Times New Roman" pitchFamily="18" charset="0"/>
                  <a:ea typeface="Franklin Gothic Book" pitchFamily="34" charset="0"/>
                  <a:cs typeface="Times New Roman" pitchFamily="18" charset="0"/>
                </a:rPr>
                <a:t> Hardware</a:t>
              </a:r>
              <a:endParaRPr lang="en-US" sz="12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Franklin Gothic Book" pitchFamily="34" charset="0"/>
                  <a:cs typeface="Times New Roman" pitchFamily="18" charset="0"/>
                </a:rPr>
                <a:t>Hardware is the actual machine and its refers to various parts of computer machine such as Printers, Monitors etc.</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Franklin Gothic Book" pitchFamily="34" charset="0"/>
                  <a:cs typeface="Times New Roman" pitchFamily="18" charset="0"/>
                </a:rPr>
                <a:t>		</a:t>
              </a:r>
              <a:endPar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8" name="Text Placeholder 4"/>
            <p:cNvSpPr txBox="1">
              <a:spLocks/>
            </p:cNvSpPr>
            <p:nvPr/>
          </p:nvSpPr>
          <p:spPr>
            <a:xfrm>
              <a:off x="5334000" y="1752600"/>
              <a:ext cx="3733800" cy="2732088"/>
            </a:xfrm>
            <a:prstGeom prst="rect">
              <a:avLst/>
            </a:prstGeom>
          </p:spPr>
          <p:txBody>
            <a:bodyPr vert="horz" lIns="91440" tIns="45720" rIns="91440" bIns="45720" rtlCol="0" anchor="b">
              <a:normAutofit/>
            </a:bodyPr>
            <a:lstStyle/>
            <a:p>
              <a:pPr lvl="0" algn="ctr" eaLnBrk="0" fontAlgn="base" hangingPunct="0">
                <a:spcBef>
                  <a:spcPct val="0"/>
                </a:spcBef>
                <a:spcAft>
                  <a:spcPct val="0"/>
                </a:spcAft>
                <a:buFontTx/>
                <a:buChar char="•"/>
              </a:pPr>
              <a:r>
                <a:rPr kumimoji="0" lang="en-US" sz="2400" b="1" i="0" u="none" strike="noStrike" kern="1200" cap="none" spc="0" normalizeH="0" baseline="0" noProof="0" dirty="0" smtClean="0">
                  <a:ln>
                    <a:noFill/>
                  </a:ln>
                  <a:solidFill>
                    <a:schemeClr val="tx1"/>
                  </a:solidFill>
                  <a:effectLst/>
                  <a:uLnTx/>
                  <a:uFillTx/>
                  <a:latin typeface="Times New Roman" pitchFamily="18" charset="0"/>
                  <a:ea typeface="Franklin Gothic Book" pitchFamily="34" charset="0"/>
                  <a:cs typeface="Times New Roman" pitchFamily="18" charset="0"/>
                </a:rPr>
                <a:t> </a:t>
              </a:r>
              <a:r>
                <a:rPr lang="en-US" sz="2400" b="1" dirty="0" smtClean="0">
                  <a:latin typeface="Times New Roman" pitchFamily="18" charset="0"/>
                  <a:ea typeface="Franklin Gothic Book" pitchFamily="34" charset="0"/>
                  <a:cs typeface="Times New Roman" pitchFamily="18" charset="0"/>
                </a:rPr>
                <a:t>Software</a:t>
              </a:r>
              <a:endParaRPr lang="en-US" sz="2400" dirty="0" smtClean="0">
                <a:latin typeface="Times New Roman" pitchFamily="18" charset="0"/>
                <a:ea typeface="Franklin Gothic Book"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Franklin Gothic Book" pitchFamily="34" charset="0"/>
                  <a:cs typeface="Times New Roman" pitchFamily="18" charset="0"/>
                </a:rPr>
                <a:t>A computer is to be given a set of instruction is called Program, and a set of Program is called software.</a:t>
              </a:r>
              <a:r>
                <a:rPr lang="en-US" sz="1200" dirty="0" smtClean="0">
                  <a:latin typeface="Arial" pitchFamily="34" charset="0"/>
                  <a:cs typeface="Arial" pitchFamily="34" charset="0"/>
                </a:rPr>
                <a:t> </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28600" y="228600"/>
            <a:ext cx="86106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ctr" defTabSz="914400" rtl="0" eaLnBrk="1" fontAlgn="base" latinLnBrk="0" hangingPunct="1">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Franklin Gothic Book" pitchFamily="34" charset="0"/>
                <a:cs typeface="Times New Roman" pitchFamily="18" charset="0"/>
              </a:rPr>
              <a:t>Creation of Company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Franklin Gothic Book" pitchFamily="34" charset="0"/>
                <a:cs typeface="Times New Roman" pitchFamily="18" charset="0"/>
              </a:rPr>
              <a:t>	Creating a company means providing the basic information like Name of the Company, Address, Telephone Number, PAN No., VAT No., Symbols etc. of the Company of which the accounts are to be maintained in tally. (Give a Example with Name of Company)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304800" y="3733800"/>
            <a:ext cx="8382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Franklin Gothic Book" pitchFamily="34" charset="0"/>
                <a:cs typeface="Times New Roman" pitchFamily="18" charset="0"/>
              </a:rPr>
              <a:t> Generating Accounting Reports</a:t>
            </a:r>
            <a:endParaRPr kumimoji="0" lang="en-US" sz="2800" b="0" i="0" u="none" strike="noStrike" cap="none" normalizeH="0" baseline="0" dirty="0" smtClean="0">
              <a:ln>
                <a:noFill/>
              </a:ln>
              <a:solidFill>
                <a:schemeClr val="tx1"/>
              </a:solidFill>
              <a:effectLst/>
              <a:latin typeface="Times New Roman" pitchFamily="18" charset="0"/>
              <a:ea typeface="Franklin Gothic Book"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ea typeface="Franklin Gothic Book" pitchFamily="34" charset="0"/>
                <a:cs typeface="Times New Roman" pitchFamily="18" charset="0"/>
              </a:rPr>
              <a:t>	Tally </a:t>
            </a:r>
            <a:r>
              <a:rPr kumimoji="0" lang="en-US" sz="2800" b="0" i="0" u="none" strike="noStrike" cap="none" normalizeH="0" baseline="0" dirty="0" smtClean="0">
                <a:ln>
                  <a:noFill/>
                </a:ln>
                <a:solidFill>
                  <a:schemeClr val="tx1"/>
                </a:solidFill>
                <a:effectLst/>
                <a:latin typeface="Times New Roman" pitchFamily="18" charset="0"/>
                <a:ea typeface="Franklin Gothic Book" pitchFamily="34" charset="0"/>
                <a:cs typeface="Times New Roman" pitchFamily="18" charset="0"/>
              </a:rPr>
              <a:t>automatically generates a number of reports once the vouchers are entered. All the reports like Trial Balance, P&amp;L A/C, Balance sheet, Ratio analysis, Fund flow statement etc. It also results to various books, like purchase/sales Day book, Cash book, Ledger A/c’s etc.</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Image result for computer images h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5" name="Rectangle 1"/>
          <p:cNvSpPr>
            <a:spLocks noChangeArrowheads="1"/>
          </p:cNvSpPr>
          <p:nvPr/>
        </p:nvSpPr>
        <p:spPr bwMode="auto">
          <a:xfrm>
            <a:off x="762000" y="604421"/>
            <a:ext cx="807720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Franklin Gothic Book" pitchFamily="34" charset="0"/>
                <a:cs typeface="Times New Roman" pitchFamily="18" charset="0"/>
              </a:rPr>
              <a:t>Computer Accounting through Accounting Package Tally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ea typeface="Franklin Gothic Book"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Times New Roman" pitchFamily="18" charset="0"/>
                <a:ea typeface="Franklin Gothic Book" pitchFamily="34" charset="0"/>
                <a:cs typeface="Times New Roman" pitchFamily="18" charset="0"/>
              </a:rPr>
              <a:t>Versions </a:t>
            </a:r>
            <a:r>
              <a:rPr kumimoji="0" lang="en-US" sz="2800" b="1" i="0" u="none" strike="noStrike" cap="none" normalizeH="0" baseline="0" dirty="0" smtClean="0">
                <a:ln>
                  <a:noFill/>
                </a:ln>
                <a:solidFill>
                  <a:srgbClr val="FF0000"/>
                </a:solidFill>
                <a:effectLst/>
                <a:latin typeface="Franklin Gothic Book"/>
                <a:ea typeface="Franklin Gothic Book" pitchFamily="34" charset="0"/>
                <a:cs typeface="Times New Roman" pitchFamily="18" charset="0"/>
              </a:rPr>
              <a:t>–</a:t>
            </a:r>
            <a:r>
              <a:rPr kumimoji="0" lang="en-US" sz="2800" b="1" i="0" u="none" strike="noStrike" cap="none" normalizeH="0" baseline="0" dirty="0" smtClean="0">
                <a:ln>
                  <a:noFill/>
                </a:ln>
                <a:solidFill>
                  <a:srgbClr val="FF0000"/>
                </a:solidFill>
                <a:effectLst/>
                <a:latin typeface="Times New Roman" pitchFamily="18" charset="0"/>
                <a:ea typeface="Franklin Gothic Book" pitchFamily="34" charset="0"/>
                <a:cs typeface="Times New Roman" pitchFamily="18" charset="0"/>
              </a:rPr>
              <a:t>	5.4	6.3	7.2	8.1	9.0</a:t>
            </a:r>
            <a:r>
              <a:rPr kumimoji="0" lang="en-US" sz="2800" b="1" i="0" u="none" strike="noStrike" cap="none" normalizeH="0" dirty="0" smtClean="0">
                <a:ln>
                  <a:noFill/>
                </a:ln>
                <a:solidFill>
                  <a:srgbClr val="FF0000"/>
                </a:solidFill>
                <a:effectLst/>
                <a:latin typeface="Times New Roman" pitchFamily="18" charset="0"/>
                <a:ea typeface="Franklin Gothic Book" pitchFamily="34" charset="0"/>
                <a:cs typeface="Times New Roman" pitchFamily="18" charset="0"/>
              </a:rPr>
              <a:t> </a:t>
            </a:r>
            <a:r>
              <a:rPr kumimoji="0" lang="en-US" sz="2800" b="1" i="0" u="none" strike="noStrike" cap="none" normalizeH="0" baseline="0" dirty="0" smtClean="0">
                <a:ln>
                  <a:noFill/>
                </a:ln>
                <a:solidFill>
                  <a:srgbClr val="FF0000"/>
                </a:solidFill>
                <a:effectLst/>
                <a:latin typeface="Times New Roman" pitchFamily="18" charset="0"/>
                <a:ea typeface="Franklin Gothic Book" pitchFamily="34" charset="0"/>
                <a:cs typeface="Times New Roman" pitchFamily="18" charset="0"/>
              </a:rPr>
              <a:t>Tally ERP</a:t>
            </a:r>
            <a:endParaRPr kumimoji="0" lang="en-US" sz="1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Franklin Gothic Book"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lang="en-US" sz="2800" dirty="0" smtClean="0">
                <a:latin typeface="Times New Roman" pitchFamily="18" charset="0"/>
                <a:ea typeface="Franklin Gothic Book"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Franklin Gothic Book" pitchFamily="34" charset="0"/>
                <a:cs typeface="Times New Roman" pitchFamily="18" charset="0"/>
              </a:rPr>
              <a:t>It is most popular accounting software package. It is used almost all over the world by trading and business concerns for maintaining their financial accounts, It covers all accounting works from preparation of journal vouchers to preparations of final accounts, funds flow, cash flow statements, ratio analysis, budget etc.</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normAutofit/>
          </a:bodyPr>
          <a:lstStyle/>
          <a:p>
            <a:r>
              <a:rPr lang="en-US" b="1" dirty="0" smtClean="0">
                <a:latin typeface="Times New Roman" pitchFamily="18" charset="0"/>
                <a:cs typeface="Times New Roman" pitchFamily="18" charset="0"/>
              </a:rPr>
              <a:t>Important Features of Tally –</a:t>
            </a:r>
            <a:endParaRPr lang="en-US" dirty="0">
              <a:latin typeface="Times New Roman" pitchFamily="18" charset="0"/>
              <a:cs typeface="Times New Roman" pitchFamily="18" charset="0"/>
            </a:endParaRPr>
          </a:p>
        </p:txBody>
      </p:sp>
      <p:sp>
        <p:nvSpPr>
          <p:cNvPr id="5" name="Title 2"/>
          <p:cNvSpPr txBox="1">
            <a:spLocks/>
          </p:cNvSpPr>
          <p:nvPr/>
        </p:nvSpPr>
        <p:spPr>
          <a:xfrm>
            <a:off x="457200" y="1371600"/>
            <a:ext cx="8229600" cy="1143000"/>
          </a:xfrm>
          <a:prstGeom prst="rect">
            <a:avLst/>
          </a:prstGeom>
        </p:spPr>
        <p:txBody>
          <a:bodyPr vert="horz" lIns="91440" tIns="45720" rIns="91440" bIns="45720" rtlCol="0" anchor="ctr">
            <a:normAutofit fontScale="90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extBox 5"/>
          <p:cNvSpPr txBox="1"/>
          <p:nvPr/>
        </p:nvSpPr>
        <p:spPr>
          <a:xfrm>
            <a:off x="152400" y="1143000"/>
            <a:ext cx="8839200" cy="5324535"/>
          </a:xfrm>
          <a:prstGeom prst="rect">
            <a:avLst/>
          </a:prstGeom>
          <a:noFill/>
        </p:spPr>
        <p:txBody>
          <a:bodyPr wrap="square" rtlCol="0">
            <a:spAutoFit/>
          </a:bodyPr>
          <a:lstStyle/>
          <a:p>
            <a:pPr marL="342900" lvl="0" indent="-342900">
              <a:buFont typeface="+mj-lt"/>
              <a:buAutoNum type="arabicPeriod"/>
            </a:pPr>
            <a:r>
              <a:rPr lang="en-US" sz="2000" dirty="0" smtClean="0">
                <a:latin typeface="Times New Roman" pitchFamily="18" charset="0"/>
                <a:cs typeface="Times New Roman" pitchFamily="18" charset="0"/>
              </a:rPr>
              <a:t>Tally provides </a:t>
            </a:r>
            <a:r>
              <a:rPr lang="en-US" sz="2000" b="1" dirty="0" smtClean="0">
                <a:latin typeface="Times New Roman" pitchFamily="18" charset="0"/>
                <a:cs typeface="Times New Roman" pitchFamily="18" charset="0"/>
              </a:rPr>
              <a:t>instant result</a:t>
            </a:r>
            <a:r>
              <a:rPr lang="en-US" sz="2000" dirty="0" smtClean="0">
                <a:latin typeface="Times New Roman" pitchFamily="18" charset="0"/>
                <a:cs typeface="Times New Roman" pitchFamily="18" charset="0"/>
              </a:rPr>
              <a:t>. It can provide multiple reports in different formats such as classified and grouped.</a:t>
            </a:r>
          </a:p>
          <a:p>
            <a:pPr marL="342900" lvl="0" indent="-342900">
              <a:buFont typeface="+mj-lt"/>
              <a:buAutoNum type="arabicPeriod"/>
            </a:pPr>
            <a:r>
              <a:rPr lang="en-US" sz="2000" dirty="0" smtClean="0">
                <a:latin typeface="Times New Roman" pitchFamily="18" charset="0"/>
                <a:cs typeface="Times New Roman" pitchFamily="18" charset="0"/>
              </a:rPr>
              <a:t>As the accounting information is keyed in, Tally posts them to respective ledger accounts.</a:t>
            </a:r>
          </a:p>
          <a:p>
            <a:pPr marL="342900" lvl="0" indent="-342900">
              <a:buFont typeface="+mj-lt"/>
              <a:buAutoNum type="arabicPeriod"/>
            </a:pPr>
            <a:r>
              <a:rPr lang="en-US" sz="2000" dirty="0" smtClean="0">
                <a:latin typeface="Times New Roman" pitchFamily="18" charset="0"/>
                <a:cs typeface="Times New Roman" pitchFamily="18" charset="0"/>
              </a:rPr>
              <a:t>There are various options for calculations of interest.</a:t>
            </a:r>
          </a:p>
          <a:p>
            <a:pPr marL="342900" lvl="0" indent="-342900">
              <a:buFont typeface="+mj-lt"/>
              <a:buAutoNum type="arabicPeriod"/>
            </a:pPr>
            <a:r>
              <a:rPr lang="en-US" sz="2000" dirty="0" smtClean="0">
                <a:latin typeface="Times New Roman" pitchFamily="18" charset="0"/>
                <a:cs typeface="Times New Roman" pitchFamily="18" charset="0"/>
              </a:rPr>
              <a:t>In other accounting packages number codes are required but </a:t>
            </a:r>
            <a:r>
              <a:rPr lang="en-US" sz="2000" b="1" dirty="0" smtClean="0">
                <a:latin typeface="Times New Roman" pitchFamily="18" charset="0"/>
                <a:cs typeface="Times New Roman" pitchFamily="18" charset="0"/>
              </a:rPr>
              <a:t>tally package is codeless</a:t>
            </a:r>
            <a:r>
              <a:rPr lang="en-US" sz="2000" dirty="0" smtClean="0">
                <a:latin typeface="Times New Roman" pitchFamily="18" charset="0"/>
                <a:cs typeface="Times New Roman" pitchFamily="18" charset="0"/>
              </a:rPr>
              <a:t> and as such there is no questions of memorizing the code for accounts.</a:t>
            </a:r>
          </a:p>
          <a:p>
            <a:pPr marL="342900" lvl="0" indent="-342900">
              <a:buFont typeface="+mj-lt"/>
              <a:buAutoNum type="arabicPeriod"/>
            </a:pPr>
            <a:r>
              <a:rPr lang="en-US" sz="2000" dirty="0" smtClean="0">
                <a:latin typeface="Times New Roman" pitchFamily="18" charset="0"/>
                <a:cs typeface="Times New Roman" pitchFamily="18" charset="0"/>
              </a:rPr>
              <a:t>Tally can be used for operating system such as windows, Apple, Mackintosh etc.</a:t>
            </a:r>
          </a:p>
          <a:p>
            <a:pPr marL="342900" lvl="0" indent="-342900">
              <a:buFont typeface="+mj-lt"/>
              <a:buAutoNum type="arabicPeriod"/>
            </a:pPr>
            <a:r>
              <a:rPr lang="en-US" sz="2000" dirty="0" smtClean="0">
                <a:latin typeface="Times New Roman" pitchFamily="18" charset="0"/>
                <a:cs typeface="Times New Roman" pitchFamily="18" charset="0"/>
              </a:rPr>
              <a:t>Tally can highly secured against data tampering.</a:t>
            </a:r>
          </a:p>
          <a:p>
            <a:pPr marL="342900" lvl="0" indent="-342900">
              <a:buFont typeface="+mj-lt"/>
              <a:buAutoNum type="arabicPeriod"/>
            </a:pPr>
            <a:r>
              <a:rPr lang="en-US" sz="2000" dirty="0" smtClean="0">
                <a:latin typeface="Times New Roman" pitchFamily="18" charset="0"/>
                <a:cs typeface="Times New Roman" pitchFamily="18" charset="0"/>
              </a:rPr>
              <a:t>In tally three options are provided – </a:t>
            </a:r>
            <a:endParaRPr lang="en-US" sz="2000" dirty="0" smtClean="0">
              <a:latin typeface="Times New Roman" pitchFamily="18" charset="0"/>
              <a:cs typeface="Times New Roman" pitchFamily="18" charset="0"/>
            </a:endParaRPr>
          </a:p>
          <a:p>
            <a:pPr marL="342900" lvl="0" indent="-342900"/>
            <a:r>
              <a:rPr lang="en-US" sz="2000" b="1" dirty="0" smtClean="0">
                <a:latin typeface="Times New Roman" pitchFamily="18" charset="0"/>
                <a:cs typeface="Times New Roman" pitchFamily="18" charset="0"/>
              </a:rPr>
              <a:t>	a</a:t>
            </a:r>
            <a:r>
              <a:rPr lang="en-US" sz="2000" b="1" dirty="0" smtClean="0">
                <a:latin typeface="Times New Roman" pitchFamily="18" charset="0"/>
                <a:cs typeface="Times New Roman" pitchFamily="18" charset="0"/>
              </a:rPr>
              <a:t>) Accounting with inventory 	b) Accounting </a:t>
            </a:r>
            <a:r>
              <a:rPr lang="en-US" sz="2000" b="1" dirty="0" smtClean="0">
                <a:latin typeface="Times New Roman" pitchFamily="18" charset="0"/>
                <a:cs typeface="Times New Roman" pitchFamily="18" charset="0"/>
              </a:rPr>
              <a:t>only</a:t>
            </a:r>
            <a:r>
              <a:rPr lang="en-US" sz="2000" b="1" dirty="0" smtClean="0">
                <a:latin typeface="Times New Roman" pitchFamily="18" charset="0"/>
                <a:cs typeface="Times New Roman" pitchFamily="18" charset="0"/>
              </a:rPr>
              <a:t>	c) Inventory only</a:t>
            </a:r>
            <a:endParaRPr lang="en-US" sz="2000" dirty="0" smtClean="0">
              <a:latin typeface="Times New Roman" pitchFamily="18" charset="0"/>
              <a:cs typeface="Times New Roman" pitchFamily="18" charset="0"/>
            </a:endParaRPr>
          </a:p>
          <a:p>
            <a:pPr marL="457200" lvl="0" indent="-457200"/>
            <a:r>
              <a:rPr lang="en-US" sz="2000" dirty="0" smtClean="0">
                <a:latin typeface="Times New Roman" pitchFamily="18" charset="0"/>
                <a:cs typeface="Times New Roman" pitchFamily="18" charset="0"/>
              </a:rPr>
              <a:t>8.   Multiple </a:t>
            </a:r>
            <a:r>
              <a:rPr lang="en-US" sz="2000" dirty="0" smtClean="0">
                <a:latin typeface="Times New Roman" pitchFamily="18" charset="0"/>
                <a:cs typeface="Times New Roman" pitchFamily="18" charset="0"/>
              </a:rPr>
              <a:t>currencies and foreign exchange options are provided</a:t>
            </a:r>
            <a:r>
              <a:rPr lang="en-US" sz="2000" dirty="0" smtClean="0">
                <a:latin typeface="Times New Roman" pitchFamily="18" charset="0"/>
                <a:cs typeface="Times New Roman" pitchFamily="18" charset="0"/>
              </a:rPr>
              <a:t>.</a:t>
            </a:r>
          </a:p>
          <a:p>
            <a:pPr marL="342900" lvl="0" indent="-342900"/>
            <a:r>
              <a:rPr lang="en-US" sz="2000" dirty="0" smtClean="0">
                <a:latin typeface="Times New Roman" pitchFamily="18" charset="0"/>
                <a:cs typeface="Times New Roman" pitchFamily="18" charset="0"/>
              </a:rPr>
              <a:t>9.   Backup </a:t>
            </a:r>
            <a:r>
              <a:rPr lang="en-US" sz="2000" dirty="0" smtClean="0">
                <a:latin typeface="Times New Roman" pitchFamily="18" charset="0"/>
                <a:cs typeface="Times New Roman" pitchFamily="18" charset="0"/>
              </a:rPr>
              <a:t>&amp; Restore facilities are provided.</a:t>
            </a:r>
          </a:p>
          <a:p>
            <a:pPr marL="342900" lvl="0" indent="-342900"/>
            <a:r>
              <a:rPr lang="en-US" sz="2000" dirty="0" smtClean="0">
                <a:latin typeface="Times New Roman" pitchFamily="18" charset="0"/>
                <a:cs typeface="Times New Roman" pitchFamily="18" charset="0"/>
              </a:rPr>
              <a:t>10. Tally </a:t>
            </a:r>
            <a:r>
              <a:rPr lang="en-US" sz="2000" dirty="0" smtClean="0">
                <a:latin typeface="Times New Roman" pitchFamily="18" charset="0"/>
                <a:cs typeface="Times New Roman" pitchFamily="18" charset="0"/>
              </a:rPr>
              <a:t>can record &amp; maintain various ledger accounts. it can prepare Trial Balance, Profit &amp; Loss A/c, Balance-Sheet, Cash flow &amp; Fund flow statements.</a:t>
            </a:r>
          </a:p>
          <a:p>
            <a:pPr marL="342900" indent="-342900"/>
            <a:r>
              <a:rPr lang="en-US" sz="2000" dirty="0" smtClean="0">
                <a:latin typeface="Times New Roman" pitchFamily="18" charset="0"/>
                <a:cs typeface="Times New Roman" pitchFamily="18" charset="0"/>
              </a:rPr>
              <a:t>11. Tally </a:t>
            </a:r>
            <a:r>
              <a:rPr lang="en-US" sz="2000" dirty="0" smtClean="0">
                <a:latin typeface="Times New Roman" pitchFamily="18" charset="0"/>
                <a:cs typeface="Times New Roman" pitchFamily="18" charset="0"/>
              </a:rPr>
              <a:t>can measure the financial strength of business and it enables management </a:t>
            </a:r>
            <a:r>
              <a:rPr lang="en-US" sz="2000" dirty="0" smtClean="0">
                <a:latin typeface="Times New Roman" pitchFamily="18" charset="0"/>
                <a:cs typeface="Times New Roman" pitchFamily="18" charset="0"/>
              </a:rPr>
              <a:t>   </a:t>
            </a:r>
          </a:p>
          <a:p>
            <a:pPr marL="342900" indent="-342900"/>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to </a:t>
            </a:r>
            <a:r>
              <a:rPr lang="en-US" sz="2000" dirty="0" smtClean="0">
                <a:latin typeface="Times New Roman" pitchFamily="18" charset="0"/>
                <a:cs typeface="Times New Roman" pitchFamily="18" charset="0"/>
              </a:rPr>
              <a:t>take remedial measures where necessary.</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10600" cy="6553200"/>
          </a:xfrm>
        </p:spPr>
        <p:txBody>
          <a:bodyPr>
            <a:noAutofit/>
          </a:bodyPr>
          <a:lstStyle/>
          <a:p>
            <a:pPr lvl="0" algn="l">
              <a:buFont typeface="Arial" pitchFamily="34" charset="0"/>
              <a:buChar char="•"/>
            </a:pPr>
            <a:r>
              <a:rPr lang="en-US" sz="2400" b="1" dirty="0" smtClean="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Vouchers </a:t>
            </a:r>
            <a:r>
              <a:rPr lang="en-US" sz="2400" dirty="0" smtClean="0">
                <a:solidFill>
                  <a:srgbClr val="C00000"/>
                </a:solidFill>
                <a:latin typeface="Times New Roman" pitchFamily="18" charset="0"/>
                <a:cs typeface="Times New Roman" pitchFamily="18" charset="0"/>
              </a:rPr>
              <a:t>:</a:t>
            </a:r>
            <a:br>
              <a:rPr lang="en-US" sz="2400" dirty="0" smtClean="0">
                <a:solidFill>
                  <a:srgbClr val="C00000"/>
                </a:solidFill>
                <a:latin typeface="Times New Roman" pitchFamily="18" charset="0"/>
                <a:cs typeface="Times New Roman" pitchFamily="18" charset="0"/>
              </a:rPr>
            </a:br>
            <a:r>
              <a:rPr lang="en-US" sz="1050" dirty="0" smtClean="0">
                <a:solidFill>
                  <a:srgbClr val="C00000"/>
                </a:solidFill>
                <a:latin typeface="Times New Roman" pitchFamily="18" charset="0"/>
                <a:cs typeface="Times New Roman" pitchFamily="18" charset="0"/>
              </a:rPr>
              <a:t> </a:t>
            </a:r>
            <a:r>
              <a:rPr lang="en-US" sz="2400" dirty="0" smtClean="0">
                <a:solidFill>
                  <a:srgbClr val="C00000"/>
                </a:solidFill>
                <a:latin typeface="Times New Roman" pitchFamily="18" charset="0"/>
                <a:cs typeface="Times New Roman" pitchFamily="18" charset="0"/>
              </a:rPr>
              <a:t/>
            </a:r>
            <a:br>
              <a:rPr lang="en-US" sz="2400" dirty="0" smtClean="0">
                <a:solidFill>
                  <a:srgbClr val="C00000"/>
                </a:solidFill>
                <a:latin typeface="Times New Roman" pitchFamily="18" charset="0"/>
                <a:cs typeface="Times New Roman" pitchFamily="18" charset="0"/>
              </a:rPr>
            </a:br>
            <a:r>
              <a:rPr lang="en-US" sz="2400" dirty="0" smtClean="0">
                <a:solidFill>
                  <a:srgbClr val="C00000"/>
                </a:solidFill>
                <a:latin typeface="Times New Roman" pitchFamily="18" charset="0"/>
                <a:cs typeface="Times New Roman" pitchFamily="18" charset="0"/>
              </a:rPr>
              <a:t>	Voucher </a:t>
            </a:r>
            <a:r>
              <a:rPr lang="en-US" sz="2400" dirty="0" smtClean="0">
                <a:solidFill>
                  <a:srgbClr val="C00000"/>
                </a:solidFill>
                <a:latin typeface="Times New Roman" pitchFamily="18" charset="0"/>
                <a:cs typeface="Times New Roman" pitchFamily="18" charset="0"/>
              </a:rPr>
              <a:t>means any original documents which is used as an evidence of the entries made in the books of accounts - like invoice, bills,  receipts &amp; payments vouchers, pay-in-slip, withdrawals slip, </a:t>
            </a:r>
            <a:r>
              <a:rPr lang="en-US" sz="2400" dirty="0" smtClean="0">
                <a:solidFill>
                  <a:srgbClr val="C00000"/>
                </a:solidFill>
                <a:latin typeface="Times New Roman" pitchFamily="18" charset="0"/>
                <a:cs typeface="Times New Roman" pitchFamily="18" charset="0"/>
              </a:rPr>
              <a:t>tickets  etc</a:t>
            </a:r>
            <a:r>
              <a:rPr lang="en-US" sz="2400" dirty="0" smtClean="0">
                <a:solidFill>
                  <a:srgbClr val="C00000"/>
                </a:solidFill>
                <a:latin typeface="Times New Roman" pitchFamily="18" charset="0"/>
                <a:cs typeface="Times New Roman" pitchFamily="18" charset="0"/>
              </a:rPr>
              <a:t>.</a:t>
            </a:r>
            <a:br>
              <a:rPr lang="en-US" sz="2400" dirty="0" smtClean="0">
                <a:solidFill>
                  <a:srgbClr val="C00000"/>
                </a:solidFill>
                <a:latin typeface="Times New Roman" pitchFamily="18" charset="0"/>
                <a:cs typeface="Times New Roman" pitchFamily="18" charset="0"/>
              </a:rPr>
            </a:br>
            <a:r>
              <a:rPr lang="en-US" sz="2400" dirty="0" smtClean="0">
                <a:solidFill>
                  <a:srgbClr val="C0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800" dirty="0" smtClean="0">
                <a:solidFill>
                  <a:srgbClr val="7030A0"/>
                </a:solidFill>
                <a:latin typeface="Times New Roman" pitchFamily="18" charset="0"/>
                <a:cs typeface="Times New Roman" pitchFamily="18" charset="0"/>
              </a:rPr>
              <a:t>1. </a:t>
            </a:r>
            <a:r>
              <a:rPr lang="en-US" sz="2800" b="1" dirty="0" smtClean="0">
                <a:solidFill>
                  <a:srgbClr val="7030A0"/>
                </a:solidFill>
                <a:latin typeface="Times New Roman" pitchFamily="18" charset="0"/>
                <a:cs typeface="Times New Roman" pitchFamily="18" charset="0"/>
              </a:rPr>
              <a:t>Contra </a:t>
            </a:r>
            <a:r>
              <a:rPr lang="en-US" sz="2800" b="1" dirty="0" smtClean="0">
                <a:solidFill>
                  <a:srgbClr val="7030A0"/>
                </a:solidFill>
                <a:latin typeface="Times New Roman" pitchFamily="18" charset="0"/>
                <a:cs typeface="Times New Roman" pitchFamily="18" charset="0"/>
              </a:rPr>
              <a:t>Voucher (F4) – </a:t>
            </a:r>
            <a:r>
              <a:rPr lang="en-US" sz="2800" dirty="0" smtClean="0">
                <a:solidFill>
                  <a:srgbClr val="7030A0"/>
                </a:solidFill>
                <a:latin typeface="Times New Roman" pitchFamily="18" charset="0"/>
                <a:cs typeface="Times New Roman" pitchFamily="18" charset="0"/>
              </a:rPr>
              <a:t/>
            </a:r>
            <a:br>
              <a:rPr lang="en-US" sz="2800" dirty="0" smtClean="0">
                <a:solidFill>
                  <a:srgbClr val="7030A0"/>
                </a:solidFill>
                <a:latin typeface="Times New Roman" pitchFamily="18" charset="0"/>
                <a:cs typeface="Times New Roman" pitchFamily="18" charset="0"/>
              </a:rPr>
            </a:br>
            <a:r>
              <a:rPr lang="en-US" sz="28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When </a:t>
            </a:r>
            <a:r>
              <a:rPr lang="en-US" sz="2400" dirty="0" smtClean="0">
                <a:solidFill>
                  <a:srgbClr val="7030A0"/>
                </a:solidFill>
                <a:latin typeface="Times New Roman" pitchFamily="18" charset="0"/>
                <a:cs typeface="Times New Roman" pitchFamily="18" charset="0"/>
              </a:rPr>
              <a:t>in any entries Cash/Bank A/c is given Debit and Cash/Bank A/c is given Credit at a time then it is called Contra voucher.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e.g</a:t>
            </a:r>
            <a:r>
              <a:rPr lang="en-US" sz="2400" dirty="0" smtClean="0">
                <a:solidFill>
                  <a:srgbClr val="7030A0"/>
                </a:solidFill>
                <a:latin typeface="Times New Roman" pitchFamily="18" charset="0"/>
                <a:cs typeface="Times New Roman" pitchFamily="18" charset="0"/>
              </a:rPr>
              <a:t>. Cash Deposited into Bank Rs. 5000/-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Bank A/c ---------------------Dr.	5000</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	To Cash A/c				5000</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 In </a:t>
            </a:r>
            <a:r>
              <a:rPr lang="en-US" sz="2400" dirty="0" smtClean="0">
                <a:solidFill>
                  <a:srgbClr val="7030A0"/>
                </a:solidFill>
                <a:latin typeface="Times New Roman" pitchFamily="18" charset="0"/>
                <a:cs typeface="Times New Roman" pitchFamily="18" charset="0"/>
              </a:rPr>
              <a:t>Above journal entry Bank A/c is given debit &amp; Cash A/c is given credit at a time so this entry is called contra entry.</a:t>
            </a:r>
            <a:br>
              <a:rPr lang="en-US" sz="2400" dirty="0" smtClean="0">
                <a:solidFill>
                  <a:srgbClr val="7030A0"/>
                </a:solidFill>
                <a:latin typeface="Times New Roman" pitchFamily="18" charset="0"/>
                <a:cs typeface="Times New Roman" pitchFamily="18" charset="0"/>
              </a:rPr>
            </a:br>
            <a:endParaRPr lang="en-US" sz="2400"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324600"/>
          </a:xfrm>
        </p:spPr>
        <p:txBody>
          <a:bodyPr>
            <a:noAutofit/>
          </a:bodyPr>
          <a:lstStyle/>
          <a:p>
            <a:pPr lvl="0" algn="l"/>
            <a:r>
              <a:rPr lang="en-US" sz="2800" b="1" dirty="0" smtClean="0">
                <a:latin typeface="Times New Roman" pitchFamily="18" charset="0"/>
                <a:cs typeface="Times New Roman" pitchFamily="18" charset="0"/>
              </a:rPr>
              <a:t>2. Payment </a:t>
            </a:r>
            <a:r>
              <a:rPr lang="en-US" sz="2800" b="1" dirty="0" smtClean="0">
                <a:latin typeface="Times New Roman" pitchFamily="18" charset="0"/>
                <a:cs typeface="Times New Roman" pitchFamily="18" charset="0"/>
              </a:rPr>
              <a:t>Voucher (F5) </a:t>
            </a:r>
            <a:r>
              <a:rPr lang="en-US" sz="2800" b="1" dirty="0" smtClean="0">
                <a:latin typeface="Times New Roman" pitchFamily="18" charset="0"/>
                <a:cs typeface="Times New Roman" pitchFamily="18" charset="0"/>
              </a:rPr>
              <a:t>–</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When </a:t>
            </a:r>
            <a:r>
              <a:rPr lang="en-US" sz="2400" dirty="0" smtClean="0">
                <a:latin typeface="Times New Roman" pitchFamily="18" charset="0"/>
                <a:cs typeface="Times New Roman" pitchFamily="18" charset="0"/>
              </a:rPr>
              <a:t>in any entries Cash/Bank A/c is given Credit then it is called payment voucher. All Transaction related to payment either in cash or by cheque are recorded in payment voucher.</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Salary paid Rs. 15000/-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Salary </a:t>
            </a:r>
            <a:r>
              <a:rPr lang="en-US" sz="2400" dirty="0" smtClean="0">
                <a:latin typeface="Times New Roman" pitchFamily="18" charset="0"/>
                <a:cs typeface="Times New Roman" pitchFamily="18" charset="0"/>
              </a:rPr>
              <a:t>A/c ---------------------Dr.	15000</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To Bank/Cash A/c				15000</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In </a:t>
            </a:r>
            <a:r>
              <a:rPr lang="en-US" sz="2400" dirty="0" smtClean="0">
                <a:latin typeface="Times New Roman" pitchFamily="18" charset="0"/>
                <a:cs typeface="Times New Roman" pitchFamily="18" charset="0"/>
              </a:rPr>
              <a:t>Above journal entry Bank/Cash A/c is given credit so this entry is called payment entry</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304800" y="152400"/>
            <a:ext cx="8458200" cy="63246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3. </a:t>
            </a:r>
            <a:r>
              <a:rPr kumimoji="0" lang="en-US" sz="28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Receipt Voucher (F6)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When in any entries Cash / Bank A/c is given Debit then it is called Receipt voucher. All Transaction related to receipts either in cash or by cheque are recorded in receipt voucher.</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e.g. Commission Received Rs. 1000/- </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Cash / Bank A/c ---------------------Dr.	1000</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To Commission A/c				1000</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p>
          <a:p>
            <a:pPr marL="0" marR="0" lvl="0" indent="0" algn="l" defTabSz="914400" rtl="0" eaLnBrk="1" fontAlgn="auto" latinLnBrk="0" hangingPunct="1">
              <a:lnSpc>
                <a:spcPct val="100000"/>
              </a:lnSpc>
              <a:spcBef>
                <a:spcPct val="0"/>
              </a:spcBef>
              <a:spcAft>
                <a:spcPts val="0"/>
              </a:spcAft>
              <a:buClrTx/>
              <a:buSzTx/>
              <a:buFontTx/>
              <a:buNone/>
              <a:tabLst/>
              <a:defRPr/>
            </a:pPr>
            <a:r>
              <a:rPr lang="en-US" sz="2400" dirty="0" smtClean="0">
                <a:latin typeface="Times New Roman" pitchFamily="18" charset="0"/>
                <a:ea typeface="+mj-ea"/>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 Above journal entry Bank/Cash A/c is given Debit so this entry is called Receipt entry.</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255</Words>
  <Application>Microsoft Office PowerPoint</Application>
  <PresentationFormat>On-screen Show (4:3)</PresentationFormat>
  <Paragraphs>124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 A Computer System consist input device, main computer (CPU) &amp; output device.  </vt:lpstr>
      <vt:lpstr>Slide 4</vt:lpstr>
      <vt:lpstr>Slide 5</vt:lpstr>
      <vt:lpstr>Important Features of Tally –</vt:lpstr>
      <vt:lpstr> Vouchers :    Voucher means any original documents which is used as an evidence of the entries made in the books of accounts - like invoice, bills,  receipts &amp; payments vouchers, pay-in-slip, withdrawals slip, tickets  etc.   1. Contra Voucher (F4) –      When in any entries Cash/Bank A/c is given Debit and Cash/Bank A/c is given Credit at a time then it is called Contra voucher.   e.g. Cash Deposited into Bank Rs. 5000/-  Bank A/c ---------------------Dr. 5000  To Cash A/c    5000         In Above journal entry Bank A/c is given debit &amp; Cash A/c is given credit at a time so this entry is called contra entry. </vt:lpstr>
      <vt:lpstr>2. Payment Voucher (F5) –    When in any entries Cash/Bank A/c is given Credit then it is called payment voucher. All Transaction related to payment either in cash or by cheque are recorded in payment voucher.  e.g. Salary paid Rs. 15000/-   Salary A/c ---------------------Dr. 15000  To Bank/Cash A/c    15000    In Above journal entry Bank/Cash A/c is given credit so this entry is called payment entry.</vt:lpstr>
      <vt:lpstr>Slide 9</vt:lpstr>
      <vt:lpstr>Slide 10</vt:lpstr>
      <vt:lpstr>Slide 11</vt:lpstr>
      <vt:lpstr>Slide 12</vt:lpstr>
      <vt:lpstr>Slide 13</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35</cp:revision>
  <dcterms:created xsi:type="dcterms:W3CDTF">2006-08-16T00:00:00Z</dcterms:created>
  <dcterms:modified xsi:type="dcterms:W3CDTF">2019-12-13T06:32:19Z</dcterms:modified>
</cp:coreProperties>
</file>