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3464-9873-4D6C-B2FC-2470C985D0E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2A4A-827E-4877-8FA1-019C38F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3464-9873-4D6C-B2FC-2470C985D0E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2A4A-827E-4877-8FA1-019C38F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3464-9873-4D6C-B2FC-2470C985D0E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2A4A-827E-4877-8FA1-019C38F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3464-9873-4D6C-B2FC-2470C985D0E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2A4A-827E-4877-8FA1-019C38F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3464-9873-4D6C-B2FC-2470C985D0E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2A4A-827E-4877-8FA1-019C38F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3464-9873-4D6C-B2FC-2470C985D0E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2A4A-827E-4877-8FA1-019C38F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3464-9873-4D6C-B2FC-2470C985D0E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2A4A-827E-4877-8FA1-019C38F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3464-9873-4D6C-B2FC-2470C985D0E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2A4A-827E-4877-8FA1-019C38F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3464-9873-4D6C-B2FC-2470C985D0E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2A4A-827E-4877-8FA1-019C38F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3464-9873-4D6C-B2FC-2470C985D0E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2A4A-827E-4877-8FA1-019C38F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3464-9873-4D6C-B2FC-2470C985D0E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2A4A-827E-4877-8FA1-019C38F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E3464-9873-4D6C-B2FC-2470C985D0E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F2A4A-827E-4877-8FA1-019C38FC78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tsindustrial.com/en/products-applications/industrial-threads/barbours-linen/index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630" y="1295400"/>
            <a:ext cx="844275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TEXTILE FIBRES-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CHARACTERISTICS AND USES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09800" y="3810000"/>
            <a:ext cx="4648200" cy="2246769"/>
          </a:xfrm>
          <a:prstGeom prst="rect">
            <a:avLst/>
          </a:prstGeom>
          <a:noFill/>
          <a:ln w="5715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rgbClr val="3333CC"/>
                </a:solidFill>
                <a:latin typeface="Tempus Sans ITC" pitchFamily="82" charset="0"/>
                <a:cs typeface="Times New Roman" pitchFamily="18" charset="0"/>
              </a:rPr>
              <a:t>Presented by </a:t>
            </a:r>
            <a:endParaRPr lang="en-US" sz="2400" b="1" dirty="0" smtClean="0">
              <a:solidFill>
                <a:srgbClr val="3333CC"/>
              </a:solidFill>
              <a:latin typeface="Tempus Sans ITC" pitchFamily="82" charset="0"/>
              <a:cs typeface="Times New Roman" pitchFamily="18" charset="0"/>
            </a:endParaRPr>
          </a:p>
          <a:p>
            <a:pPr algn="ctr" eaLnBrk="1" hangingPunct="1"/>
            <a:endParaRPr lang="en-US" sz="2400" b="1" dirty="0">
              <a:solidFill>
                <a:srgbClr val="3333CC"/>
              </a:solidFill>
              <a:latin typeface="Tempus Sans ITC" pitchFamily="82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>
                <a:solidFill>
                  <a:srgbClr val="3333CC"/>
                </a:solidFill>
                <a:latin typeface="Tempus Sans ITC" pitchFamily="82" charset="0"/>
                <a:cs typeface="Times New Roman" pitchFamily="18" charset="0"/>
              </a:rPr>
              <a:t>Dr. </a:t>
            </a:r>
            <a:r>
              <a:rPr lang="en-US" sz="2400" b="1" dirty="0" err="1">
                <a:solidFill>
                  <a:srgbClr val="3333CC"/>
                </a:solidFill>
                <a:latin typeface="Tempus Sans ITC" pitchFamily="82" charset="0"/>
                <a:cs typeface="Times New Roman" pitchFamily="18" charset="0"/>
              </a:rPr>
              <a:t>Ila</a:t>
            </a:r>
            <a:r>
              <a:rPr lang="en-US" sz="2400" b="1" dirty="0">
                <a:solidFill>
                  <a:srgbClr val="3333CC"/>
                </a:solidFill>
                <a:latin typeface="Tempus Sans ITC" pitchFamily="82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Tempus Sans ITC" pitchFamily="82" charset="0"/>
                <a:cs typeface="Times New Roman" pitchFamily="18" charset="0"/>
              </a:rPr>
              <a:t>Jogi</a:t>
            </a:r>
            <a:endParaRPr lang="en-US" sz="2400" b="1" dirty="0">
              <a:solidFill>
                <a:srgbClr val="3333CC"/>
              </a:solidFill>
              <a:latin typeface="Tempus Sans ITC" pitchFamily="82" charset="0"/>
              <a:cs typeface="Times New Roman" pitchFamily="18" charset="0"/>
            </a:endParaRPr>
          </a:p>
          <a:p>
            <a:pPr algn="ctr" eaLnBrk="1" hangingPunct="1"/>
            <a:r>
              <a:rPr lang="en-US" sz="2000" b="1" dirty="0">
                <a:solidFill>
                  <a:srgbClr val="3333CC"/>
                </a:solidFill>
                <a:latin typeface="Tempus Sans ITC" pitchFamily="82" charset="0"/>
                <a:cs typeface="Times New Roman" pitchFamily="18" charset="0"/>
              </a:rPr>
              <a:t>Head, Department of Home Science</a:t>
            </a:r>
          </a:p>
          <a:p>
            <a:pPr algn="ctr" eaLnBrk="1" hangingPunct="1"/>
            <a:r>
              <a:rPr lang="en-US" sz="2400" b="1" dirty="0" err="1">
                <a:solidFill>
                  <a:srgbClr val="3333CC"/>
                </a:solidFill>
                <a:latin typeface="Tempus Sans ITC" pitchFamily="82" charset="0"/>
                <a:cs typeface="Times New Roman" pitchFamily="18" charset="0"/>
              </a:rPr>
              <a:t>Mahila</a:t>
            </a:r>
            <a:r>
              <a:rPr lang="en-US" sz="2400" b="1" dirty="0">
                <a:solidFill>
                  <a:srgbClr val="3333CC"/>
                </a:solidFill>
                <a:latin typeface="Tempus Sans ITC" pitchFamily="82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Tempus Sans ITC" pitchFamily="82" charset="0"/>
                <a:cs typeface="Times New Roman" pitchFamily="18" charset="0"/>
              </a:rPr>
              <a:t>Mhavidyalaya</a:t>
            </a:r>
            <a:r>
              <a:rPr lang="en-US" sz="2400" b="1" dirty="0">
                <a:solidFill>
                  <a:srgbClr val="3333CC"/>
                </a:solidFill>
                <a:latin typeface="Tempus Sans ITC" pitchFamily="82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3333CC"/>
                </a:solidFill>
                <a:latin typeface="Tempus Sans ITC" pitchFamily="82" charset="0"/>
                <a:cs typeface="Times New Roman" pitchFamily="18" charset="0"/>
              </a:rPr>
              <a:t>Karad</a:t>
            </a:r>
            <a:endParaRPr lang="en-US" sz="2400" b="1" dirty="0">
              <a:solidFill>
                <a:srgbClr val="3333CC"/>
              </a:solidFill>
              <a:latin typeface="Tempus Sans ITC" pitchFamily="82" charset="0"/>
              <a:cs typeface="Times New Roman" pitchFamily="18" charset="0"/>
            </a:endParaRPr>
          </a:p>
          <a:p>
            <a:pPr algn="ctr" eaLnBrk="1" hangingPunct="1"/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34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ungary- cotton plant- I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2667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048000" y="258425"/>
            <a:ext cx="5791200" cy="6370975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1. Natural </a:t>
            </a:r>
            <a:r>
              <a:rPr lang="en-US" sz="2400" dirty="0" err="1"/>
              <a:t>Fibres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Cotton</a:t>
            </a:r>
          </a:p>
          <a:p>
            <a:r>
              <a:rPr lang="en-US" sz="2400" dirty="0"/>
              <a:t>Cotton, the natural </a:t>
            </a:r>
            <a:r>
              <a:rPr lang="en-US" sz="2400" dirty="0" err="1"/>
              <a:t>fibre</a:t>
            </a:r>
            <a:r>
              <a:rPr lang="en-US" sz="2400" dirty="0"/>
              <a:t> most widely used in apparel, grows in a boll around the seeds of cotton plants. A single </a:t>
            </a:r>
            <a:r>
              <a:rPr lang="en-US" sz="2400" dirty="0" err="1"/>
              <a:t>fibre</a:t>
            </a:r>
            <a:r>
              <a:rPr lang="en-US" sz="2400" dirty="0"/>
              <a:t> is an elongated cell that is a flat, twisted, hollow, ribbon-like structure.</a:t>
            </a:r>
          </a:p>
          <a:p>
            <a:r>
              <a:rPr lang="en-US" sz="2400" dirty="0"/>
              <a:t> </a:t>
            </a:r>
          </a:p>
          <a:p>
            <a:r>
              <a:rPr lang="en-US" sz="2400" b="1" dirty="0">
                <a:solidFill>
                  <a:srgbClr val="0070C0"/>
                </a:solidFill>
                <a:latin typeface="+mj-lt"/>
              </a:rPr>
              <a:t>Characteristics</a:t>
            </a:r>
          </a:p>
          <a:p>
            <a:r>
              <a:rPr lang="en-US" sz="2400" dirty="0"/>
              <a:t>Fair to good strength</a:t>
            </a:r>
          </a:p>
          <a:p>
            <a:r>
              <a:rPr lang="en-US" sz="2400" dirty="0"/>
              <a:t>Very little elasticity</a:t>
            </a:r>
          </a:p>
          <a:p>
            <a:r>
              <a:rPr lang="en-US" sz="2400" dirty="0"/>
              <a:t>Less resilient and prone to wrinkling</a:t>
            </a:r>
          </a:p>
          <a:p>
            <a:r>
              <a:rPr lang="en-US" sz="2400" dirty="0"/>
              <a:t>Comfortable and soft feel</a:t>
            </a:r>
          </a:p>
          <a:p>
            <a:r>
              <a:rPr lang="en-US" sz="2400" dirty="0"/>
              <a:t>Good absorbency</a:t>
            </a:r>
          </a:p>
          <a:p>
            <a:r>
              <a:rPr lang="en-US" sz="2400" dirty="0"/>
              <a:t>Conducts heat well</a:t>
            </a:r>
          </a:p>
          <a:p>
            <a:r>
              <a:rPr lang="en-US" sz="2400" dirty="0"/>
              <a:t>Damaged by insects, mildew, rot and moths</a:t>
            </a:r>
          </a:p>
          <a:p>
            <a:r>
              <a:rPr lang="en-US" sz="2400" dirty="0"/>
              <a:t>Weakened by extended sunlight </a:t>
            </a:r>
            <a:r>
              <a:rPr lang="en-US" sz="2400" dirty="0" smtClean="0"/>
              <a:t>exposure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890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0400" y="533400"/>
            <a:ext cx="5486400" cy="6001643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Applications</a:t>
            </a:r>
          </a:p>
          <a:p>
            <a:r>
              <a:rPr lang="en-US" sz="3200" dirty="0"/>
              <a:t>Widely used in number of textile products</a:t>
            </a:r>
          </a:p>
          <a:p>
            <a:r>
              <a:rPr lang="en-US" sz="3200" dirty="0"/>
              <a:t>Commonly used in woven and knitted </a:t>
            </a:r>
            <a:r>
              <a:rPr lang="en-US" sz="3200" dirty="0" smtClean="0"/>
              <a:t>apparel</a:t>
            </a:r>
          </a:p>
          <a:p>
            <a:endParaRPr lang="en-US" sz="3200" dirty="0"/>
          </a:p>
          <a:p>
            <a:r>
              <a:rPr lang="en-US" sz="3200" dirty="0"/>
              <a:t>Home textile – bath towels, bath robes, bed covers etc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/>
              <a:t>Used as a blend with other </a:t>
            </a:r>
            <a:r>
              <a:rPr lang="en-US" sz="3200" dirty="0" err="1"/>
              <a:t>fibres</a:t>
            </a:r>
            <a:r>
              <a:rPr lang="en-US" sz="3200" dirty="0"/>
              <a:t> as rayon, polyester, spandex etc.</a:t>
            </a:r>
          </a:p>
        </p:txBody>
      </p:sp>
      <p:pic>
        <p:nvPicPr>
          <p:cNvPr id="3" name="Picture 2" descr="Hungary- cotton plant- I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2514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icket Ball with Linen Threa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057400"/>
            <a:ext cx="3048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81000" y="304800"/>
            <a:ext cx="7924800" cy="6247864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Linen</a:t>
            </a:r>
          </a:p>
          <a:p>
            <a:r>
              <a:rPr lang="en-US" sz="2000" dirty="0">
                <a:hlinkClick r:id="rId3" tooltip="Barbour's Linen- Brand Master"/>
              </a:rPr>
              <a:t>Linen</a:t>
            </a:r>
            <a:r>
              <a:rPr lang="en-US" sz="2000" dirty="0"/>
              <a:t>, one of the most expensive natural </a:t>
            </a:r>
            <a:r>
              <a:rPr lang="en-US" sz="2000" dirty="0" err="1"/>
              <a:t>fibres</a:t>
            </a:r>
            <a:r>
              <a:rPr lang="en-US" sz="2000" dirty="0"/>
              <a:t>, is made from the flax plant. It is </a:t>
            </a:r>
            <a:r>
              <a:rPr lang="en-US" sz="2000" dirty="0" err="1"/>
              <a:t>labour</a:t>
            </a:r>
            <a:r>
              <a:rPr lang="en-US" sz="2000" dirty="0"/>
              <a:t>-intensive to produce, hence produced in small quantities. However linen fabric is valued for its exceptional coolness and freshness in hot weather.</a:t>
            </a:r>
          </a:p>
          <a:p>
            <a:r>
              <a:rPr lang="en-US" sz="2000" dirty="0"/>
              <a:t>It is composed of 70% cellulose and 30% pectin, ash, woody tissue and moisture. </a:t>
            </a:r>
            <a:br>
              <a:rPr lang="en-US" sz="2000" dirty="0"/>
            </a:br>
            <a:r>
              <a:rPr lang="en-US" sz="2000" dirty="0"/>
              <a:t> 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>
                <a:solidFill>
                  <a:srgbClr val="0070C0"/>
                </a:solidFill>
              </a:rPr>
              <a:t>Characteristics</a:t>
            </a:r>
          </a:p>
          <a:p>
            <a:r>
              <a:rPr lang="en-US" sz="2000" dirty="0"/>
              <a:t>Strongest vegetable </a:t>
            </a:r>
            <a:r>
              <a:rPr lang="en-US" sz="2000" dirty="0" err="1"/>
              <a:t>fibre</a:t>
            </a:r>
            <a:endParaRPr lang="en-US" sz="2000" dirty="0"/>
          </a:p>
          <a:p>
            <a:r>
              <a:rPr lang="en-US" sz="2000" dirty="0"/>
              <a:t>Poor elasticity, hence wrinkles easily</a:t>
            </a:r>
          </a:p>
          <a:p>
            <a:r>
              <a:rPr lang="en-US" sz="2000" dirty="0"/>
              <a:t>Relatively smooth, becomes softer when washed</a:t>
            </a:r>
          </a:p>
          <a:p>
            <a:r>
              <a:rPr lang="en-US" sz="2000" dirty="0"/>
              <a:t>Highly absorbent</a:t>
            </a:r>
          </a:p>
          <a:p>
            <a:r>
              <a:rPr lang="en-US" sz="2000" dirty="0"/>
              <a:t>Good conductor of heat and feels cool</a:t>
            </a:r>
          </a:p>
          <a:p>
            <a:r>
              <a:rPr lang="en-US" sz="2000" dirty="0"/>
              <a:t>Lustrous</a:t>
            </a:r>
          </a:p>
          <a:p>
            <a:r>
              <a:rPr lang="en-US" sz="2000" dirty="0"/>
              <a:t>More brittle, constant creasing in the sharp folds, </a:t>
            </a:r>
            <a:endParaRPr lang="en-US" sz="2000" dirty="0" smtClean="0"/>
          </a:p>
          <a:p>
            <a:r>
              <a:rPr lang="en-US" sz="2000" dirty="0" smtClean="0"/>
              <a:t>tends </a:t>
            </a:r>
            <a:r>
              <a:rPr lang="en-US" sz="2000" dirty="0"/>
              <a:t>to break</a:t>
            </a:r>
          </a:p>
          <a:p>
            <a:r>
              <a:rPr lang="en-US" sz="2000" dirty="0"/>
              <a:t>Damaged by mildew, perspiration and bleach</a:t>
            </a:r>
          </a:p>
          <a:p>
            <a:r>
              <a:rPr lang="en-US" sz="2000" dirty="0"/>
              <a:t>Resistant to moths and carpet beetles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8077200" cy="3539430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/>
              <a:t>Applications</a:t>
            </a:r>
          </a:p>
          <a:p>
            <a:r>
              <a:rPr lang="en-US" sz="3200" dirty="0"/>
              <a:t>Apparel - suits, dresses, skirts, shirts etc.</a:t>
            </a:r>
          </a:p>
          <a:p>
            <a:r>
              <a:rPr lang="en-US" sz="3200" dirty="0"/>
              <a:t>Home and commercial furnishing items – table cloths, dish towels, bed sheets, wallpaper / wall coverings, window treatments etc.</a:t>
            </a:r>
          </a:p>
          <a:p>
            <a:r>
              <a:rPr lang="en-US" sz="3200" dirty="0"/>
              <a:t>Industrial products - luggage, canvas etc.</a:t>
            </a:r>
          </a:p>
          <a:p>
            <a:r>
              <a:rPr lang="en-US" sz="3200" dirty="0"/>
              <a:t>Used as blend with cotton</a:t>
            </a:r>
          </a:p>
        </p:txBody>
      </p:sp>
      <p:pic>
        <p:nvPicPr>
          <p:cNvPr id="3" name="Picture 2" descr="Cricket Ball with Linen Threa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3581400"/>
            <a:ext cx="3429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yed New Wool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3933825"/>
            <a:ext cx="40386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200" y="166092"/>
            <a:ext cx="8610600" cy="6370975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Wool</a:t>
            </a:r>
          </a:p>
          <a:p>
            <a:r>
              <a:rPr lang="en-US" sz="2400" dirty="0"/>
              <a:t>Wool </a:t>
            </a:r>
            <a:r>
              <a:rPr lang="en-US" sz="2400" dirty="0" err="1"/>
              <a:t>fibre</a:t>
            </a:r>
            <a:r>
              <a:rPr lang="en-US" sz="2400" dirty="0"/>
              <a:t> grows from the skin of sheep and is a relatively coarse and crimped </a:t>
            </a:r>
            <a:r>
              <a:rPr lang="en-US" sz="2400" dirty="0" err="1"/>
              <a:t>fibre</a:t>
            </a:r>
            <a:r>
              <a:rPr lang="en-US" sz="2400" dirty="0"/>
              <a:t> with scales on its surface. It is composed of protein. The </a:t>
            </a:r>
            <a:r>
              <a:rPr lang="en-US" sz="2400" dirty="0" err="1"/>
              <a:t>fibre</a:t>
            </a:r>
            <a:r>
              <a:rPr lang="en-US" sz="2400" dirty="0"/>
              <a:t> appearance varies depending on the breed of the sheep. Finer, softer and warmer </a:t>
            </a:r>
            <a:r>
              <a:rPr lang="en-US" sz="2400" dirty="0" err="1"/>
              <a:t>fibres</a:t>
            </a:r>
            <a:r>
              <a:rPr lang="en-US" sz="2400" dirty="0"/>
              <a:t> tend to be with more and smoother scales. Thicker, less warm </a:t>
            </a:r>
            <a:r>
              <a:rPr lang="en-US" sz="2400" dirty="0" err="1"/>
              <a:t>fibres</a:t>
            </a:r>
            <a:r>
              <a:rPr lang="en-US" sz="2400" dirty="0"/>
              <a:t> have fewer and rougher scales. Normally, the better wool </a:t>
            </a:r>
            <a:r>
              <a:rPr lang="en-US" sz="2400" dirty="0" err="1"/>
              <a:t>fibres</a:t>
            </a:r>
            <a:r>
              <a:rPr lang="en-US" sz="2400" dirty="0"/>
              <a:t> with finer scales are duller in appearance than the poorer quality </a:t>
            </a:r>
            <a:r>
              <a:rPr lang="en-US" sz="2400" dirty="0" err="1"/>
              <a:t>fibres</a:t>
            </a:r>
            <a:r>
              <a:rPr lang="en-US" sz="2400" dirty="0"/>
              <a:t> which have fewer scales.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Characteristics</a:t>
            </a:r>
          </a:p>
          <a:p>
            <a:r>
              <a:rPr lang="en-US" sz="2400" dirty="0"/>
              <a:t>Crimped in appearance</a:t>
            </a:r>
          </a:p>
          <a:p>
            <a:r>
              <a:rPr lang="en-US" sz="2400" dirty="0"/>
              <a:t>Elastic</a:t>
            </a:r>
          </a:p>
          <a:p>
            <a:r>
              <a:rPr lang="en-US" sz="2400" dirty="0"/>
              <a:t>Hygroscopic, readily absorbs moisture</a:t>
            </a:r>
          </a:p>
          <a:p>
            <a:r>
              <a:rPr lang="en-US" sz="2400" dirty="0"/>
              <a:t>Ignites at a higher temperature than cotton</a:t>
            </a:r>
          </a:p>
          <a:p>
            <a:r>
              <a:rPr lang="en-US" sz="2400" dirty="0"/>
              <a:t>Lower rate of flame spread, heat release and combustion heat</a:t>
            </a:r>
          </a:p>
          <a:p>
            <a:r>
              <a:rPr lang="en-US" sz="2400" dirty="0"/>
              <a:t>Resistant to static </a:t>
            </a:r>
            <a:r>
              <a:rPr lang="en-US" sz="2400" dirty="0" smtClean="0"/>
              <a:t>electricity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yed New Wool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962400"/>
            <a:ext cx="40386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990600" y="76200"/>
            <a:ext cx="7696200" cy="378565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4000" b="1" dirty="0">
                <a:solidFill>
                  <a:srgbClr val="3333CC"/>
                </a:solidFill>
              </a:rPr>
              <a:t>Applications</a:t>
            </a:r>
          </a:p>
          <a:p>
            <a:pPr lvl="0"/>
            <a:r>
              <a:rPr lang="en-US" sz="4000" b="1" dirty="0">
                <a:solidFill>
                  <a:srgbClr val="3333CC"/>
                </a:solidFill>
              </a:rPr>
              <a:t>Clothing – jackets, suits, trousers, sweaters, hats etc.</a:t>
            </a:r>
          </a:p>
          <a:p>
            <a:pPr lvl="0"/>
            <a:r>
              <a:rPr lang="en-US" sz="4000" b="1" dirty="0">
                <a:solidFill>
                  <a:srgbClr val="3333CC"/>
                </a:solidFill>
              </a:rPr>
              <a:t>Blankets, carpets, felt and upholstery</a:t>
            </a:r>
          </a:p>
          <a:p>
            <a:pPr lvl="0"/>
            <a:r>
              <a:rPr lang="en-US" sz="4000" b="1" dirty="0">
                <a:solidFill>
                  <a:srgbClr val="3333CC"/>
                </a:solidFill>
              </a:rPr>
              <a:t>Horse rugs, saddle </a:t>
            </a:r>
            <a:r>
              <a:rPr lang="en-US" sz="4000" b="1" dirty="0" smtClean="0">
                <a:solidFill>
                  <a:srgbClr val="3333CC"/>
                </a:solidFill>
              </a:rPr>
              <a:t>clothes</a:t>
            </a:r>
            <a:endParaRPr lang="en-US" sz="4000" b="1" dirty="0">
              <a:solidFill>
                <a:srgbClr val="3333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371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Admin</cp:lastModifiedBy>
  <cp:revision>6</cp:revision>
  <cp:lastPrinted>2021-08-14T08:24:38Z</cp:lastPrinted>
  <dcterms:created xsi:type="dcterms:W3CDTF">2016-02-18T05:54:22Z</dcterms:created>
  <dcterms:modified xsi:type="dcterms:W3CDTF">2021-08-14T08:56:15Z</dcterms:modified>
</cp:coreProperties>
</file>