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82" r:id="rId2"/>
    <p:sldId id="283" r:id="rId3"/>
    <p:sldId id="281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5" r:id="rId14"/>
    <p:sldId id="268" r:id="rId15"/>
    <p:sldId id="269" r:id="rId16"/>
    <p:sldId id="270" r:id="rId17"/>
    <p:sldId id="271" r:id="rId18"/>
    <p:sldId id="272" r:id="rId19"/>
    <p:sldId id="273" r:id="rId20"/>
  </p:sldIdLst>
  <p:sldSz cx="9144000" cy="6858000" type="screen4x3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05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608F86-0B83-4797-B748-D6877D284CFD}" type="datetimeFigureOut">
              <a:rPr lang="en-US" smtClean="0"/>
              <a:t>8/14/2021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553705-4F4D-482D-BCFB-CB01821FD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665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553705-4F4D-482D-BCFB-CB01821FD66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286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72630-DBA6-4EB1-9BED-D4180CAF3923}" type="datetimeFigureOut">
              <a:rPr lang="en-US" smtClean="0"/>
              <a:t>8/14/2021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BD246-4818-4FF8-BF6A-B469C02EF7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72630-DBA6-4EB1-9BED-D4180CAF3923}" type="datetimeFigureOut">
              <a:rPr lang="en-US" smtClean="0"/>
              <a:t>8/14/2021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BD246-4818-4FF8-BF6A-B469C02EF7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72630-DBA6-4EB1-9BED-D4180CAF3923}" type="datetimeFigureOut">
              <a:rPr lang="en-US" smtClean="0"/>
              <a:t>8/14/2021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BD246-4818-4FF8-BF6A-B469C02EF7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72630-DBA6-4EB1-9BED-D4180CAF3923}" type="datetimeFigureOut">
              <a:rPr lang="en-US" smtClean="0"/>
              <a:t>8/14/2021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BD246-4818-4FF8-BF6A-B469C02EF7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72630-DBA6-4EB1-9BED-D4180CAF3923}" type="datetimeFigureOut">
              <a:rPr lang="en-US" smtClean="0"/>
              <a:t>8/14/2021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BD246-4818-4FF8-BF6A-B469C02EF7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72630-DBA6-4EB1-9BED-D4180CAF3923}" type="datetimeFigureOut">
              <a:rPr lang="en-US" smtClean="0"/>
              <a:t>8/14/2021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BD246-4818-4FF8-BF6A-B469C02EF7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72630-DBA6-4EB1-9BED-D4180CAF3923}" type="datetimeFigureOut">
              <a:rPr lang="en-US" smtClean="0"/>
              <a:t>8/14/2021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BD246-4818-4FF8-BF6A-B469C02EF7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72630-DBA6-4EB1-9BED-D4180CAF3923}" type="datetimeFigureOut">
              <a:rPr lang="en-US" smtClean="0"/>
              <a:t>8/14/2021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BD246-4818-4FF8-BF6A-B469C02EF7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72630-DBA6-4EB1-9BED-D4180CAF3923}" type="datetimeFigureOut">
              <a:rPr lang="en-US" smtClean="0"/>
              <a:t>8/14/2021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BD246-4818-4FF8-BF6A-B469C02EF7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72630-DBA6-4EB1-9BED-D4180CAF3923}" type="datetimeFigureOut">
              <a:rPr lang="en-US" smtClean="0"/>
              <a:t>8/14/2021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BD246-4818-4FF8-BF6A-B469C02EF7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72630-DBA6-4EB1-9BED-D4180CAF3923}" type="datetimeFigureOut">
              <a:rPr lang="en-US" smtClean="0"/>
              <a:t>8/14/2021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BD246-4818-4FF8-BF6A-B469C02EF7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072630-DBA6-4EB1-9BED-D4180CAF3923}" type="datetimeFigureOut">
              <a:rPr lang="en-US" smtClean="0"/>
              <a:t>8/14/2021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CBD246-4818-4FF8-BF6A-B469C02EF7D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atsindustrial.com/en/products-applications/embroidery/alcazar/index.html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atsindustrial.com/en/products-applications/industrial-threads/nylbond/index.html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atsindustrial.com/en/products-applications/industrial-threads/barbours-linen/index.html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0630" y="1295400"/>
            <a:ext cx="8442759" cy="175432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WOOL, SILK,RAYON </a:t>
            </a:r>
          </a:p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CHARACTERISTICS AND USES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209800" y="3810000"/>
            <a:ext cx="4648200" cy="2616101"/>
          </a:xfrm>
          <a:prstGeom prst="rect">
            <a:avLst/>
          </a:prstGeom>
          <a:noFill/>
          <a:ln w="57150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dirty="0">
                <a:solidFill>
                  <a:srgbClr val="3333CC"/>
                </a:solidFill>
                <a:latin typeface="Tempus Sans ITC" pitchFamily="82" charset="0"/>
                <a:cs typeface="Times New Roman" pitchFamily="18" charset="0"/>
              </a:rPr>
              <a:t>Presented by </a:t>
            </a:r>
            <a:endParaRPr lang="en-US" sz="2400" b="1" dirty="0" smtClean="0">
              <a:solidFill>
                <a:srgbClr val="3333CC"/>
              </a:solidFill>
              <a:latin typeface="Tempus Sans ITC" pitchFamily="82" charset="0"/>
              <a:cs typeface="Times New Roman" pitchFamily="18" charset="0"/>
            </a:endParaRPr>
          </a:p>
          <a:p>
            <a:pPr algn="ctr" eaLnBrk="1" hangingPunct="1"/>
            <a:endParaRPr lang="en-US" sz="2400" b="1" dirty="0">
              <a:solidFill>
                <a:srgbClr val="3333CC"/>
              </a:solidFill>
              <a:latin typeface="Tempus Sans ITC" pitchFamily="82" charset="0"/>
              <a:cs typeface="Times New Roman" pitchFamily="18" charset="0"/>
            </a:endParaRPr>
          </a:p>
          <a:p>
            <a:pPr algn="ctr" eaLnBrk="1" hangingPunct="1"/>
            <a:r>
              <a:rPr lang="en-US" sz="2400" b="1" dirty="0">
                <a:solidFill>
                  <a:srgbClr val="5B0544"/>
                </a:solidFill>
                <a:latin typeface="PMingLiU-ExtB" pitchFamily="18" charset="-120"/>
                <a:ea typeface="PMingLiU-ExtB" pitchFamily="18" charset="-120"/>
                <a:cs typeface="Times New Roman" pitchFamily="18" charset="0"/>
              </a:rPr>
              <a:t>Dr. </a:t>
            </a:r>
            <a:r>
              <a:rPr lang="en-US" sz="2400" b="1" dirty="0" err="1">
                <a:solidFill>
                  <a:srgbClr val="5B0544"/>
                </a:solidFill>
                <a:latin typeface="PMingLiU-ExtB" pitchFamily="18" charset="-120"/>
                <a:ea typeface="PMingLiU-ExtB" pitchFamily="18" charset="-120"/>
                <a:cs typeface="Times New Roman" pitchFamily="18" charset="0"/>
              </a:rPr>
              <a:t>Ila</a:t>
            </a:r>
            <a:r>
              <a:rPr lang="en-US" sz="2400" b="1" dirty="0">
                <a:solidFill>
                  <a:srgbClr val="5B0544"/>
                </a:solidFill>
                <a:latin typeface="PMingLiU-ExtB" pitchFamily="18" charset="-120"/>
                <a:ea typeface="PMingLiU-ExtB" pitchFamily="18" charset="-12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5B0544"/>
                </a:solidFill>
                <a:latin typeface="PMingLiU-ExtB" pitchFamily="18" charset="-120"/>
                <a:ea typeface="PMingLiU-ExtB" pitchFamily="18" charset="-120"/>
                <a:cs typeface="Times New Roman" pitchFamily="18" charset="0"/>
              </a:rPr>
              <a:t>Jogi</a:t>
            </a:r>
            <a:endParaRPr lang="en-US" sz="2400" b="1" dirty="0" smtClean="0">
              <a:solidFill>
                <a:srgbClr val="5B0544"/>
              </a:solidFill>
              <a:latin typeface="PMingLiU-ExtB" pitchFamily="18" charset="-120"/>
              <a:ea typeface="PMingLiU-ExtB" pitchFamily="18" charset="-120"/>
              <a:cs typeface="Times New Roman" pitchFamily="18" charset="0"/>
            </a:endParaRPr>
          </a:p>
          <a:p>
            <a:pPr algn="ctr" eaLnBrk="1" hangingPunct="1"/>
            <a:endParaRPr lang="en-US" sz="2400" b="1" dirty="0">
              <a:solidFill>
                <a:srgbClr val="5B0544"/>
              </a:solidFill>
              <a:latin typeface="PMingLiU-ExtB" pitchFamily="18" charset="-120"/>
              <a:ea typeface="PMingLiU-ExtB" pitchFamily="18" charset="-120"/>
              <a:cs typeface="Times New Roman" pitchFamily="18" charset="0"/>
            </a:endParaRPr>
          </a:p>
          <a:p>
            <a:pPr algn="ctr" eaLnBrk="1" hangingPunct="1"/>
            <a:r>
              <a:rPr lang="en-US" sz="2000" b="1" dirty="0">
                <a:solidFill>
                  <a:srgbClr val="5B0544"/>
                </a:solidFill>
                <a:latin typeface="PMingLiU-ExtB" pitchFamily="18" charset="-120"/>
                <a:ea typeface="PMingLiU-ExtB" pitchFamily="18" charset="-120"/>
                <a:cs typeface="Times New Roman" pitchFamily="18" charset="0"/>
              </a:rPr>
              <a:t>Head, Department of Home Science</a:t>
            </a:r>
          </a:p>
          <a:p>
            <a:pPr algn="ctr" eaLnBrk="1" hangingPunct="1"/>
            <a:r>
              <a:rPr lang="en-US" sz="2400" b="1" dirty="0" err="1">
                <a:solidFill>
                  <a:srgbClr val="5B0544"/>
                </a:solidFill>
                <a:latin typeface="PMingLiU-ExtB" pitchFamily="18" charset="-120"/>
                <a:ea typeface="PMingLiU-ExtB" pitchFamily="18" charset="-120"/>
                <a:cs typeface="Times New Roman" pitchFamily="18" charset="0"/>
              </a:rPr>
              <a:t>Mahila</a:t>
            </a:r>
            <a:r>
              <a:rPr lang="en-US" sz="2400" b="1" dirty="0">
                <a:solidFill>
                  <a:srgbClr val="5B0544"/>
                </a:solidFill>
                <a:latin typeface="PMingLiU-ExtB" pitchFamily="18" charset="-120"/>
                <a:ea typeface="PMingLiU-ExtB" pitchFamily="18" charset="-12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5B0544"/>
                </a:solidFill>
                <a:latin typeface="PMingLiU-ExtB" pitchFamily="18" charset="-120"/>
                <a:ea typeface="PMingLiU-ExtB" pitchFamily="18" charset="-120"/>
                <a:cs typeface="Times New Roman" pitchFamily="18" charset="0"/>
              </a:rPr>
              <a:t>Mhavidyalaya</a:t>
            </a:r>
            <a:r>
              <a:rPr lang="en-US" sz="2400" b="1" dirty="0">
                <a:solidFill>
                  <a:srgbClr val="5B0544"/>
                </a:solidFill>
                <a:latin typeface="PMingLiU-ExtB" pitchFamily="18" charset="-120"/>
                <a:ea typeface="PMingLiU-ExtB" pitchFamily="18" charset="-12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5B0544"/>
                </a:solidFill>
                <a:latin typeface="PMingLiU-ExtB" pitchFamily="18" charset="-120"/>
                <a:ea typeface="PMingLiU-ExtB" pitchFamily="18" charset="-120"/>
                <a:cs typeface="Times New Roman" pitchFamily="18" charset="0"/>
              </a:rPr>
              <a:t>Karad</a:t>
            </a:r>
            <a:endParaRPr lang="en-US" sz="2400" b="1" dirty="0">
              <a:solidFill>
                <a:srgbClr val="5B0544"/>
              </a:solidFill>
              <a:latin typeface="PMingLiU-ExtB" pitchFamily="18" charset="-120"/>
              <a:ea typeface="PMingLiU-ExtB" pitchFamily="18" charset="-120"/>
              <a:cs typeface="Times New Roman" pitchFamily="18" charset="0"/>
            </a:endParaRPr>
          </a:p>
          <a:p>
            <a:pPr algn="ctr" eaLnBrk="1" hangingPunct="1"/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18705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83820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/>
              <a:t>Jute</a:t>
            </a:r>
          </a:p>
          <a:p>
            <a:r>
              <a:rPr lang="en-US" dirty="0"/>
              <a:t>Jute is taken from a tall plant of the same name and it is easy to cultivate and harvest. It is the cheapest </a:t>
            </a:r>
            <a:r>
              <a:rPr lang="en-US" dirty="0" err="1"/>
              <a:t>fibre</a:t>
            </a:r>
            <a:r>
              <a:rPr lang="en-US" dirty="0"/>
              <a:t> and is used in great quantities.</a:t>
            </a:r>
          </a:p>
        </p:txBody>
      </p:sp>
      <p:sp>
        <p:nvSpPr>
          <p:cNvPr id="3" name="Rectangle 2"/>
          <p:cNvSpPr/>
          <p:nvPr/>
        </p:nvSpPr>
        <p:spPr>
          <a:xfrm>
            <a:off x="381000" y="3106341"/>
            <a:ext cx="4572000" cy="184665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/>
              <a:t>Characteristics</a:t>
            </a:r>
          </a:p>
          <a:p>
            <a:r>
              <a:rPr lang="en-US" dirty="0"/>
              <a:t>It is not durable as it deteriorates </a:t>
            </a:r>
            <a:r>
              <a:rPr lang="en-US" dirty="0" smtClean="0"/>
              <a:t>rapidly</a:t>
            </a:r>
          </a:p>
          <a:p>
            <a:r>
              <a:rPr lang="en-US" dirty="0" smtClean="0"/>
              <a:t> </a:t>
            </a:r>
            <a:r>
              <a:rPr lang="en-US" dirty="0"/>
              <a:t>when exposed to moisture</a:t>
            </a:r>
          </a:p>
          <a:p>
            <a:r>
              <a:rPr lang="en-US" dirty="0"/>
              <a:t>Less strength</a:t>
            </a:r>
          </a:p>
          <a:p>
            <a:r>
              <a:rPr lang="en-US" dirty="0"/>
              <a:t>Cannot be bleached to make it pure </a:t>
            </a:r>
            <a:endParaRPr lang="en-US" dirty="0" smtClean="0"/>
          </a:p>
          <a:p>
            <a:r>
              <a:rPr lang="en-US" dirty="0" smtClean="0"/>
              <a:t>white </a:t>
            </a:r>
            <a:r>
              <a:rPr lang="en-US" dirty="0"/>
              <a:t>due to lack of strength</a:t>
            </a:r>
          </a:p>
        </p:txBody>
      </p:sp>
      <p:sp>
        <p:nvSpPr>
          <p:cNvPr id="4" name="Rectangle 3"/>
          <p:cNvSpPr/>
          <p:nvPr/>
        </p:nvSpPr>
        <p:spPr>
          <a:xfrm>
            <a:off x="4495800" y="3022937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/>
              <a:t>Applications</a:t>
            </a:r>
          </a:p>
          <a:p>
            <a:r>
              <a:rPr lang="en-US" dirty="0"/>
              <a:t>Binding threads for carpets, coarse and cheap fabrics, heavy bagging etc.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457200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/>
              <a:t>Kapok</a:t>
            </a:r>
          </a:p>
          <a:p>
            <a:r>
              <a:rPr lang="en-US" dirty="0"/>
              <a:t>It is a white hair-like </a:t>
            </a:r>
            <a:r>
              <a:rPr lang="en-US" dirty="0" err="1"/>
              <a:t>fibre</a:t>
            </a:r>
            <a:r>
              <a:rPr lang="en-US" dirty="0"/>
              <a:t> obtained from the seed capsules of plants and trees called </a:t>
            </a:r>
            <a:r>
              <a:rPr lang="en-US" dirty="0" err="1"/>
              <a:t>Ceiba</a:t>
            </a:r>
            <a:r>
              <a:rPr lang="en-US" dirty="0"/>
              <a:t> </a:t>
            </a:r>
            <a:r>
              <a:rPr lang="en-US" dirty="0" err="1"/>
              <a:t>Pentandra</a:t>
            </a:r>
            <a:r>
              <a:rPr lang="en-US" dirty="0"/>
              <a:t> grown in Java and Sumatra (Indonesia), Mexico, Central America and the Caribbean, Northern South America and tropical West Africa.</a:t>
            </a:r>
          </a:p>
          <a:p>
            <a:r>
              <a:rPr lang="en-US" dirty="0"/>
              <a:t>It is called silk cotton due to its high </a:t>
            </a:r>
            <a:r>
              <a:rPr lang="en-US" dirty="0" err="1"/>
              <a:t>lustre</a:t>
            </a:r>
            <a:r>
              <a:rPr lang="en-US" dirty="0"/>
              <a:t> which is equal to that of silk.</a:t>
            </a:r>
          </a:p>
        </p:txBody>
      </p:sp>
      <p:sp>
        <p:nvSpPr>
          <p:cNvPr id="3" name="Rectangle 2"/>
          <p:cNvSpPr/>
          <p:nvPr/>
        </p:nvSpPr>
        <p:spPr>
          <a:xfrm>
            <a:off x="381000" y="3808274"/>
            <a:ext cx="4572000" cy="184665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/>
              <a:t>Characteristics:</a:t>
            </a:r>
          </a:p>
          <a:p>
            <a:r>
              <a:rPr lang="en-US" dirty="0"/>
              <a:t>Smooth texture</a:t>
            </a:r>
          </a:p>
          <a:p>
            <a:r>
              <a:rPr lang="en-US" dirty="0"/>
              <a:t>Very lustrous</a:t>
            </a:r>
          </a:p>
          <a:p>
            <a:r>
              <a:rPr lang="en-US" dirty="0"/>
              <a:t>Weak</a:t>
            </a:r>
          </a:p>
          <a:p>
            <a:r>
              <a:rPr lang="en-US" dirty="0"/>
              <a:t>Short </a:t>
            </a:r>
            <a:r>
              <a:rPr lang="en-US" dirty="0" err="1"/>
              <a:t>fibre</a:t>
            </a:r>
            <a:r>
              <a:rPr lang="en-US" dirty="0"/>
              <a:t> length</a:t>
            </a:r>
          </a:p>
          <a:p>
            <a:r>
              <a:rPr lang="en-US" dirty="0"/>
              <a:t>Resistant to moisture, dries quickly when wet</a:t>
            </a:r>
          </a:p>
        </p:txBody>
      </p:sp>
      <p:sp>
        <p:nvSpPr>
          <p:cNvPr id="4" name="Rectangle 3"/>
          <p:cNvSpPr/>
          <p:nvPr/>
        </p:nvSpPr>
        <p:spPr>
          <a:xfrm>
            <a:off x="4343400" y="3697069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/>
              <a:t>Applications</a:t>
            </a:r>
          </a:p>
          <a:p>
            <a:r>
              <a:rPr lang="en-US" dirty="0"/>
              <a:t>Mattresses, cushions, upholstered furniture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914400"/>
            <a:ext cx="4572000" cy="129266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/>
              <a:t>Ramie</a:t>
            </a:r>
          </a:p>
          <a:p>
            <a:r>
              <a:rPr lang="en-US" dirty="0"/>
              <a:t>A woody </a:t>
            </a:r>
            <a:r>
              <a:rPr lang="en-US" dirty="0" err="1"/>
              <a:t>fibre</a:t>
            </a:r>
            <a:r>
              <a:rPr lang="en-US" dirty="0"/>
              <a:t> resembling flax and it is also known as rhea and China grass. It is taken from a tall flowering plant.</a:t>
            </a:r>
          </a:p>
        </p:txBody>
      </p:sp>
      <p:sp>
        <p:nvSpPr>
          <p:cNvPr id="3" name="Rectangle 2"/>
          <p:cNvSpPr/>
          <p:nvPr/>
        </p:nvSpPr>
        <p:spPr>
          <a:xfrm>
            <a:off x="838200" y="2828836"/>
            <a:ext cx="32004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Characteristics</a:t>
            </a:r>
          </a:p>
          <a:p>
            <a:r>
              <a:rPr lang="en-US" dirty="0"/>
              <a:t>Stiff</a:t>
            </a:r>
          </a:p>
          <a:p>
            <a:r>
              <a:rPr lang="en-US" dirty="0"/>
              <a:t>More brittle</a:t>
            </a:r>
          </a:p>
          <a:p>
            <a:r>
              <a:rPr lang="en-US" dirty="0"/>
              <a:t>Lustrous</a:t>
            </a:r>
          </a:p>
        </p:txBody>
      </p:sp>
      <p:sp>
        <p:nvSpPr>
          <p:cNvPr id="4" name="Rectangle 3"/>
          <p:cNvSpPr/>
          <p:nvPr/>
        </p:nvSpPr>
        <p:spPr>
          <a:xfrm>
            <a:off x="4191000" y="2895600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/>
              <a:t>Applications</a:t>
            </a:r>
          </a:p>
          <a:p>
            <a:r>
              <a:rPr lang="en-US" dirty="0"/>
              <a:t>Canvas, upholstery, clothing, etc.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381000"/>
            <a:ext cx="4572000" cy="240065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 Man-made (Regenerated)</a:t>
            </a:r>
          </a:p>
          <a:p>
            <a:r>
              <a:rPr lang="en-US" dirty="0"/>
              <a:t>Cellulosic</a:t>
            </a:r>
          </a:p>
          <a:p>
            <a:r>
              <a:rPr lang="en-US" dirty="0"/>
              <a:t>They are derived either from the cellulose of the cell walls of short cotton </a:t>
            </a:r>
            <a:r>
              <a:rPr lang="en-US" dirty="0" err="1"/>
              <a:t>fibres</a:t>
            </a:r>
            <a:r>
              <a:rPr lang="en-US" dirty="0"/>
              <a:t> that are called linters or, more frequently from pine wood. There are three types of man made cellulosic </a:t>
            </a:r>
            <a:r>
              <a:rPr lang="en-US" dirty="0" err="1"/>
              <a:t>fibres</a:t>
            </a:r>
            <a:r>
              <a:rPr lang="en-US" dirty="0"/>
              <a:t>:</a:t>
            </a:r>
          </a:p>
          <a:p>
            <a:r>
              <a:rPr lang="en-US" sz="2400" b="1" dirty="0"/>
              <a:t>Rayon, acetate and </a:t>
            </a:r>
            <a:r>
              <a:rPr lang="en-US" sz="2400" b="1" dirty="0" smtClean="0"/>
              <a:t>tri-acetate ↓</a:t>
            </a:r>
            <a:endParaRPr lang="en-US" sz="2400" b="1" dirty="0"/>
          </a:p>
        </p:txBody>
      </p:sp>
      <p:pic>
        <p:nvPicPr>
          <p:cNvPr id="3" name="Picture 2" descr="Viscose Rayon and Alcazar Thread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2895600"/>
            <a:ext cx="76962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iscose Rayon and Alcazar Thread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457200"/>
            <a:ext cx="4572000" cy="2677656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>
            <a:spAutoFit/>
          </a:bodyPr>
          <a:lstStyle/>
          <a:p>
            <a:r>
              <a:rPr lang="en-US" sz="2400" b="1" dirty="0"/>
              <a:t>Rayon</a:t>
            </a:r>
          </a:p>
          <a:p>
            <a:r>
              <a:rPr lang="en-US" dirty="0">
                <a:hlinkClick r:id="rId2" tooltip="Alcazar"/>
              </a:rPr>
              <a:t>Rayon</a:t>
            </a:r>
            <a:r>
              <a:rPr lang="en-US" dirty="0"/>
              <a:t> is made from naturally occurring polymers that simulate natural cellulosic </a:t>
            </a:r>
            <a:r>
              <a:rPr lang="en-US" dirty="0" err="1"/>
              <a:t>fibres</a:t>
            </a:r>
            <a:r>
              <a:rPr lang="en-US" dirty="0"/>
              <a:t>. It is neither a truly synthetic </a:t>
            </a:r>
            <a:r>
              <a:rPr lang="en-US" dirty="0" err="1"/>
              <a:t>fibre</a:t>
            </a:r>
            <a:r>
              <a:rPr lang="en-US" dirty="0"/>
              <a:t> nor a truly natural </a:t>
            </a:r>
            <a:r>
              <a:rPr lang="en-US" dirty="0" err="1"/>
              <a:t>fibre</a:t>
            </a:r>
            <a:r>
              <a:rPr lang="en-US" dirty="0"/>
              <a:t>.</a:t>
            </a:r>
          </a:p>
          <a:p>
            <a:r>
              <a:rPr lang="en-US" dirty="0"/>
              <a:t>There are two varieties of Rayon; viscose and high wet modulus (HWM). These in turn are produced in a number of types to provide certain specific properties.</a:t>
            </a:r>
          </a:p>
        </p:txBody>
      </p:sp>
      <p:sp>
        <p:nvSpPr>
          <p:cNvPr id="3" name="Rectangle 2"/>
          <p:cNvSpPr/>
          <p:nvPr/>
        </p:nvSpPr>
        <p:spPr>
          <a:xfrm>
            <a:off x="457200" y="3386078"/>
            <a:ext cx="4038600" cy="3231654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b="1" dirty="0"/>
              <a:t>Characteristics</a:t>
            </a:r>
          </a:p>
          <a:p>
            <a:r>
              <a:rPr lang="en-US" dirty="0"/>
              <a:t>Soft, smooth and comfortable</a:t>
            </a:r>
          </a:p>
          <a:p>
            <a:r>
              <a:rPr lang="en-US" dirty="0"/>
              <a:t>Naturally high in </a:t>
            </a:r>
            <a:r>
              <a:rPr lang="en-US" dirty="0" err="1"/>
              <a:t>lustre</a:t>
            </a:r>
            <a:endParaRPr lang="en-US" dirty="0"/>
          </a:p>
          <a:p>
            <a:r>
              <a:rPr lang="en-US" dirty="0"/>
              <a:t>Highly absorbent</a:t>
            </a:r>
          </a:p>
          <a:p>
            <a:r>
              <a:rPr lang="en-US" dirty="0"/>
              <a:t>Durability and shape retention is low, especially when wet</a:t>
            </a:r>
          </a:p>
          <a:p>
            <a:r>
              <a:rPr lang="en-US" dirty="0"/>
              <a:t>Low elastic recovery</a:t>
            </a:r>
          </a:p>
          <a:p>
            <a:r>
              <a:rPr lang="en-US" dirty="0"/>
              <a:t>Normally weak, but HWM rayon is much stronger, durable and has </a:t>
            </a:r>
            <a:r>
              <a:rPr lang="en-US" dirty="0" smtClean="0"/>
              <a:t>good</a:t>
            </a:r>
          </a:p>
          <a:p>
            <a:r>
              <a:rPr lang="en-US" dirty="0" smtClean="0"/>
              <a:t>appearance </a:t>
            </a:r>
            <a:r>
              <a:rPr lang="en-US" dirty="0"/>
              <a:t>retention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800600" y="3358277"/>
            <a:ext cx="4114800" cy="3231654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b="1" dirty="0"/>
              <a:t>Applications</a:t>
            </a:r>
          </a:p>
          <a:p>
            <a:r>
              <a:rPr lang="en-US" dirty="0"/>
              <a:t>Apparel - blouses, dresses, jackets, lingerie, linings, suits, neck ties etc.</a:t>
            </a:r>
          </a:p>
          <a:p>
            <a:r>
              <a:rPr lang="en-US" dirty="0"/>
              <a:t>Furnishing items - bedspreads, bed sheets, blankets, window treatments, upholstery etc.</a:t>
            </a:r>
          </a:p>
          <a:p>
            <a:r>
              <a:rPr lang="en-US" dirty="0"/>
              <a:t>Industrial uses e.g. medical surgery products, non-woven products, </a:t>
            </a:r>
            <a:r>
              <a:rPr lang="en-US" dirty="0" err="1" smtClean="0"/>
              <a:t>tyre</a:t>
            </a:r>
            <a:r>
              <a:rPr lang="en-US" dirty="0" smtClean="0"/>
              <a:t> </a:t>
            </a:r>
            <a:r>
              <a:rPr lang="en-US" dirty="0"/>
              <a:t>cord etc.</a:t>
            </a:r>
          </a:p>
          <a:p>
            <a:r>
              <a:rPr lang="en-US" dirty="0"/>
              <a:t>Other uses - feminine hygiene products, diapers, towels etc.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457200"/>
            <a:ext cx="4572000" cy="2677656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>
            <a:spAutoFit/>
          </a:bodyPr>
          <a:lstStyle/>
          <a:p>
            <a:r>
              <a:rPr lang="en-US" sz="2400" b="1" dirty="0"/>
              <a:t>Acetate</a:t>
            </a:r>
          </a:p>
          <a:p>
            <a:r>
              <a:rPr lang="en-US" dirty="0"/>
              <a:t>Acetate consists of a cellulose compound identified as acetylated cellulose – a cellulose salt. Hence it possesses different qualities compared to rayon.</a:t>
            </a:r>
          </a:p>
          <a:p>
            <a:r>
              <a:rPr lang="en-US" dirty="0"/>
              <a:t>Acetate is thermoplastic and can be formed into any shape by application of pressure combined with heat. Acetate </a:t>
            </a:r>
            <a:r>
              <a:rPr lang="en-US" dirty="0" err="1"/>
              <a:t>fibres</a:t>
            </a:r>
            <a:r>
              <a:rPr lang="en-US" dirty="0"/>
              <a:t> have good shape retention.</a:t>
            </a:r>
          </a:p>
        </p:txBody>
      </p:sp>
      <p:sp>
        <p:nvSpPr>
          <p:cNvPr id="3" name="Rectangle 2"/>
          <p:cNvSpPr/>
          <p:nvPr/>
        </p:nvSpPr>
        <p:spPr>
          <a:xfrm>
            <a:off x="457200" y="3510677"/>
            <a:ext cx="4572000" cy="2677656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>
            <a:spAutoFit/>
          </a:bodyPr>
          <a:lstStyle/>
          <a:p>
            <a:r>
              <a:rPr lang="en-US" sz="2400" b="1" dirty="0"/>
              <a:t>Characteristics</a:t>
            </a:r>
          </a:p>
          <a:p>
            <a:r>
              <a:rPr lang="en-US" dirty="0"/>
              <a:t>Thermoplastic</a:t>
            </a:r>
          </a:p>
          <a:p>
            <a:r>
              <a:rPr lang="en-US" dirty="0"/>
              <a:t>Good </a:t>
            </a:r>
            <a:r>
              <a:rPr lang="en-US" dirty="0" err="1"/>
              <a:t>drapability</a:t>
            </a:r>
            <a:endParaRPr lang="en-US" dirty="0"/>
          </a:p>
          <a:p>
            <a:r>
              <a:rPr lang="en-US" dirty="0"/>
              <a:t>Soft, smooth and resilient</a:t>
            </a:r>
          </a:p>
          <a:p>
            <a:r>
              <a:rPr lang="en-US" dirty="0"/>
              <a:t>Wicks and dries quickly</a:t>
            </a:r>
          </a:p>
          <a:p>
            <a:r>
              <a:rPr lang="en-US" dirty="0"/>
              <a:t>Lustrous appearance</a:t>
            </a:r>
          </a:p>
          <a:p>
            <a:r>
              <a:rPr lang="en-US" dirty="0"/>
              <a:t>Weak, rapidly loses strength when wet, must be dry-cleaned</a:t>
            </a:r>
          </a:p>
          <a:p>
            <a:r>
              <a:rPr lang="en-US" dirty="0"/>
              <a:t>Poor abrasion resistance</a:t>
            </a:r>
          </a:p>
        </p:txBody>
      </p:sp>
      <p:sp>
        <p:nvSpPr>
          <p:cNvPr id="4" name="Rectangle 3"/>
          <p:cNvSpPr/>
          <p:nvPr/>
        </p:nvSpPr>
        <p:spPr>
          <a:xfrm>
            <a:off x="5410200" y="3475672"/>
            <a:ext cx="3048000" cy="2769989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endParaRPr lang="en-US" sz="2400" b="1" dirty="0" smtClean="0"/>
          </a:p>
          <a:p>
            <a:r>
              <a:rPr lang="en-US" sz="2400" b="1" dirty="0" smtClean="0"/>
              <a:t>Applications</a:t>
            </a:r>
            <a:endParaRPr lang="en-US" sz="2400" b="1" dirty="0"/>
          </a:p>
          <a:p>
            <a:r>
              <a:rPr lang="en-US" dirty="0"/>
              <a:t>Primarily in apparel - blouses, dresses, jackets, lingerie, linings, suits, neck ties, etc.</a:t>
            </a:r>
          </a:p>
          <a:p>
            <a:r>
              <a:rPr lang="en-US" dirty="0"/>
              <a:t>Used in fabrics such as satins, brocades, taffetas, etc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40873" y="464165"/>
            <a:ext cx="5950527" cy="2431435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3200" b="1" dirty="0"/>
              <a:t>Tri-acetate</a:t>
            </a:r>
          </a:p>
          <a:p>
            <a:r>
              <a:rPr lang="en-US" sz="2400" dirty="0"/>
              <a:t>Tri-acetate consists of acetylated cellulose that retains acetic groupings, when it is being produced as triacetate cellulose. It is a thermoplastic </a:t>
            </a:r>
            <a:r>
              <a:rPr lang="en-US" sz="2400" dirty="0" err="1"/>
              <a:t>fibre</a:t>
            </a:r>
            <a:r>
              <a:rPr lang="en-US" sz="2400" dirty="0"/>
              <a:t> and is more resilient than other cellulosic </a:t>
            </a:r>
            <a:r>
              <a:rPr lang="en-US" sz="2400" dirty="0" err="1"/>
              <a:t>fibres</a:t>
            </a: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381000" y="3226475"/>
            <a:ext cx="4572000" cy="2400657"/>
          </a:xfrm>
          <a:prstGeom prst="rect">
            <a:avLst/>
          </a:prstGeom>
          <a:ln w="28575">
            <a:solidFill>
              <a:srgbClr val="0070C0"/>
            </a:solidFill>
          </a:ln>
        </p:spPr>
        <p:txBody>
          <a:bodyPr>
            <a:spAutoFit/>
          </a:bodyPr>
          <a:lstStyle/>
          <a:p>
            <a:r>
              <a:rPr lang="en-US" sz="2400" b="1" dirty="0"/>
              <a:t>Characteristics</a:t>
            </a:r>
          </a:p>
          <a:p>
            <a:r>
              <a:rPr lang="en-US" dirty="0"/>
              <a:t>Thermoplastic</a:t>
            </a:r>
          </a:p>
          <a:p>
            <a:r>
              <a:rPr lang="en-US" dirty="0"/>
              <a:t>Resilient</a:t>
            </a:r>
          </a:p>
          <a:p>
            <a:r>
              <a:rPr lang="en-US" dirty="0"/>
              <a:t>Shape retentive and wrinkle resistant</a:t>
            </a:r>
          </a:p>
          <a:p>
            <a:r>
              <a:rPr lang="en-US" dirty="0"/>
              <a:t>Shrink resistant</a:t>
            </a:r>
          </a:p>
          <a:p>
            <a:r>
              <a:rPr lang="en-US" dirty="0"/>
              <a:t>Easily washable, even at higher </a:t>
            </a:r>
            <a:endParaRPr lang="en-US" dirty="0" smtClean="0"/>
          </a:p>
          <a:p>
            <a:r>
              <a:rPr lang="en-US" dirty="0" smtClean="0"/>
              <a:t>temperatures</a:t>
            </a:r>
            <a:endParaRPr lang="en-US" dirty="0"/>
          </a:p>
          <a:p>
            <a:r>
              <a:rPr lang="en-US" dirty="0"/>
              <a:t>Maintains creases and pleats well</a:t>
            </a:r>
          </a:p>
        </p:txBody>
      </p:sp>
      <p:sp>
        <p:nvSpPr>
          <p:cNvPr id="4" name="Rectangle 3"/>
          <p:cNvSpPr/>
          <p:nvPr/>
        </p:nvSpPr>
        <p:spPr>
          <a:xfrm>
            <a:off x="5257800" y="3200400"/>
            <a:ext cx="3657600" cy="2400657"/>
          </a:xfrm>
          <a:prstGeom prst="rect">
            <a:avLst/>
          </a:prstGeom>
          <a:ln w="28575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en-US" sz="2400" b="1" dirty="0"/>
              <a:t>Applications</a:t>
            </a:r>
          </a:p>
          <a:p>
            <a:r>
              <a:rPr lang="en-US" dirty="0"/>
              <a:t>Primarily apparel</a:t>
            </a:r>
          </a:p>
          <a:p>
            <a:r>
              <a:rPr lang="en-US" dirty="0"/>
              <a:t>Used in clothing where crease / pleat retention is important e.g. skirts and dresses</a:t>
            </a:r>
          </a:p>
          <a:p>
            <a:r>
              <a:rPr lang="en-US" dirty="0"/>
              <a:t>Can be used with polyester to create shiny </a:t>
            </a:r>
            <a:r>
              <a:rPr lang="en-US" dirty="0" smtClean="0"/>
              <a:t>apparel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00200" y="381000"/>
            <a:ext cx="6400800" cy="2985433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2400" b="1" dirty="0"/>
              <a:t>Man-made – Non-cellulosic </a:t>
            </a:r>
          </a:p>
          <a:p>
            <a:r>
              <a:rPr lang="en-US" sz="2000" b="1" dirty="0"/>
              <a:t>Polymer </a:t>
            </a:r>
            <a:r>
              <a:rPr lang="en-US" sz="2000" b="1" dirty="0" err="1"/>
              <a:t>Fibres</a:t>
            </a:r>
            <a:endParaRPr lang="en-US" sz="2000" b="1" dirty="0"/>
          </a:p>
          <a:p>
            <a:r>
              <a:rPr lang="en-US" dirty="0"/>
              <a:t>This group of </a:t>
            </a:r>
            <a:r>
              <a:rPr lang="en-US" dirty="0" err="1"/>
              <a:t>fibres</a:t>
            </a:r>
            <a:r>
              <a:rPr lang="en-US" dirty="0"/>
              <a:t> is distinguished by being </a:t>
            </a:r>
            <a:r>
              <a:rPr lang="en-US" dirty="0" err="1"/>
              <a:t>synthesised</a:t>
            </a:r>
            <a:r>
              <a:rPr lang="en-US" dirty="0"/>
              <a:t> or created from various elements into larger molecules that are called linear polymers.</a:t>
            </a:r>
          </a:p>
          <a:p>
            <a:r>
              <a:rPr lang="en-US" dirty="0"/>
              <a:t>The molecules of each particular compound are arranged in parallel lines in the </a:t>
            </a:r>
            <a:r>
              <a:rPr lang="en-US" dirty="0" err="1"/>
              <a:t>fibre</a:t>
            </a:r>
            <a:r>
              <a:rPr lang="en-US" dirty="0"/>
              <a:t>. This arrangement of molecules is called molecular orientation.</a:t>
            </a:r>
          </a:p>
          <a:p>
            <a:r>
              <a:rPr lang="en-US" dirty="0"/>
              <a:t>The properties of such </a:t>
            </a:r>
            <a:r>
              <a:rPr lang="en-US" dirty="0" err="1"/>
              <a:t>fibres</a:t>
            </a:r>
            <a:r>
              <a:rPr lang="en-US" dirty="0"/>
              <a:t> are dependent on their chemical composition and kinds of molecular orientation.</a:t>
            </a:r>
          </a:p>
        </p:txBody>
      </p:sp>
      <p:pic>
        <p:nvPicPr>
          <p:cNvPr id="3" name="Picture 2" descr="Backpacks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600450"/>
            <a:ext cx="4419600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5430551" y="4116050"/>
            <a:ext cx="2951449" cy="1446550"/>
          </a:xfrm>
          <a:prstGeom prst="rect">
            <a:avLst/>
          </a:prstGeom>
          <a:ln w="28575"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en-US" sz="8800" b="1" dirty="0"/>
              <a:t>Nylon</a:t>
            </a:r>
          </a:p>
        </p:txBody>
      </p:sp>
      <p:pic>
        <p:nvPicPr>
          <p:cNvPr id="5" name="Picture 4" descr="Backpacks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581400"/>
            <a:ext cx="4419600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packs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476250"/>
            <a:ext cx="3657600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267200" y="457200"/>
            <a:ext cx="4572000" cy="3693319"/>
          </a:xfrm>
          <a:prstGeom prst="rect">
            <a:avLst/>
          </a:prstGeom>
          <a:ln w="19050">
            <a:solidFill>
              <a:srgbClr val="FF0000"/>
            </a:solidFill>
          </a:ln>
        </p:spPr>
        <p:txBody>
          <a:bodyPr>
            <a:spAutoFit/>
          </a:bodyPr>
          <a:lstStyle/>
          <a:p>
            <a:r>
              <a:rPr lang="en-US" dirty="0"/>
              <a:t>In </a:t>
            </a:r>
            <a:r>
              <a:rPr lang="en-US" dirty="0">
                <a:hlinkClick r:id="rId3" tooltip="Nylbond"/>
              </a:rPr>
              <a:t>nylon</a:t>
            </a:r>
            <a:r>
              <a:rPr lang="en-US" dirty="0"/>
              <a:t>, the </a:t>
            </a:r>
            <a:r>
              <a:rPr lang="en-US" dirty="0" err="1"/>
              <a:t>fibre</a:t>
            </a:r>
            <a:r>
              <a:rPr lang="en-US" dirty="0"/>
              <a:t> forming substance is a long-chain synthetic polyamide in which less than 85% of the amide linkages are attached directly to two aromatic rings. The elements carbon, oxygen, nitrogen and hydrogen are combined by chemical processes into compounds which react to form long-chain molecules, chemically known as polyamides and are then formed into </a:t>
            </a:r>
            <a:r>
              <a:rPr lang="en-US" dirty="0" err="1"/>
              <a:t>fibres</a:t>
            </a:r>
            <a:r>
              <a:rPr lang="en-US" dirty="0"/>
              <a:t>. There are several forms of nylon. Each depends upon the chemical synthesis.</a:t>
            </a:r>
          </a:p>
          <a:p>
            <a:r>
              <a:rPr lang="en-US" dirty="0"/>
              <a:t>They are: Nylon 4; 6; 6.6; 6.10; 6.12; 8; 10; and 11.</a:t>
            </a:r>
          </a:p>
        </p:txBody>
      </p:sp>
      <p:sp>
        <p:nvSpPr>
          <p:cNvPr id="6" name="Rectangle 5"/>
          <p:cNvSpPr/>
          <p:nvPr/>
        </p:nvSpPr>
        <p:spPr>
          <a:xfrm>
            <a:off x="152400" y="3891677"/>
            <a:ext cx="4114800" cy="2677656"/>
          </a:xfrm>
          <a:prstGeom prst="rect">
            <a:avLst/>
          </a:prstGeom>
          <a:ln w="1905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en-US" sz="2400" b="1" dirty="0"/>
              <a:t>Characteristics</a:t>
            </a:r>
          </a:p>
          <a:p>
            <a:r>
              <a:rPr lang="en-US" dirty="0"/>
              <a:t>Highly resilient</a:t>
            </a:r>
          </a:p>
          <a:p>
            <a:r>
              <a:rPr lang="en-US" dirty="0"/>
              <a:t>High elongation and elasticity</a:t>
            </a:r>
          </a:p>
          <a:p>
            <a:r>
              <a:rPr lang="en-US" dirty="0"/>
              <a:t>Very strong and durable</a:t>
            </a:r>
          </a:p>
          <a:p>
            <a:r>
              <a:rPr lang="en-US" dirty="0"/>
              <a:t>Excellent abrasion resistance</a:t>
            </a:r>
          </a:p>
          <a:p>
            <a:r>
              <a:rPr lang="en-US" dirty="0"/>
              <a:t>Thermoplastic</a:t>
            </a:r>
          </a:p>
          <a:p>
            <a:r>
              <a:rPr lang="en-US" dirty="0"/>
              <a:t>Has the ability to be very lustrous, semi-lustrous or dull</a:t>
            </a:r>
          </a:p>
          <a:p>
            <a:r>
              <a:rPr lang="en-US" dirty="0"/>
              <a:t>Resistant to insects, fungi, mildew and rot</a:t>
            </a:r>
          </a:p>
        </p:txBody>
      </p:sp>
      <p:sp>
        <p:nvSpPr>
          <p:cNvPr id="7" name="Rectangle 6"/>
          <p:cNvSpPr/>
          <p:nvPr/>
        </p:nvSpPr>
        <p:spPr>
          <a:xfrm>
            <a:off x="4800600" y="4554141"/>
            <a:ext cx="3886200" cy="1846659"/>
          </a:xfrm>
          <a:prstGeom prst="rect">
            <a:avLst/>
          </a:prstGeom>
          <a:ln w="1905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en-US" sz="2400" b="1" dirty="0"/>
              <a:t>Applications</a:t>
            </a:r>
          </a:p>
          <a:p>
            <a:r>
              <a:rPr lang="en-US" dirty="0"/>
              <a:t>Apparel – pantyhose, stockings, leggings, etc.</a:t>
            </a:r>
          </a:p>
          <a:p>
            <a:r>
              <a:rPr lang="en-US" dirty="0"/>
              <a:t>Home furnishing</a:t>
            </a:r>
          </a:p>
          <a:p>
            <a:r>
              <a:rPr lang="en-US" dirty="0"/>
              <a:t>Industrial applications - parachutes, </a:t>
            </a:r>
            <a:r>
              <a:rPr lang="en-US" dirty="0" err="1"/>
              <a:t>tyre</a:t>
            </a:r>
            <a:r>
              <a:rPr lang="en-US" dirty="0"/>
              <a:t> cords, ropes, airbags, hoses, etc.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371600" y="3048000"/>
            <a:ext cx="1676400" cy="646331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hlinkClick r:id="rId3" tooltip="Nylbond"/>
              </a:rPr>
              <a:t> NYLON</a:t>
            </a:r>
            <a:endParaRPr lang="en-US" sz="3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yed New Wool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3933825"/>
            <a:ext cx="4038600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76200" y="166092"/>
            <a:ext cx="8610600" cy="6370975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Wool</a:t>
            </a:r>
          </a:p>
          <a:p>
            <a:r>
              <a:rPr lang="en-US" sz="2400" dirty="0"/>
              <a:t>Wool </a:t>
            </a:r>
            <a:r>
              <a:rPr lang="en-US" sz="2400" dirty="0" err="1"/>
              <a:t>fibre</a:t>
            </a:r>
            <a:r>
              <a:rPr lang="en-US" sz="2400" dirty="0"/>
              <a:t> grows from the skin of sheep and is a relatively coarse and crimped </a:t>
            </a:r>
            <a:r>
              <a:rPr lang="en-US" sz="2400" dirty="0" err="1"/>
              <a:t>fibre</a:t>
            </a:r>
            <a:r>
              <a:rPr lang="en-US" sz="2400" dirty="0"/>
              <a:t> with scales on its surface. It is composed of protein. The </a:t>
            </a:r>
            <a:r>
              <a:rPr lang="en-US" sz="2400" dirty="0" err="1"/>
              <a:t>fibre</a:t>
            </a:r>
            <a:r>
              <a:rPr lang="en-US" sz="2400" dirty="0"/>
              <a:t> appearance varies depending on the breed of the sheep. Finer, softer and warmer </a:t>
            </a:r>
            <a:r>
              <a:rPr lang="en-US" sz="2400" dirty="0" err="1"/>
              <a:t>fibres</a:t>
            </a:r>
            <a:r>
              <a:rPr lang="en-US" sz="2400" dirty="0"/>
              <a:t> tend to be with more and smoother scales. Thicker, less warm </a:t>
            </a:r>
            <a:r>
              <a:rPr lang="en-US" sz="2400" dirty="0" err="1"/>
              <a:t>fibres</a:t>
            </a:r>
            <a:r>
              <a:rPr lang="en-US" sz="2400" dirty="0"/>
              <a:t> have fewer and rougher scales. Normally, the better wool </a:t>
            </a:r>
            <a:r>
              <a:rPr lang="en-US" sz="2400" dirty="0" err="1"/>
              <a:t>fibres</a:t>
            </a:r>
            <a:r>
              <a:rPr lang="en-US" sz="2400" dirty="0"/>
              <a:t> with finer scales are duller in appearance than the poorer quality </a:t>
            </a:r>
            <a:r>
              <a:rPr lang="en-US" sz="2400" dirty="0" err="1"/>
              <a:t>fibres</a:t>
            </a:r>
            <a:r>
              <a:rPr lang="en-US" sz="2400" dirty="0"/>
              <a:t> which have fewer scales.</a:t>
            </a:r>
          </a:p>
          <a:p>
            <a:r>
              <a:rPr lang="en-US" sz="2400" b="1" dirty="0">
                <a:solidFill>
                  <a:srgbClr val="0070C0"/>
                </a:solidFill>
              </a:rPr>
              <a:t>Characteristics</a:t>
            </a:r>
          </a:p>
          <a:p>
            <a:r>
              <a:rPr lang="en-US" sz="2400" dirty="0"/>
              <a:t>Crimped in appearance</a:t>
            </a:r>
          </a:p>
          <a:p>
            <a:r>
              <a:rPr lang="en-US" sz="2400" dirty="0"/>
              <a:t>Elastic</a:t>
            </a:r>
          </a:p>
          <a:p>
            <a:r>
              <a:rPr lang="en-US" sz="2400" dirty="0"/>
              <a:t>Hygroscopic, readily absorbs moisture</a:t>
            </a:r>
          </a:p>
          <a:p>
            <a:r>
              <a:rPr lang="en-US" sz="2400" dirty="0"/>
              <a:t>Ignites at a higher temperature than cotton</a:t>
            </a:r>
          </a:p>
          <a:p>
            <a:r>
              <a:rPr lang="en-US" sz="2400" dirty="0"/>
              <a:t>Lower rate of flame spread, heat release and combustion heat</a:t>
            </a:r>
          </a:p>
          <a:p>
            <a:r>
              <a:rPr lang="en-US" sz="2400" dirty="0"/>
              <a:t>Resistant to static </a:t>
            </a:r>
            <a:r>
              <a:rPr lang="en-US" sz="2400" dirty="0" smtClean="0"/>
              <a:t>electricity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123954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yed New Wool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3962400"/>
            <a:ext cx="4038600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990600" y="76200"/>
            <a:ext cx="7696200" cy="3785652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en-US" sz="4000" b="1" dirty="0">
                <a:solidFill>
                  <a:srgbClr val="3333CC"/>
                </a:solidFill>
              </a:rPr>
              <a:t>Applications</a:t>
            </a:r>
          </a:p>
          <a:p>
            <a:pPr lvl="0"/>
            <a:r>
              <a:rPr lang="en-US" sz="4000" b="1" dirty="0">
                <a:solidFill>
                  <a:srgbClr val="3333CC"/>
                </a:solidFill>
              </a:rPr>
              <a:t>Clothing – jackets, suits, trousers, sweaters, hats etc.</a:t>
            </a:r>
          </a:p>
          <a:p>
            <a:pPr lvl="0"/>
            <a:r>
              <a:rPr lang="en-US" sz="4000" b="1" dirty="0">
                <a:solidFill>
                  <a:srgbClr val="3333CC"/>
                </a:solidFill>
              </a:rPr>
              <a:t>Blankets, carpets, felt and upholstery</a:t>
            </a:r>
          </a:p>
          <a:p>
            <a:pPr lvl="0"/>
            <a:r>
              <a:rPr lang="en-US" sz="4000" b="1" dirty="0">
                <a:solidFill>
                  <a:srgbClr val="3333CC"/>
                </a:solidFill>
              </a:rPr>
              <a:t>Horse rugs, saddle </a:t>
            </a:r>
            <a:r>
              <a:rPr lang="en-US" sz="4000" b="1" dirty="0" smtClean="0">
                <a:solidFill>
                  <a:srgbClr val="3333CC"/>
                </a:solidFill>
              </a:rPr>
              <a:t>clothes</a:t>
            </a:r>
            <a:endParaRPr lang="en-US" sz="4000" b="1" dirty="0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5138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ricket Ball with Linen Thread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219200"/>
            <a:ext cx="6324599" cy="5029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ricket Ball with Linen Thread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81000"/>
            <a:ext cx="4048125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4495800" y="457200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3" tooltip="Barbour's Linen- Brand Master"/>
              </a:rPr>
              <a:t>Linen</a:t>
            </a:r>
            <a:r>
              <a:rPr lang="en-US" dirty="0"/>
              <a:t>, one of the most expensive natural </a:t>
            </a:r>
            <a:r>
              <a:rPr lang="en-US" dirty="0" err="1"/>
              <a:t>fibres</a:t>
            </a:r>
            <a:r>
              <a:rPr lang="en-US" dirty="0"/>
              <a:t>, is made from the flax plant. It is </a:t>
            </a:r>
            <a:r>
              <a:rPr lang="en-US" dirty="0" err="1"/>
              <a:t>labour</a:t>
            </a:r>
            <a:r>
              <a:rPr lang="en-US" dirty="0"/>
              <a:t>-intensive to produce, hence produced in small quantities. However linen fabric is valued for its exceptional coolness and freshness in hot weather.</a:t>
            </a:r>
          </a:p>
          <a:p>
            <a:r>
              <a:rPr lang="en-US" dirty="0"/>
              <a:t>It is composed of 70% cellulose and 30% pectin, ash, woody tissue and moisture. </a:t>
            </a:r>
            <a:br>
              <a:rPr lang="en-US" dirty="0"/>
            </a:b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" y="3213080"/>
            <a:ext cx="4572000" cy="350865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/>
              <a:t>Characteristics</a:t>
            </a:r>
          </a:p>
          <a:p>
            <a:r>
              <a:rPr lang="en-US" dirty="0"/>
              <a:t>Strongest vegetable </a:t>
            </a:r>
            <a:r>
              <a:rPr lang="en-US" dirty="0" err="1"/>
              <a:t>fibre</a:t>
            </a:r>
            <a:endParaRPr lang="en-US" dirty="0"/>
          </a:p>
          <a:p>
            <a:r>
              <a:rPr lang="en-US" dirty="0"/>
              <a:t>Poor elasticity, hence wrinkles easily</a:t>
            </a:r>
          </a:p>
          <a:p>
            <a:r>
              <a:rPr lang="en-US" dirty="0"/>
              <a:t>Relatively smooth, becomes softer when washed</a:t>
            </a:r>
          </a:p>
          <a:p>
            <a:r>
              <a:rPr lang="en-US" dirty="0"/>
              <a:t>Highly absorbent</a:t>
            </a:r>
          </a:p>
          <a:p>
            <a:r>
              <a:rPr lang="en-US" dirty="0"/>
              <a:t>Good conductor of heat and feels cool</a:t>
            </a:r>
          </a:p>
          <a:p>
            <a:r>
              <a:rPr lang="en-US" dirty="0"/>
              <a:t>Lustrous</a:t>
            </a:r>
          </a:p>
          <a:p>
            <a:r>
              <a:rPr lang="en-US" dirty="0"/>
              <a:t>More brittle, constant creasing in the sharp folds, tends to break</a:t>
            </a:r>
          </a:p>
          <a:p>
            <a:r>
              <a:rPr lang="en-US" dirty="0"/>
              <a:t>Damaged by mildew, perspiration and bleach</a:t>
            </a:r>
          </a:p>
          <a:p>
            <a:r>
              <a:rPr lang="en-US" dirty="0"/>
              <a:t>Resistant to moths and carpet beetles</a:t>
            </a:r>
          </a:p>
        </p:txBody>
      </p:sp>
      <p:sp>
        <p:nvSpPr>
          <p:cNvPr id="5" name="Rectangle 4"/>
          <p:cNvSpPr/>
          <p:nvPr/>
        </p:nvSpPr>
        <p:spPr>
          <a:xfrm>
            <a:off x="4343400" y="3352800"/>
            <a:ext cx="457200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/>
              <a:t>Applications</a:t>
            </a:r>
          </a:p>
          <a:p>
            <a:r>
              <a:rPr lang="en-US" dirty="0"/>
              <a:t>Apparel - suits, dresses, skirts, shirts etc.</a:t>
            </a:r>
          </a:p>
          <a:p>
            <a:r>
              <a:rPr lang="en-US" dirty="0"/>
              <a:t>Home and commercial furnishing items – table cloths, dish towels, bed sheets, wallpaper / wall coverings, window treatments etc.</a:t>
            </a:r>
          </a:p>
          <a:p>
            <a:r>
              <a:rPr lang="en-US" dirty="0"/>
              <a:t>Industrial products - luggage, canvas etc.</a:t>
            </a:r>
          </a:p>
          <a:p>
            <a:r>
              <a:rPr lang="en-US" dirty="0"/>
              <a:t>Used as blend with cotton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yed New Wool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219200"/>
            <a:ext cx="57912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yed New Wool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04800"/>
            <a:ext cx="4038600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4495800" y="304800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Wool </a:t>
            </a:r>
            <a:r>
              <a:rPr lang="en-US" dirty="0" err="1"/>
              <a:t>fibre</a:t>
            </a:r>
            <a:r>
              <a:rPr lang="en-US" dirty="0"/>
              <a:t> grows from the skin of sheep and is a relatively coarse and crimped </a:t>
            </a:r>
            <a:r>
              <a:rPr lang="en-US" dirty="0" err="1"/>
              <a:t>fibre</a:t>
            </a:r>
            <a:r>
              <a:rPr lang="en-US" dirty="0"/>
              <a:t> with scales on its surface. It is composed of protein. The </a:t>
            </a:r>
            <a:r>
              <a:rPr lang="en-US" dirty="0" err="1"/>
              <a:t>fibre</a:t>
            </a:r>
            <a:r>
              <a:rPr lang="en-US" dirty="0"/>
              <a:t> appearance varies depending on the breed of the sheep. Finer, softer and warmer </a:t>
            </a:r>
            <a:r>
              <a:rPr lang="en-US" dirty="0" err="1"/>
              <a:t>fibres</a:t>
            </a:r>
            <a:r>
              <a:rPr lang="en-US" dirty="0"/>
              <a:t> tend to be with more and smoother scales. Thicker, less warm </a:t>
            </a:r>
            <a:r>
              <a:rPr lang="en-US" dirty="0" err="1"/>
              <a:t>fibres</a:t>
            </a:r>
            <a:r>
              <a:rPr lang="en-US" dirty="0"/>
              <a:t> have fewer and rougher scales. Normally, the better wool </a:t>
            </a:r>
            <a:r>
              <a:rPr lang="en-US" dirty="0" err="1"/>
              <a:t>fibres</a:t>
            </a:r>
            <a:r>
              <a:rPr lang="en-US" dirty="0"/>
              <a:t> with finer scales are duller in appearance than the poorer quality </a:t>
            </a:r>
            <a:r>
              <a:rPr lang="en-US" dirty="0" err="1"/>
              <a:t>fibres</a:t>
            </a:r>
            <a:r>
              <a:rPr lang="en-US" dirty="0"/>
              <a:t> which have fewer scales.</a:t>
            </a:r>
          </a:p>
        </p:txBody>
      </p:sp>
      <p:sp>
        <p:nvSpPr>
          <p:cNvPr id="4" name="Rectangle 3"/>
          <p:cNvSpPr/>
          <p:nvPr/>
        </p:nvSpPr>
        <p:spPr>
          <a:xfrm>
            <a:off x="304800" y="3635276"/>
            <a:ext cx="4572000" cy="240065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/>
              <a:t>Characteristics</a:t>
            </a:r>
          </a:p>
          <a:p>
            <a:r>
              <a:rPr lang="en-US" dirty="0"/>
              <a:t>Crimped in appearance</a:t>
            </a:r>
          </a:p>
          <a:p>
            <a:r>
              <a:rPr lang="en-US" dirty="0"/>
              <a:t>Elastic</a:t>
            </a:r>
          </a:p>
          <a:p>
            <a:r>
              <a:rPr lang="en-US" dirty="0"/>
              <a:t>Hygroscopic, readily absorbs moisture</a:t>
            </a:r>
          </a:p>
          <a:p>
            <a:r>
              <a:rPr lang="en-US" dirty="0"/>
              <a:t>Ignites at a higher temperature than cotton</a:t>
            </a:r>
          </a:p>
          <a:p>
            <a:r>
              <a:rPr lang="en-US" dirty="0"/>
              <a:t>Lower rate of flame spread, heat release and combustion heat</a:t>
            </a:r>
          </a:p>
          <a:p>
            <a:r>
              <a:rPr lang="en-US" dirty="0"/>
              <a:t>Resistant to static electricity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0" y="4009072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/>
              <a:t>Applications</a:t>
            </a:r>
          </a:p>
          <a:p>
            <a:r>
              <a:rPr lang="en-US" dirty="0"/>
              <a:t>Clothing – jackets, suits, trousers, sweaters, hats etc.</a:t>
            </a:r>
          </a:p>
          <a:p>
            <a:r>
              <a:rPr lang="en-US" dirty="0"/>
              <a:t>Blankets, carpets, felt and upholstery</a:t>
            </a:r>
          </a:p>
          <a:p>
            <a:r>
              <a:rPr lang="en-US" dirty="0"/>
              <a:t>Horse rugs, saddle cloths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ilk Pillows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990600"/>
            <a:ext cx="6095999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620000" y="1066800"/>
            <a:ext cx="6286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Silk</a:t>
            </a:r>
            <a:endParaRPr lang="en-US" sz="24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ilk Pillows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5275" y="304800"/>
            <a:ext cx="4048125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4495800" y="609600"/>
            <a:ext cx="457200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 smtClean="0"/>
              <a:t>Silk</a:t>
            </a:r>
          </a:p>
          <a:p>
            <a:r>
              <a:rPr lang="en-US" dirty="0" smtClean="0"/>
              <a:t>Silk </a:t>
            </a:r>
            <a:r>
              <a:rPr lang="en-US" dirty="0"/>
              <a:t>is a fine, continuous strand unwound from the cocoon of a moth caterpillar known as the silkworm. It is composed of protein. It is very shiny due to the triangular prism-like structure of the silk </a:t>
            </a:r>
            <a:r>
              <a:rPr lang="en-US" dirty="0" err="1"/>
              <a:t>fibre</a:t>
            </a:r>
            <a:r>
              <a:rPr lang="en-US" dirty="0"/>
              <a:t>, which allows silk cloth to refract incoming light at different angles.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" y="3289280"/>
            <a:ext cx="4572000" cy="350865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/>
              <a:t>Characteristics</a:t>
            </a:r>
          </a:p>
          <a:p>
            <a:r>
              <a:rPr lang="en-US" dirty="0"/>
              <a:t>Lustrous, smooth and soft texture and not slippery</a:t>
            </a:r>
          </a:p>
          <a:p>
            <a:r>
              <a:rPr lang="en-US" dirty="0"/>
              <a:t>Lightweight, strong, but can lose up to 20% of its strength when wet</a:t>
            </a:r>
          </a:p>
          <a:p>
            <a:r>
              <a:rPr lang="en-US" dirty="0"/>
              <a:t>Elasticity is moderate to poor. If elongated, it remains stretched</a:t>
            </a:r>
          </a:p>
          <a:p>
            <a:r>
              <a:rPr lang="en-US" dirty="0"/>
              <a:t>Can be weakened if exposed to too much sunlight</a:t>
            </a:r>
          </a:p>
          <a:p>
            <a:r>
              <a:rPr lang="en-US" dirty="0"/>
              <a:t>May be affected by insects, especially if left dirty</a:t>
            </a:r>
          </a:p>
          <a:p>
            <a:r>
              <a:rPr lang="en-US" dirty="0"/>
              <a:t>Can regain up to 11% of its moisture</a:t>
            </a:r>
          </a:p>
        </p:txBody>
      </p:sp>
      <p:sp>
        <p:nvSpPr>
          <p:cNvPr id="5" name="Rectangle 4"/>
          <p:cNvSpPr/>
          <p:nvPr/>
        </p:nvSpPr>
        <p:spPr>
          <a:xfrm>
            <a:off x="4724400" y="3276600"/>
            <a:ext cx="42672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Applications</a:t>
            </a:r>
          </a:p>
          <a:p>
            <a:r>
              <a:rPr lang="en-US" dirty="0"/>
              <a:t>Shirts, ties, blouses, formal dresses, high-fashion clothes</a:t>
            </a:r>
          </a:p>
          <a:p>
            <a:r>
              <a:rPr lang="en-US" dirty="0"/>
              <a:t>lingerie, </a:t>
            </a:r>
            <a:r>
              <a:rPr lang="en-US" dirty="0" err="1"/>
              <a:t>pyjamas</a:t>
            </a:r>
            <a:r>
              <a:rPr lang="en-US" dirty="0"/>
              <a:t>, robes, dress suits and sun dresses</a:t>
            </a:r>
          </a:p>
          <a:p>
            <a:r>
              <a:rPr lang="en-US" dirty="0"/>
              <a:t>Many furnishing applications</a:t>
            </a:r>
          </a:p>
          <a:p>
            <a:r>
              <a:rPr lang="en-US" dirty="0"/>
              <a:t>Upholstery, wall coverings, and wall hangings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1417</Words>
  <Application>Microsoft Office PowerPoint</Application>
  <PresentationFormat>On-screen Show (4:3)</PresentationFormat>
  <Paragraphs>165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</dc:creator>
  <cp:lastModifiedBy>Admin</cp:lastModifiedBy>
  <cp:revision>16</cp:revision>
  <cp:lastPrinted>2021-08-14T08:30:34Z</cp:lastPrinted>
  <dcterms:created xsi:type="dcterms:W3CDTF">2014-12-09T06:28:09Z</dcterms:created>
  <dcterms:modified xsi:type="dcterms:W3CDTF">2021-08-14T08:31:01Z</dcterms:modified>
</cp:coreProperties>
</file>