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7" r:id="rId2"/>
    <p:sldId id="337" r:id="rId3"/>
    <p:sldId id="338" r:id="rId4"/>
    <p:sldId id="326" r:id="rId5"/>
    <p:sldId id="276" r:id="rId6"/>
    <p:sldId id="279" r:id="rId7"/>
    <p:sldId id="324" r:id="rId8"/>
    <p:sldId id="288" r:id="rId9"/>
    <p:sldId id="323" r:id="rId10"/>
    <p:sldId id="289" r:id="rId11"/>
    <p:sldId id="290" r:id="rId12"/>
    <p:sldId id="291" r:id="rId13"/>
    <p:sldId id="333" r:id="rId14"/>
    <p:sldId id="330" r:id="rId15"/>
    <p:sldId id="328" r:id="rId16"/>
    <p:sldId id="329" r:id="rId17"/>
    <p:sldId id="292" r:id="rId18"/>
    <p:sldId id="281" r:id="rId19"/>
    <p:sldId id="311" r:id="rId20"/>
    <p:sldId id="312" r:id="rId21"/>
    <p:sldId id="313" r:id="rId22"/>
    <p:sldId id="293" r:id="rId23"/>
    <p:sldId id="294" r:id="rId24"/>
    <p:sldId id="295" r:id="rId25"/>
    <p:sldId id="296" r:id="rId26"/>
    <p:sldId id="307" r:id="rId27"/>
    <p:sldId id="308" r:id="rId28"/>
    <p:sldId id="309" r:id="rId29"/>
    <p:sldId id="310" r:id="rId30"/>
    <p:sldId id="304" r:id="rId31"/>
    <p:sldId id="305" r:id="rId32"/>
    <p:sldId id="306" r:id="rId33"/>
    <p:sldId id="318" r:id="rId34"/>
    <p:sldId id="297" r:id="rId35"/>
    <p:sldId id="298" r:id="rId36"/>
    <p:sldId id="332" r:id="rId37"/>
    <p:sldId id="322" r:id="rId38"/>
    <p:sldId id="299" r:id="rId39"/>
    <p:sldId id="300" r:id="rId40"/>
    <p:sldId id="301" r:id="rId41"/>
    <p:sldId id="302" r:id="rId42"/>
    <p:sldId id="303" r:id="rId43"/>
    <p:sldId id="319" r:id="rId44"/>
    <p:sldId id="320" r:id="rId45"/>
    <p:sldId id="321" r:id="rId46"/>
    <p:sldId id="284" r:id="rId47"/>
    <p:sldId id="335" r:id="rId48"/>
    <p:sldId id="336" r:id="rId49"/>
    <p:sldId id="34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0B41"/>
    <a:srgbClr val="003DB8"/>
    <a:srgbClr val="CC0066"/>
    <a:srgbClr val="0A5A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831" autoAdjust="0"/>
  </p:normalViewPr>
  <p:slideViewPr>
    <p:cSldViewPr>
      <p:cViewPr>
        <p:scale>
          <a:sx n="80" d="100"/>
          <a:sy n="80" d="100"/>
        </p:scale>
        <p:origin x="-1086"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9A863-9E4B-4C75-8B95-F52ED6B8E96F}" type="datetimeFigureOut">
              <a:rPr lang="en-US" smtClean="0"/>
              <a:pPr/>
              <a:t>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CCEE4-B007-4357-AB6F-987C2C56E2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534E3-3FEC-48BE-A146-CE59813CEF10}"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0003C-7AB7-4EF4-96C7-A282C60270F3}" type="slidenum">
              <a:rPr lang="en-US"/>
              <a:pPr/>
              <a:t>28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2BDFA-27B4-4562-9F15-BD9A2D9E2A64}" type="slidenum">
              <a:rPr lang="en-US"/>
              <a:pPr/>
              <a:t>29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52CDE-239B-4559-A26E-02F558C08D9B}"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78A0E-A1E5-46B7-A3F2-E79833971DCE}" type="slidenum">
              <a:rPr lang="en-US"/>
              <a:pPr/>
              <a:t>31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4CB10-0E97-4DDC-93A0-5F66BE11C03F}" type="slidenum">
              <a:rPr lang="en-US"/>
              <a:pPr/>
              <a:t>32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53DC6-253E-4859-ABBC-114DE3AD4E5A}" type="slidenum">
              <a:rPr lang="en-US"/>
              <a:pPr/>
              <a:t>33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EC457-8D63-4E11-999E-7A01D3B22C33}" type="slidenum">
              <a:rPr lang="en-US"/>
              <a:pPr/>
              <a:t>43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7C1EC-41A5-4840-B270-DB150488100C}" type="slidenum">
              <a:rPr lang="en-US"/>
              <a:pPr/>
              <a:t>44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59CDE-729D-41B1-8A93-D163C72827F8}" type="slidenum">
              <a:rPr lang="en-US"/>
              <a:pPr/>
              <a:t>45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3CCEE4-B007-4357-AB6F-987C2C56E25F}"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B6746-6320-4FB7-A4DF-754B5FF904C3}" type="slidenum">
              <a:rPr lang="en-US"/>
              <a:pPr/>
              <a:t>10</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1C926-A7AA-4196-ACCC-10B72D14B82C}" type="slidenum">
              <a:rPr lang="en-US"/>
              <a:pPr/>
              <a:t>11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DFDF5-08D6-4340-B856-2B980736338E}"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57CB8-355A-401B-B6BB-039AA6F052CF}" type="slidenum">
              <a:rPr lang="en-US"/>
              <a:pPr/>
              <a:t>19</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F7EF1-E51A-4B21-A411-E1406079B6BF}" type="slidenum">
              <a:rPr lang="en-US"/>
              <a:pPr/>
              <a:t>20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5E11F-C502-4DDB-AA6F-6E1FA263C206}" type="slidenum">
              <a:rPr lang="en-US"/>
              <a:pPr/>
              <a:t>21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9E027-95C2-406F-8148-C546B54CC41E}" type="slidenum">
              <a:rPr lang="en-US"/>
              <a:pPr/>
              <a:t>26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B26D5-68EF-4A45-A482-A122F3F6C081}" type="slidenum">
              <a:rPr lang="en-US"/>
              <a:pPr/>
              <a:t>27</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28F61EF-7770-4AB1-9D38-2E618C147F4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9A4A4175-3518-478D-A6AF-836902930D7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9A02B720-32CE-46A7-8AB9-852946A804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5563"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5563"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73163" y="6265863"/>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fld id="{3DAA2072-F12C-4BEF-AF80-33129DF0B8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4EBEF-6B25-4914-96CE-6F5F2790E72A}"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4EBEF-6B25-4914-96CE-6F5F2790E72A}"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A4EBEF-6B25-4914-96CE-6F5F2790E72A}" type="datetimeFigureOut">
              <a:rPr lang="en-US" smtClean="0"/>
              <a:pPr/>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4EBEF-6B25-4914-96CE-6F5F2790E72A}" type="datetimeFigureOut">
              <a:rPr lang="en-US" smtClean="0"/>
              <a:pPr/>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4EBEF-6B25-4914-96CE-6F5F2790E72A}" type="datetimeFigureOut">
              <a:rPr lang="en-US" smtClean="0"/>
              <a:pPr/>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4EBEF-6B25-4914-96CE-6F5F2790E72A}"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4EBEF-6B25-4914-96CE-6F5F2790E72A}"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4EBEF-6B25-4914-96CE-6F5F2790E72A}" type="datetimeFigureOut">
              <a:rPr lang="en-US" smtClean="0"/>
              <a:pPr/>
              <a:t>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62D8D-8CA9-4188-B35F-4A776BF8E7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795677" cy="1754326"/>
          </a:xfrm>
          <a:prstGeom prst="rect">
            <a:avLst/>
          </a:prstGeom>
          <a:noFill/>
          <a:ln w="38100">
            <a:solidFill>
              <a:srgbClr val="00B050"/>
            </a:solidFill>
          </a:ln>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rgbClr val="EF0B41"/>
                </a:solidFill>
                <a:effectLst>
                  <a:outerShdw blurRad="25500" dist="23000" dir="7020000" algn="tl">
                    <a:srgbClr val="000000">
                      <a:alpha val="50000"/>
                    </a:srgbClr>
                  </a:outerShdw>
                </a:effectLst>
              </a:rPr>
              <a:t>Tools and Equipments </a:t>
            </a:r>
          </a:p>
          <a:p>
            <a:pPr algn="ctr"/>
            <a:r>
              <a:rPr lang="en-US" sz="5400" b="1" cap="none" spc="0" dirty="0" smtClean="0">
                <a:ln w="18000">
                  <a:solidFill>
                    <a:schemeClr val="accent2">
                      <a:satMod val="140000"/>
                    </a:schemeClr>
                  </a:solidFill>
                  <a:prstDash val="solid"/>
                  <a:miter lim="800000"/>
                </a:ln>
                <a:solidFill>
                  <a:srgbClr val="EF0B41"/>
                </a:solidFill>
                <a:effectLst>
                  <a:outerShdw blurRad="25500" dist="23000" dir="7020000" algn="tl">
                    <a:srgbClr val="000000">
                      <a:alpha val="50000"/>
                    </a:srgbClr>
                  </a:outerShdw>
                </a:effectLst>
              </a:rPr>
              <a:t>used for Apparel Construction</a:t>
            </a:r>
            <a:endParaRPr lang="en-US" sz="44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TextBox 2"/>
          <p:cNvSpPr txBox="1"/>
          <p:nvPr/>
        </p:nvSpPr>
        <p:spPr>
          <a:xfrm>
            <a:off x="2057400" y="3746718"/>
            <a:ext cx="6629400" cy="1815882"/>
          </a:xfrm>
          <a:prstGeom prst="rect">
            <a:avLst/>
          </a:prstGeom>
          <a:solidFill>
            <a:schemeClr val="bg1"/>
          </a:solidFill>
          <a:ln w="38100">
            <a:solidFill>
              <a:srgbClr val="00B050"/>
            </a:solidFill>
          </a:ln>
          <a:effectLst>
            <a:glow rad="101600">
              <a:schemeClr val="accent6">
                <a:satMod val="175000"/>
                <a:alpha val="40000"/>
              </a:schemeClr>
            </a:glow>
          </a:effectLst>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Presented by,</a:t>
            </a:r>
          </a:p>
          <a:p>
            <a:pPr algn="ctr"/>
            <a:endParaRPr lang="en-US" sz="2800" dirty="0" smtClean="0">
              <a:latin typeface="Times New Roman" pitchFamily="18" charset="0"/>
              <a:cs typeface="Times New Roman" pitchFamily="18" charset="0"/>
            </a:endParaRPr>
          </a:p>
          <a:p>
            <a:pPr algn="ctr"/>
            <a:r>
              <a:rPr lang="en-US" sz="2800" dirty="0" smtClean="0">
                <a:solidFill>
                  <a:srgbClr val="003DB8"/>
                </a:solidFill>
                <a:latin typeface="Times New Roman" pitchFamily="18" charset="0"/>
                <a:cs typeface="Times New Roman" pitchFamily="18" charset="0"/>
              </a:rPr>
              <a:t>Dr. </a:t>
            </a:r>
            <a:r>
              <a:rPr lang="en-US" sz="2800" dirty="0" err="1" smtClean="0">
                <a:solidFill>
                  <a:srgbClr val="003DB8"/>
                </a:solidFill>
                <a:latin typeface="Times New Roman" pitchFamily="18" charset="0"/>
                <a:cs typeface="Times New Roman" pitchFamily="18" charset="0"/>
              </a:rPr>
              <a:t>Ila</a:t>
            </a:r>
            <a:r>
              <a:rPr lang="en-US" sz="2800" dirty="0" smtClean="0">
                <a:solidFill>
                  <a:srgbClr val="003DB8"/>
                </a:solidFill>
                <a:latin typeface="Times New Roman" pitchFamily="18" charset="0"/>
                <a:cs typeface="Times New Roman" pitchFamily="18" charset="0"/>
              </a:rPr>
              <a:t> </a:t>
            </a:r>
            <a:r>
              <a:rPr lang="en-US" sz="2800" dirty="0" err="1" smtClean="0">
                <a:solidFill>
                  <a:srgbClr val="003DB8"/>
                </a:solidFill>
                <a:latin typeface="Times New Roman" pitchFamily="18" charset="0"/>
                <a:cs typeface="Times New Roman" pitchFamily="18" charset="0"/>
              </a:rPr>
              <a:t>Jogi</a:t>
            </a:r>
            <a:endParaRPr lang="en-US" sz="2800" dirty="0" smtClean="0">
              <a:solidFill>
                <a:srgbClr val="003DB8"/>
              </a:solidFill>
              <a:latin typeface="Times New Roman" pitchFamily="18" charset="0"/>
              <a:cs typeface="Times New Roman" pitchFamily="18" charset="0"/>
            </a:endParaRPr>
          </a:p>
          <a:p>
            <a:pPr algn="ctr"/>
            <a:r>
              <a:rPr lang="en-US" sz="2800" dirty="0" err="1" smtClean="0">
                <a:solidFill>
                  <a:srgbClr val="FF0000"/>
                </a:solidFill>
                <a:latin typeface="Times New Roman" pitchFamily="18" charset="0"/>
                <a:cs typeface="Times New Roman" pitchFamily="18" charset="0"/>
              </a:rPr>
              <a:t>Mahila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Mahavdyalaya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Karad</a:t>
            </a:r>
            <a:endParaRPr lang="en-US" sz="2800" dirty="0">
              <a:solidFill>
                <a:srgbClr val="FF0000"/>
              </a:solidFill>
              <a:latin typeface="Times New Roman" pitchFamily="18" charset="0"/>
              <a:cs typeface="Times New Roman" pitchFamily="18" charset="0"/>
            </a:endParaRPr>
          </a:p>
        </p:txBody>
      </p:sp>
      <p:pic>
        <p:nvPicPr>
          <p:cNvPr id="4" name="Picture 2" descr="Essential Sewing Tools for Dressmakers: A Must-Read for Novices!"/>
          <p:cNvPicPr>
            <a:picLocks noChangeAspect="1" noChangeArrowheads="1"/>
          </p:cNvPicPr>
          <p:nvPr/>
        </p:nvPicPr>
        <p:blipFill>
          <a:blip r:embed="rId2"/>
          <a:srcRect/>
          <a:stretch>
            <a:fillRect/>
          </a:stretch>
        </p:blipFill>
        <p:spPr bwMode="auto">
          <a:xfrm>
            <a:off x="603470" y="2667000"/>
            <a:ext cx="2971800"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173163" y="457200"/>
            <a:ext cx="4999037" cy="1143000"/>
          </a:xfrm>
          <a:ln w="38100">
            <a:solidFill>
              <a:schemeClr val="tx1"/>
            </a:solidFill>
          </a:ln>
        </p:spPr>
        <p:txBody>
          <a:bodyPr>
            <a:normAutofit fontScale="90000"/>
          </a:bodyPr>
          <a:lstStyle/>
          <a:p>
            <a:r>
              <a:rPr lang="en-US" sz="6600" dirty="0">
                <a:latin typeface="Chalkboard" charset="0"/>
              </a:rPr>
              <a:t>Seam gauge</a:t>
            </a:r>
            <a:endParaRPr lang="en-US" dirty="0"/>
          </a:p>
        </p:txBody>
      </p:sp>
      <p:sp>
        <p:nvSpPr>
          <p:cNvPr id="1027" name="Rectangle 3"/>
          <p:cNvSpPr>
            <a:spLocks noGrp="1" noChangeArrowheads="1"/>
          </p:cNvSpPr>
          <p:nvPr>
            <p:ph type="body" sz="half" idx="1"/>
          </p:nvPr>
        </p:nvSpPr>
        <p:spPr>
          <a:xfrm>
            <a:off x="427037" y="1905000"/>
            <a:ext cx="3992563" cy="3733800"/>
          </a:xfrm>
          <a:ln w="28575">
            <a:solidFill>
              <a:srgbClr val="00B050"/>
            </a:solidFill>
          </a:ln>
        </p:spPr>
        <p:txBody>
          <a:bodyPr>
            <a:normAutofit/>
          </a:bodyPr>
          <a:lstStyle/>
          <a:p>
            <a:pPr>
              <a:buFont typeface="Wingdings" pitchFamily="2" charset="2"/>
              <a:buNone/>
            </a:pPr>
            <a:r>
              <a:rPr lang="en-US" sz="2000" dirty="0">
                <a:latin typeface="Times New Roman" pitchFamily="18" charset="0"/>
                <a:cs typeface="Times New Roman" pitchFamily="18" charset="0"/>
              </a:rPr>
              <a:t>Seam gauges are</a:t>
            </a:r>
          </a:p>
          <a:p>
            <a:pPr>
              <a:buFont typeface="Wingdings" pitchFamily="2" charset="2"/>
              <a:buNone/>
            </a:pPr>
            <a:r>
              <a:rPr lang="en-US" sz="2000" dirty="0">
                <a:latin typeface="Times New Roman" pitchFamily="18" charset="0"/>
                <a:cs typeface="Times New Roman" pitchFamily="18" charset="0"/>
              </a:rPr>
              <a:t>Small metal rulers</a:t>
            </a:r>
          </a:p>
          <a:p>
            <a:pPr>
              <a:buFont typeface="Wingdings" pitchFamily="2" charset="2"/>
              <a:buNone/>
            </a:pPr>
            <a:r>
              <a:rPr lang="en-US" sz="2000" dirty="0">
                <a:latin typeface="Times New Roman" pitchFamily="18" charset="0"/>
                <a:cs typeface="Times New Roman" pitchFamily="18" charset="0"/>
              </a:rPr>
              <a:t>Used to measure small </a:t>
            </a:r>
            <a:r>
              <a:rPr lang="en-US" sz="2000" dirty="0" smtClean="0">
                <a:latin typeface="Times New Roman" pitchFamily="18" charset="0"/>
                <a:cs typeface="Times New Roman" pitchFamily="18" charset="0"/>
              </a:rPr>
              <a:t>areas</a:t>
            </a:r>
          </a:p>
          <a:p>
            <a:pPr lvl="0" eaLnBrk="0" fontAlgn="base" hangingPunct="0">
              <a:spcBef>
                <a:spcPct val="0"/>
              </a:spcBef>
              <a:spcAft>
                <a:spcPct val="0"/>
              </a:spcAft>
            </a:pPr>
            <a:r>
              <a:rPr lang="en-US" sz="2000" dirty="0" smtClean="0">
                <a:latin typeface="Times New Roman" pitchFamily="18" charset="0"/>
                <a:cs typeface="Times New Roman" pitchFamily="18" charset="0"/>
              </a:rPr>
              <a:t>6 inch ruler with a sliding marker, used to measure short distances.</a:t>
            </a:r>
          </a:p>
          <a:p>
            <a:pPr lvl="0" eaLnBrk="0" fontAlgn="base" hangingPunct="0">
              <a:spcBef>
                <a:spcPct val="0"/>
              </a:spcBef>
              <a:spcAft>
                <a:spcPct val="0"/>
              </a:spcAft>
            </a:pPr>
            <a:r>
              <a:rPr lang="en-US" sz="2000" b="1" dirty="0" smtClean="0">
                <a:latin typeface="Times New Roman" pitchFamily="18" charset="0"/>
                <a:cs typeface="Times New Roman" pitchFamily="18" charset="0"/>
              </a:rPr>
              <a:t>A sewing gauge</a:t>
            </a:r>
            <a:r>
              <a:rPr lang="en-US" sz="2000" dirty="0" smtClean="0">
                <a:latin typeface="Times New Roman" pitchFamily="18" charset="0"/>
                <a:cs typeface="Times New Roman" pitchFamily="18" charset="0"/>
              </a:rPr>
              <a:t> or hem gauge are a couple of different tools used </a:t>
            </a:r>
          </a:p>
          <a:p>
            <a:pPr lvl="0" eaLnBrk="0" fontAlgn="base" hangingPunct="0">
              <a:spcBef>
                <a:spcPct val="0"/>
              </a:spcBef>
              <a:spcAft>
                <a:spcPct val="0"/>
              </a:spcAft>
            </a:pPr>
            <a:r>
              <a:rPr lang="en-US" sz="2000" dirty="0" smtClean="0">
                <a:latin typeface="Times New Roman" pitchFamily="18" charset="0"/>
                <a:cs typeface="Times New Roman" pitchFamily="18" charset="0"/>
              </a:rPr>
              <a:t>to measure short distances. They are only 6” long, so are commonly used for hemming.</a:t>
            </a:r>
          </a:p>
          <a:p>
            <a:pPr marL="342900" lvl="1" indent="-342900">
              <a:buNone/>
            </a:pPr>
            <a:endParaRPr lang="en-US" sz="2000" dirty="0" smtClean="0">
              <a:latin typeface="Times New Roman" pitchFamily="18" charset="0"/>
              <a:cs typeface="Times New Roman" pitchFamily="18" charset="0"/>
            </a:endParaRPr>
          </a:p>
          <a:p>
            <a:pPr marL="342900" lvl="1" indent="-342900">
              <a:buNone/>
            </a:pPr>
            <a:endParaRPr lang="en-US" sz="2000" dirty="0" smtClean="0">
              <a:latin typeface="Times New Roman" pitchFamily="18" charset="0"/>
              <a:cs typeface="Times New Roman" pitchFamily="18" charset="0"/>
            </a:endParaRPr>
          </a:p>
          <a:p>
            <a:pPr>
              <a:buFont typeface="Wingdings" pitchFamily="2" charset="2"/>
              <a:buNone/>
            </a:pPr>
            <a:endParaRPr lang="en-US" sz="200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a:srcRect/>
          <a:stretch>
            <a:fillRect/>
          </a:stretch>
        </p:blipFill>
        <p:spPr bwMode="auto">
          <a:xfrm>
            <a:off x="5181600" y="1752600"/>
            <a:ext cx="3276600" cy="4343400"/>
          </a:xfrm>
          <a:prstGeom prst="rect">
            <a:avLst/>
          </a:prstGeom>
          <a:noFill/>
        </p:spPr>
      </p:pic>
      <p:sp>
        <p:nvSpPr>
          <p:cNvPr id="1030" name="AutoShape 6"/>
          <p:cNvSpPr>
            <a:spLocks noChangeArrowheads="1"/>
          </p:cNvSpPr>
          <p:nvPr/>
        </p:nvSpPr>
        <p:spPr bwMode="auto">
          <a:xfrm>
            <a:off x="4343400" y="4876800"/>
            <a:ext cx="1676400" cy="762000"/>
          </a:xfrm>
          <a:prstGeom prst="rightArrow">
            <a:avLst>
              <a:gd name="adj1" fmla="val 50000"/>
              <a:gd name="adj2" fmla="val 55000"/>
            </a:avLst>
          </a:prstGeom>
          <a:solidFill>
            <a:schemeClr val="accent1"/>
          </a:solidFill>
          <a:ln w="9525">
            <a:solidFill>
              <a:schemeClr val="tx1"/>
            </a:solidFill>
            <a:miter lim="800000"/>
            <a:headEnd/>
            <a:tailEnd/>
          </a:ln>
          <a:effectLst/>
        </p:spPr>
        <p:txBody>
          <a:bodyPr wrap="none" anchor="ctr"/>
          <a:lstStyle/>
          <a:p>
            <a:endParaRPr lang="en-US"/>
          </a:p>
        </p:txBody>
      </p:sp>
      <p:pic>
        <p:nvPicPr>
          <p:cNvPr id="6" name="Picture 5" descr="\\fwsm01\thome\LDillard\Sewing\Equipment Pictures\DSC02437.JPG"/>
          <p:cNvPicPr>
            <a:picLocks noChangeAspect="1" noChangeArrowheads="1"/>
          </p:cNvPicPr>
          <p:nvPr/>
        </p:nvPicPr>
        <p:blipFill>
          <a:blip r:embed="rId4" cstate="print"/>
          <a:srcRect t="26086" b="34782"/>
          <a:stretch>
            <a:fillRect/>
          </a:stretch>
        </p:blipFill>
        <p:spPr bwMode="auto">
          <a:xfrm rot="5400000">
            <a:off x="5750350" y="2719409"/>
            <a:ext cx="4893859" cy="1436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ln w="38100">
            <a:solidFill>
              <a:srgbClr val="00B050"/>
            </a:solidFill>
          </a:ln>
        </p:spPr>
        <p:txBody>
          <a:bodyPr/>
          <a:lstStyle/>
          <a:p>
            <a:pPr algn="ctr"/>
            <a:r>
              <a:rPr lang="en-US" sz="5400" dirty="0"/>
              <a:t>Hem Gauge</a:t>
            </a:r>
          </a:p>
        </p:txBody>
      </p:sp>
      <p:sp>
        <p:nvSpPr>
          <p:cNvPr id="97284" name="Rectangle 4"/>
          <p:cNvSpPr>
            <a:spLocks noGrp="1" noChangeArrowheads="1"/>
          </p:cNvSpPr>
          <p:nvPr>
            <p:ph type="body" sz="half" idx="1"/>
          </p:nvPr>
        </p:nvSpPr>
        <p:spPr>
          <a:xfrm>
            <a:off x="609600" y="1981200"/>
            <a:ext cx="5105400" cy="4114800"/>
          </a:xfrm>
          <a:ln w="57150">
            <a:solidFill>
              <a:srgbClr val="00B050"/>
            </a:solidFill>
          </a:ln>
        </p:spPr>
        <p:txBody>
          <a:bodyPr>
            <a:noAutofit/>
          </a:bodyPr>
          <a:lstStyle/>
          <a:p>
            <a:r>
              <a:rPr lang="en-US" sz="2800" dirty="0">
                <a:latin typeface="Times New Roman" pitchFamily="18" charset="0"/>
                <a:cs typeface="Times New Roman" pitchFamily="18" charset="0"/>
              </a:rPr>
              <a:t>Multipurpose measuring tool.</a:t>
            </a:r>
          </a:p>
          <a:p>
            <a:r>
              <a:rPr lang="en-US" sz="2800" dirty="0">
                <a:latin typeface="Times New Roman" pitchFamily="18" charset="0"/>
                <a:cs typeface="Times New Roman" pitchFamily="18" charset="0"/>
              </a:rPr>
              <a:t>It has a curved, hem-shaped side that is used to mark standard hem depths</a:t>
            </a:r>
          </a:p>
          <a:p>
            <a:r>
              <a:rPr lang="en-US" sz="2800" dirty="0">
                <a:latin typeface="Times New Roman" pitchFamily="18" charset="0"/>
                <a:cs typeface="Times New Roman" pitchFamily="18" charset="0"/>
              </a:rPr>
              <a:t>Straight side is used like a </a:t>
            </a:r>
            <a:r>
              <a:rPr lang="en-US" sz="2800" dirty="0" smtClean="0">
                <a:latin typeface="Times New Roman" pitchFamily="18" charset="0"/>
                <a:cs typeface="Times New Roman" pitchFamily="18" charset="0"/>
              </a:rPr>
              <a:t>ruler</a:t>
            </a:r>
          </a:p>
          <a:p>
            <a:pPr lvl="0" eaLnBrk="0" fontAlgn="base" hangingPunct="0">
              <a:spcBef>
                <a:spcPct val="0"/>
              </a:spcBef>
              <a:spcAft>
                <a:spcPct val="0"/>
              </a:spcAft>
            </a:pPr>
            <a:r>
              <a:rPr lang="en-US" sz="2800" b="1" dirty="0" smtClean="0">
                <a:latin typeface="Times New Roman" pitchFamily="18" charset="0"/>
                <a:cs typeface="Times New Roman" pitchFamily="18" charset="0"/>
              </a:rPr>
              <a:t>A sewing gauge</a:t>
            </a:r>
            <a:r>
              <a:rPr lang="en-US" sz="2800" dirty="0" smtClean="0">
                <a:latin typeface="Times New Roman" pitchFamily="18" charset="0"/>
                <a:cs typeface="Times New Roman" pitchFamily="18" charset="0"/>
              </a:rPr>
              <a:t> or hem gauge used to measure short distances. They are only 6” long, so are commonly used for hemming.</a:t>
            </a:r>
          </a:p>
          <a:p>
            <a:endParaRPr lang="en-US" sz="2800" dirty="0">
              <a:latin typeface="Times New Roman" pitchFamily="18" charset="0"/>
              <a:cs typeface="Times New Roman" pitchFamily="18" charset="0"/>
            </a:endParaRPr>
          </a:p>
        </p:txBody>
      </p:sp>
      <p:pic>
        <p:nvPicPr>
          <p:cNvPr id="97286" name="Picture 6" descr="hemgauge"/>
          <p:cNvPicPr>
            <a:picLocks noGrp="1" noChangeAspect="1" noChangeArrowheads="1"/>
          </p:cNvPicPr>
          <p:nvPr>
            <p:ph sz="half" idx="2"/>
          </p:nvPr>
        </p:nvPicPr>
        <p:blipFill>
          <a:blip r:embed="rId3" cstate="print"/>
          <a:srcRect/>
          <a:stretch>
            <a:fillRect/>
          </a:stretch>
        </p:blipFill>
        <p:spPr>
          <a:xfrm>
            <a:off x="5956300" y="1981200"/>
            <a:ext cx="2166938" cy="41148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w="38100">
            <a:solidFill>
              <a:srgbClr val="00B050"/>
            </a:solidFill>
          </a:ln>
        </p:spPr>
        <p:txBody>
          <a:bodyPr/>
          <a:lstStyle/>
          <a:p>
            <a:r>
              <a:rPr lang="en-US" sz="6000" dirty="0">
                <a:latin typeface="Chalkboard" charset="0"/>
              </a:rPr>
              <a:t>Yard Stick</a:t>
            </a:r>
          </a:p>
        </p:txBody>
      </p:sp>
      <p:sp>
        <p:nvSpPr>
          <p:cNvPr id="67587" name="Rectangle 3"/>
          <p:cNvSpPr>
            <a:spLocks noGrp="1" noChangeArrowheads="1"/>
          </p:cNvSpPr>
          <p:nvPr>
            <p:ph type="body" sz="half" idx="1"/>
          </p:nvPr>
        </p:nvSpPr>
        <p:spPr>
          <a:ln w="38100">
            <a:solidFill>
              <a:srgbClr val="00B050"/>
            </a:solidFill>
          </a:ln>
        </p:spPr>
        <p:txBody>
          <a:bodyPr/>
          <a:lstStyle/>
          <a:p>
            <a:r>
              <a:rPr lang="en-US" sz="2800" dirty="0">
                <a:latin typeface="Times New Roman" pitchFamily="18" charset="0"/>
                <a:cs typeface="Times New Roman" pitchFamily="18" charset="0"/>
              </a:rPr>
              <a:t>Wooden measuring stick.</a:t>
            </a:r>
          </a:p>
          <a:p>
            <a:r>
              <a:rPr lang="en-US" sz="2800" dirty="0">
                <a:latin typeface="Times New Roman" pitchFamily="18" charset="0"/>
                <a:cs typeface="Times New Roman" pitchFamily="18" charset="0"/>
              </a:rPr>
              <a:t>Usually a yard or a meter </a:t>
            </a:r>
            <a:r>
              <a:rPr lang="en-US" sz="2800" dirty="0" smtClean="0">
                <a:latin typeface="Times New Roman" pitchFamily="18" charset="0"/>
                <a:cs typeface="Times New Roman" pitchFamily="18" charset="0"/>
              </a:rPr>
              <a:t>long</a:t>
            </a:r>
          </a:p>
          <a:p>
            <a:pPr lvl="0"/>
            <a:r>
              <a:rPr lang="en-US" sz="2800" b="1" dirty="0" smtClean="0">
                <a:latin typeface="Times New Roman" pitchFamily="18" charset="0"/>
                <a:cs typeface="Times New Roman" pitchFamily="18" charset="0"/>
              </a:rPr>
              <a:t>A yardstick</a:t>
            </a:r>
            <a:r>
              <a:rPr lang="en-US" sz="2800" dirty="0" smtClean="0">
                <a:latin typeface="Times New Roman" pitchFamily="18" charset="0"/>
                <a:cs typeface="Times New Roman" pitchFamily="18" charset="0"/>
              </a:rPr>
              <a:t> can be used for measuring straight, longer distances and for checking grain lines.</a:t>
            </a:r>
          </a:p>
          <a:p>
            <a:endParaRPr lang="en-US" sz="2800" dirty="0">
              <a:latin typeface="Times New Roman" pitchFamily="18" charset="0"/>
              <a:cs typeface="Times New Roman" pitchFamily="18" charset="0"/>
            </a:endParaRPr>
          </a:p>
        </p:txBody>
      </p:sp>
      <p:pic>
        <p:nvPicPr>
          <p:cNvPr id="67588" name="Picture 4"/>
          <p:cNvPicPr preferRelativeResize="0">
            <a:picLocks noChangeAspect="1" noChangeArrowheads="1"/>
          </p:cNvPicPr>
          <p:nvPr/>
        </p:nvPicPr>
        <p:blipFill>
          <a:blip r:embed="rId3" cstate="print"/>
          <a:srcRect/>
          <a:stretch>
            <a:fillRect/>
          </a:stretch>
        </p:blipFill>
        <p:spPr bwMode="auto">
          <a:xfrm>
            <a:off x="5638800" y="1981200"/>
            <a:ext cx="2743200" cy="4114800"/>
          </a:xfrm>
          <a:prstGeom prst="rect">
            <a:avLst/>
          </a:prstGeom>
          <a:noFill/>
          <a:ln w="76200">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50"/>
            </a:solidFill>
          </a:ln>
        </p:spPr>
        <p:txBody>
          <a:bodyPr/>
          <a:lstStyle/>
          <a:p>
            <a:r>
              <a:rPr lang="en-US" b="1" dirty="0" smtClean="0"/>
              <a:t>Measuring stand</a:t>
            </a:r>
            <a:endParaRPr lang="en-US" dirty="0"/>
          </a:p>
        </p:txBody>
      </p:sp>
      <p:sp>
        <p:nvSpPr>
          <p:cNvPr id="3" name="Text Placeholder 2"/>
          <p:cNvSpPr>
            <a:spLocks noGrp="1"/>
          </p:cNvSpPr>
          <p:nvPr>
            <p:ph type="body" sz="half" idx="1"/>
          </p:nvPr>
        </p:nvSpPr>
        <p:spPr>
          <a:xfrm>
            <a:off x="2819400" y="1981200"/>
            <a:ext cx="3810000" cy="4114800"/>
          </a:xfrm>
          <a:ln>
            <a:solidFill>
              <a:srgbClr val="00B050"/>
            </a:solidFill>
          </a:ln>
        </p:spPr>
        <p:txBody>
          <a:bodyPr>
            <a:normAutofit/>
          </a:bodyPr>
          <a:lstStyle/>
          <a:p>
            <a:r>
              <a:rPr lang="en-US" sz="2400" b="1" dirty="0" smtClean="0">
                <a:latin typeface="Times New Roman" pitchFamily="18" charset="0"/>
                <a:cs typeface="Times New Roman" pitchFamily="18" charset="0"/>
              </a:rPr>
              <a:t>Measuring stand:</a:t>
            </a:r>
            <a:r>
              <a:rPr lang="en-US" sz="2400" dirty="0" smtClean="0">
                <a:latin typeface="Times New Roman" pitchFamily="18" charset="0"/>
                <a:cs typeface="Times New Roman" pitchFamily="18" charset="0"/>
              </a:rPr>
              <a:t> This stand is used to measure long garments such as long overcoats, frocks or gowns, as well as flare of the garment. In this stand, a rod of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is fitted on the stand. The rod has a graduated scale, which gives the vertical measurement. </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000616"/>
            <a:ext cx="8839200" cy="5781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583363" cy="1143000"/>
          </a:xfrm>
          <a:ln w="38100">
            <a:solidFill>
              <a:srgbClr val="FF0000"/>
            </a:solidFill>
          </a:ln>
        </p:spPr>
        <p:txBody>
          <a:bodyPr/>
          <a:lstStyle/>
          <a:p>
            <a:r>
              <a:rPr lang="en-US" dirty="0" smtClean="0"/>
              <a:t>Drafting Tools</a:t>
            </a:r>
            <a:endParaRPr lang="en-US" dirty="0"/>
          </a:p>
        </p:txBody>
      </p:sp>
      <p:sp>
        <p:nvSpPr>
          <p:cNvPr id="3" name="Text Placeholder 2"/>
          <p:cNvSpPr>
            <a:spLocks noGrp="1"/>
          </p:cNvSpPr>
          <p:nvPr>
            <p:ph type="body" sz="half" idx="1"/>
          </p:nvPr>
        </p:nvSpPr>
        <p:spPr>
          <a:xfrm>
            <a:off x="457200" y="1828800"/>
            <a:ext cx="4525963" cy="4495800"/>
          </a:xfrm>
          <a:ln w="38100">
            <a:solidFill>
              <a:srgbClr val="00B050"/>
            </a:solidFill>
          </a:ln>
        </p:spPr>
        <p:txBody>
          <a:bodyPr>
            <a:noAutofit/>
          </a:bodyPr>
          <a:lstStyle/>
          <a:p>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Drafting equipment is used for making paper patterns. This is the second stage of pattern making. Using the measurements taken, the drafting is carried out according to the design of a garment. The following drafting equipment is used: </a:t>
            </a:r>
          </a:p>
          <a:p>
            <a:r>
              <a:rPr lang="en-US" sz="1800" b="1" dirty="0" smtClean="0">
                <a:latin typeface="Times New Roman" pitchFamily="18" charset="0"/>
                <a:cs typeface="Times New Roman" pitchFamily="18" charset="0"/>
              </a:rPr>
              <a:t>L-scale:</a:t>
            </a:r>
            <a:r>
              <a:rPr lang="en-US" sz="1800" dirty="0" smtClean="0">
                <a:latin typeface="Times New Roman" pitchFamily="18" charset="0"/>
                <a:cs typeface="Times New Roman" pitchFamily="18" charset="0"/>
              </a:rPr>
              <a:t> It is called a </a:t>
            </a:r>
            <a:r>
              <a:rPr lang="en-US" sz="1800" dirty="0" err="1" smtClean="0">
                <a:latin typeface="Times New Roman" pitchFamily="18" charset="0"/>
                <a:cs typeface="Times New Roman" pitchFamily="18" charset="0"/>
              </a:rPr>
              <a:t>triscale</a:t>
            </a:r>
            <a:r>
              <a:rPr lang="en-US" sz="1800" dirty="0" smtClean="0">
                <a:latin typeface="Times New Roman" pitchFamily="18" charset="0"/>
                <a:cs typeface="Times New Roman" pitchFamily="18" charset="0"/>
              </a:rPr>
              <a:t> or L-scale and is made of wood or steel. The L-scale has one arm, which measures 12″ and the other arm is 24″. It is used for drafting on brown paper to draw perpendicular lines. </a:t>
            </a:r>
          </a:p>
          <a:p>
            <a:r>
              <a:rPr lang="en-US" sz="1800" b="1" dirty="0" smtClean="0">
                <a:latin typeface="Times New Roman" pitchFamily="18" charset="0"/>
                <a:cs typeface="Times New Roman" pitchFamily="18" charset="0"/>
              </a:rPr>
              <a:t>Leg shaper:</a:t>
            </a:r>
            <a:r>
              <a:rPr lang="en-US" sz="1800" dirty="0" smtClean="0">
                <a:latin typeface="Times New Roman" pitchFamily="18" charset="0"/>
                <a:cs typeface="Times New Roman" pitchFamily="18" charset="0"/>
              </a:rPr>
              <a:t> It is made of wood or plastic. Either 24″ or 36″ lengths are available. It is used to measure and shape the interior part of the leg</a:t>
            </a:r>
          </a:p>
          <a:p>
            <a:endParaRPr lang="en-US" sz="1800" dirty="0">
              <a:latin typeface="Times New Roman" pitchFamily="18" charset="0"/>
              <a:cs typeface="Times New Roman" pitchFamily="18" charset="0"/>
            </a:endParaRPr>
          </a:p>
        </p:txBody>
      </p:sp>
      <p:sp>
        <p:nvSpPr>
          <p:cNvPr id="5" name="Rectangle 4"/>
          <p:cNvSpPr/>
          <p:nvPr/>
        </p:nvSpPr>
        <p:spPr>
          <a:xfrm>
            <a:off x="5257800" y="1800285"/>
            <a:ext cx="3352800" cy="4524315"/>
          </a:xfrm>
          <a:prstGeom prst="rect">
            <a:avLst/>
          </a:prstGeom>
          <a:ln w="38100">
            <a:solidFill>
              <a:srgbClr val="00B050"/>
            </a:solidFill>
          </a:ln>
        </p:spPr>
        <p:txBody>
          <a:bodyPr wrap="square">
            <a:spAutoFit/>
          </a:bodyPr>
          <a:lstStyle/>
          <a:p>
            <a:r>
              <a:rPr lang="en-US" b="1" dirty="0" smtClean="0">
                <a:latin typeface="Times New Roman" pitchFamily="18" charset="0"/>
                <a:cs typeface="Times New Roman" pitchFamily="18" charset="0"/>
              </a:rPr>
              <a:t>Tailor’s art curve:</a:t>
            </a:r>
            <a:r>
              <a:rPr lang="en-US" dirty="0" smtClean="0">
                <a:latin typeface="Times New Roman" pitchFamily="18" charset="0"/>
                <a:cs typeface="Times New Roman" pitchFamily="18" charset="0"/>
              </a:rPr>
              <a:t> It is made of plastic or wood. This is used to draw curves in the drafting. </a:t>
            </a:r>
          </a:p>
          <a:p>
            <a:r>
              <a:rPr lang="en-US" b="1" dirty="0" smtClean="0">
                <a:latin typeface="Times New Roman" pitchFamily="18" charset="0"/>
                <a:cs typeface="Times New Roman" pitchFamily="18" charset="0"/>
              </a:rPr>
              <a:t>French curve:</a:t>
            </a:r>
            <a:r>
              <a:rPr lang="en-US" dirty="0" smtClean="0">
                <a:latin typeface="Times New Roman" pitchFamily="18" charset="0"/>
                <a:cs typeface="Times New Roman" pitchFamily="18" charset="0"/>
              </a:rPr>
              <a:t> This is made of transparent plastic. It helps in marking shapes of the neck, depth of sides and bottom of the garments. </a:t>
            </a:r>
          </a:p>
          <a:p>
            <a:r>
              <a:rPr lang="en-US" b="1" dirty="0" smtClean="0">
                <a:latin typeface="Times New Roman" pitchFamily="18" charset="0"/>
                <a:cs typeface="Times New Roman" pitchFamily="18" charset="0"/>
              </a:rPr>
              <a:t>Compass:</a:t>
            </a:r>
            <a:r>
              <a:rPr lang="en-US" dirty="0" smtClean="0">
                <a:latin typeface="Times New Roman" pitchFamily="18" charset="0"/>
                <a:cs typeface="Times New Roman" pitchFamily="18" charset="0"/>
              </a:rPr>
              <a:t> It is mainly used for making a curve for umbrella cloth. </a:t>
            </a:r>
          </a:p>
          <a:p>
            <a:r>
              <a:rPr lang="en-US" b="1" dirty="0" smtClean="0">
                <a:latin typeface="Times New Roman" pitchFamily="18" charset="0"/>
                <a:cs typeface="Times New Roman" pitchFamily="18" charset="0"/>
              </a:rPr>
              <a:t>Drafting table:</a:t>
            </a:r>
            <a:r>
              <a:rPr lang="en-US" dirty="0" smtClean="0">
                <a:latin typeface="Times New Roman" pitchFamily="18" charset="0"/>
                <a:cs typeface="Times New Roman" pitchFamily="18" charset="0"/>
              </a:rPr>
              <a:t> It is a wooden table of 3′ height, 4′ wide and 6′ long. The surface should be smooth and firm. </a:t>
            </a: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EF0B41"/>
            </a:solidFill>
          </a:ln>
        </p:spPr>
        <p:txBody>
          <a:bodyPr/>
          <a:lstStyle/>
          <a:p>
            <a:r>
              <a:rPr lang="en-US" dirty="0" smtClean="0"/>
              <a:t>Drafting Tools</a:t>
            </a:r>
            <a:endParaRPr lang="en-US" dirty="0"/>
          </a:p>
        </p:txBody>
      </p:sp>
      <p:sp>
        <p:nvSpPr>
          <p:cNvPr id="3" name="Text Placeholder 2"/>
          <p:cNvSpPr>
            <a:spLocks noGrp="1"/>
          </p:cNvSpPr>
          <p:nvPr>
            <p:ph type="body" sz="half" idx="1"/>
          </p:nvPr>
        </p:nvSpPr>
        <p:spPr>
          <a:xfrm>
            <a:off x="381000" y="1905000"/>
            <a:ext cx="4038600" cy="4267200"/>
          </a:xfrm>
          <a:ln w="38100">
            <a:solidFill>
              <a:srgbClr val="00B050"/>
            </a:solidFill>
          </a:ln>
        </p:spPr>
        <p:txBody>
          <a:bodyPr>
            <a:noAutofit/>
          </a:bodyPr>
          <a:lstStyle/>
          <a:p>
            <a:r>
              <a:rPr lang="en-US" sz="2000" b="1" dirty="0" smtClean="0">
                <a:latin typeface="Times New Roman" pitchFamily="18" charset="0"/>
                <a:cs typeface="Times New Roman" pitchFamily="18" charset="0"/>
              </a:rPr>
              <a:t>Milton cloth:</a:t>
            </a:r>
            <a:r>
              <a:rPr lang="en-US" sz="2000" dirty="0" smtClean="0">
                <a:latin typeface="Times New Roman" pitchFamily="18" charset="0"/>
                <a:cs typeface="Times New Roman" pitchFamily="18" charset="0"/>
              </a:rPr>
              <a:t> It is a thick, blue </a:t>
            </a:r>
            <a:r>
              <a:rPr lang="en-US" sz="2000" dirty="0" err="1" smtClean="0">
                <a:latin typeface="Times New Roman" pitchFamily="18" charset="0"/>
                <a:cs typeface="Times New Roman" pitchFamily="18" charset="0"/>
              </a:rPr>
              <a:t>coloured</a:t>
            </a:r>
            <a:r>
              <a:rPr lang="en-US" sz="2000" dirty="0" smtClean="0">
                <a:latin typeface="Times New Roman" pitchFamily="18" charset="0"/>
                <a:cs typeface="Times New Roman" pitchFamily="18" charset="0"/>
              </a:rPr>
              <a:t> woolen cloth used for drafting. It is mostly used for </a:t>
            </a:r>
            <a:r>
              <a:rPr lang="en-US" sz="2000" dirty="0" err="1" smtClean="0">
                <a:latin typeface="Times New Roman" pitchFamily="18" charset="0"/>
                <a:cs typeface="Times New Roman" pitchFamily="18" charset="0"/>
              </a:rPr>
              <a:t>practising</a:t>
            </a:r>
            <a:r>
              <a:rPr lang="en-US" sz="2000" dirty="0" smtClean="0">
                <a:latin typeface="Times New Roman" pitchFamily="18" charset="0"/>
                <a:cs typeface="Times New Roman" pitchFamily="18" charset="0"/>
              </a:rPr>
              <a:t> drafts by students. The surface can be brushed and reused until correct drafting is obtained. </a:t>
            </a:r>
          </a:p>
          <a:p>
            <a:r>
              <a:rPr lang="en-US" sz="2000" b="1" dirty="0" smtClean="0">
                <a:latin typeface="Times New Roman" pitchFamily="18" charset="0"/>
                <a:cs typeface="Times New Roman" pitchFamily="18" charset="0"/>
              </a:rPr>
              <a:t>Brush:</a:t>
            </a:r>
            <a:r>
              <a:rPr lang="en-US" sz="2000" dirty="0" smtClean="0">
                <a:latin typeface="Times New Roman" pitchFamily="18" charset="0"/>
                <a:cs typeface="Times New Roman" pitchFamily="18" charset="0"/>
              </a:rPr>
              <a:t> A brush is used on Milton cloth to rub the mistakes while drafting. </a:t>
            </a:r>
          </a:p>
          <a:p>
            <a:r>
              <a:rPr lang="en-US" sz="2000" b="1" dirty="0" smtClean="0">
                <a:latin typeface="Times New Roman" pitchFamily="18" charset="0"/>
                <a:cs typeface="Times New Roman" pitchFamily="18" charset="0"/>
              </a:rPr>
              <a:t>Brown paper:</a:t>
            </a:r>
            <a:r>
              <a:rPr lang="en-US" sz="2000" dirty="0" smtClean="0">
                <a:latin typeface="Times New Roman" pitchFamily="18" charset="0"/>
                <a:cs typeface="Times New Roman" pitchFamily="18" charset="0"/>
              </a:rPr>
              <a:t> It is used for drafting by placing on the drafting table. While using brown paper, a grain line should be followed. </a:t>
            </a:r>
          </a:p>
          <a:p>
            <a:endParaRPr lang="en-US" sz="2000" dirty="0">
              <a:latin typeface="Times New Roman" pitchFamily="18" charset="0"/>
              <a:cs typeface="Times New Roman" pitchFamily="18" charset="0"/>
            </a:endParaRPr>
          </a:p>
        </p:txBody>
      </p:sp>
      <p:sp>
        <p:nvSpPr>
          <p:cNvPr id="5" name="Rectangle 4"/>
          <p:cNvSpPr/>
          <p:nvPr/>
        </p:nvSpPr>
        <p:spPr>
          <a:xfrm>
            <a:off x="4800600" y="1926372"/>
            <a:ext cx="3886200" cy="4245828"/>
          </a:xfrm>
          <a:prstGeom prst="rect">
            <a:avLst/>
          </a:prstGeom>
          <a:ln w="38100">
            <a:solidFill>
              <a:srgbClr val="00B050"/>
            </a:solidFill>
          </a:ln>
        </p:spPr>
        <p:txBody>
          <a:bodyPr wrap="square">
            <a:spAutoFit/>
          </a:bodyPr>
          <a:lstStyle/>
          <a:p>
            <a:r>
              <a:rPr lang="en-US" sz="2000" b="1" dirty="0" smtClean="0">
                <a:latin typeface="Times New Roman" pitchFamily="18" charset="0"/>
                <a:cs typeface="Times New Roman" pitchFamily="18" charset="0"/>
              </a:rPr>
              <a:t> Pencil:</a:t>
            </a:r>
            <a:r>
              <a:rPr lang="en-US" sz="2000" dirty="0" smtClean="0">
                <a:latin typeface="Times New Roman" pitchFamily="18" charset="0"/>
                <a:cs typeface="Times New Roman" pitchFamily="18" charset="0"/>
              </a:rPr>
              <a:t> Pencil is used for marking on brown paper. </a:t>
            </a:r>
          </a:p>
          <a:p>
            <a:r>
              <a:rPr lang="en-US" sz="2000" b="1" dirty="0" smtClean="0">
                <a:latin typeface="Times New Roman" pitchFamily="18" charset="0"/>
                <a:cs typeface="Times New Roman" pitchFamily="18" charset="0"/>
              </a:rPr>
              <a:t>Rubber:</a:t>
            </a:r>
            <a:r>
              <a:rPr lang="en-US" sz="2000" dirty="0" smtClean="0">
                <a:latin typeface="Times New Roman" pitchFamily="18" charset="0"/>
                <a:cs typeface="Times New Roman" pitchFamily="18" charset="0"/>
              </a:rPr>
              <a:t> It is frequently used for deleting mistakes. Good quality rubber, which does not leave black lines, should be selected. </a:t>
            </a:r>
            <a:endParaRPr lang="en-US" sz="2000" b="1" dirty="0" smtClean="0">
              <a:latin typeface="Times New Roman" pitchFamily="18" charset="0"/>
              <a:cs typeface="Times New Roman" pitchFamily="18" charset="0"/>
            </a:endParaRPr>
          </a:p>
          <a:p>
            <a:pPr>
              <a:buFont typeface="Arial" pitchFamily="34" charset="0"/>
              <a:buChar char="•"/>
            </a:pPr>
            <a:r>
              <a:rPr lang="en-US" sz="2000" b="1" dirty="0" smtClean="0">
                <a:latin typeface="Times New Roman" pitchFamily="18" charset="0"/>
                <a:cs typeface="Times New Roman" pitchFamily="18" charset="0"/>
              </a:rPr>
              <a:t> Sewing table: Sewing table </a:t>
            </a:r>
            <a:r>
              <a:rPr lang="en-US" sz="2000" dirty="0" smtClean="0">
                <a:latin typeface="Times New Roman" pitchFamily="18" charset="0"/>
                <a:cs typeface="Times New Roman" pitchFamily="18" charset="0"/>
              </a:rPr>
              <a:t>is necessary for laying out your patterns, fabrics, and for keeping your tools all in one place.</a:t>
            </a:r>
          </a:p>
          <a:p>
            <a:r>
              <a:rPr lang="en-US" sz="2000" dirty="0" smtClean="0">
                <a:latin typeface="Times New Roman" pitchFamily="18" charset="0"/>
                <a:cs typeface="Times New Roman" pitchFamily="18" charset="0"/>
              </a:rPr>
              <a:t>You might prefer a table that can be lowered or raised, depending on whether you prefer to sit or stand.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w="38100">
            <a:solidFill>
              <a:srgbClr val="FF0000"/>
            </a:solidFill>
          </a:ln>
        </p:spPr>
        <p:txBody>
          <a:bodyPr/>
          <a:lstStyle/>
          <a:p>
            <a:pPr eaLnBrk="1" hangingPunct="1"/>
            <a:r>
              <a:rPr lang="en-US" dirty="0" smtClean="0"/>
              <a:t>Marking Tools</a:t>
            </a:r>
          </a:p>
        </p:txBody>
      </p:sp>
      <p:sp>
        <p:nvSpPr>
          <p:cNvPr id="7171" name="Rectangle 3"/>
          <p:cNvSpPr>
            <a:spLocks noGrp="1" noChangeArrowheads="1"/>
          </p:cNvSpPr>
          <p:nvPr>
            <p:ph type="body" idx="1"/>
          </p:nvPr>
        </p:nvSpPr>
        <p:spPr>
          <a:xfrm>
            <a:off x="1066800" y="2438400"/>
            <a:ext cx="7772400" cy="4114800"/>
          </a:xfrm>
          <a:ln>
            <a:solidFill>
              <a:srgbClr val="00B050"/>
            </a:solidFill>
          </a:ln>
        </p:spPr>
        <p:txBody>
          <a:bodyPr/>
          <a:lstStyle/>
          <a:p>
            <a:pPr eaLnBrk="1" hangingPunct="1"/>
            <a:r>
              <a:rPr lang="en-US" dirty="0" smtClean="0"/>
              <a:t>Tracing wheel</a:t>
            </a:r>
          </a:p>
          <a:p>
            <a:pPr eaLnBrk="1" hangingPunct="1"/>
            <a:r>
              <a:rPr lang="en-US" dirty="0" smtClean="0"/>
              <a:t>Tailor’s pencil</a:t>
            </a:r>
          </a:p>
          <a:p>
            <a:pPr eaLnBrk="1" hangingPunct="1"/>
            <a:r>
              <a:rPr lang="en-US" dirty="0" smtClean="0"/>
              <a:t>Tailor’s chalk</a:t>
            </a:r>
          </a:p>
          <a:p>
            <a:pPr eaLnBrk="1" hangingPunct="1"/>
            <a:r>
              <a:rPr lang="en-US" dirty="0" smtClean="0"/>
              <a:t>Tracing paper</a:t>
            </a:r>
          </a:p>
          <a:p>
            <a:pPr lvl="1" eaLnBrk="1" hangingPunct="1"/>
            <a:r>
              <a:rPr lang="en-US" dirty="0" smtClean="0"/>
              <a:t>All used to transfer pattern markings to the fabric</a:t>
            </a:r>
          </a:p>
        </p:txBody>
      </p:sp>
      <p:pic>
        <p:nvPicPr>
          <p:cNvPr id="7172" name="Picture 4" descr="\\fwsm01\thome\LDillard\Sewing\Equipment Pictures\DSC02434.JPG"/>
          <p:cNvPicPr>
            <a:picLocks noChangeAspect="1" noChangeArrowheads="1"/>
          </p:cNvPicPr>
          <p:nvPr/>
        </p:nvPicPr>
        <p:blipFill>
          <a:blip r:embed="rId2" cstate="print"/>
          <a:srcRect/>
          <a:stretch>
            <a:fillRect/>
          </a:stretch>
        </p:blipFill>
        <p:spPr bwMode="auto">
          <a:xfrm>
            <a:off x="4495800" y="1371600"/>
            <a:ext cx="4343400" cy="3257550"/>
          </a:xfrm>
          <a:prstGeom prst="rect">
            <a:avLst/>
          </a:prstGeom>
          <a:noFill/>
          <a:ln w="38100">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001000" cy="5016758"/>
          </a:xfrm>
          <a:prstGeom prst="rect">
            <a:avLst/>
          </a:prstGeom>
          <a:ln w="38100">
            <a:solidFill>
              <a:srgbClr val="00B050"/>
            </a:solidFill>
          </a:ln>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Basic tracing tools: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Tailor’s chalk</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and a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chalk pencil</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are used for marking directly on the fabric and can easily be brushed off when the work is complete.</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tracing wheel</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whether serrated or smooth, can be rolled onto fabrics to create designs and lines.</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Carbon paper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 wax-papery material, lays under the tracing wheel and transfers the design from the wheel to the fabric.</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liquid marking pen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does the same job as chalk, but it comes in a variety that can be washed out or one that fades within a 48 hour period of time.</a:t>
            </a:r>
            <a:b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After marking your design or fabric, the right cutting tools are necessary to make the perfect pattern and garment.</a:t>
            </a:r>
          </a:p>
          <a:p>
            <a:r>
              <a:rPr lang="en-US" sz="2000" dirty="0" smtClean="0">
                <a:latin typeface="Times New Roman" pitchFamily="18" charset="0"/>
                <a:cs typeface="Times New Roman" pitchFamily="18" charset="0"/>
              </a:rPr>
              <a:t>Disappearing Ink Pen : The ink will disappear by evaporating after a certain time, or you can remove it with a damp cloth. Test the ink on your fabric, especially on silk.</a:t>
            </a:r>
          </a:p>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3" name="Picture 2" descr="Basic tracing tools:"/>
          <p:cNvPicPr/>
          <p:nvPr/>
        </p:nvPicPr>
        <p:blipFill>
          <a:blip r:embed="rId2"/>
          <a:srcRect/>
          <a:stretch>
            <a:fillRect/>
          </a:stretch>
        </p:blipFill>
        <p:spPr bwMode="auto">
          <a:xfrm>
            <a:off x="3200400" y="4648200"/>
            <a:ext cx="5687060" cy="2057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w="38100">
            <a:solidFill>
              <a:srgbClr val="00B050"/>
            </a:solidFill>
          </a:ln>
        </p:spPr>
        <p:txBody>
          <a:bodyPr>
            <a:normAutofit fontScale="90000"/>
          </a:bodyPr>
          <a:lstStyle/>
          <a:p>
            <a:r>
              <a:rPr lang="en-US" sz="5400" dirty="0">
                <a:latin typeface="Chalkboard" charset="0"/>
              </a:rPr>
              <a:t>Marking Pencils &amp; Pens</a:t>
            </a:r>
          </a:p>
        </p:txBody>
      </p:sp>
      <p:sp>
        <p:nvSpPr>
          <p:cNvPr id="95235" name="Rectangle 3"/>
          <p:cNvSpPr>
            <a:spLocks noGrp="1" noChangeArrowheads="1"/>
          </p:cNvSpPr>
          <p:nvPr>
            <p:ph type="body" sz="half" idx="1"/>
          </p:nvPr>
        </p:nvSpPr>
        <p:spPr>
          <a:ln w="38100">
            <a:solidFill>
              <a:srgbClr val="00B050"/>
            </a:solidFill>
          </a:ln>
        </p:spPr>
        <p:txBody>
          <a:bodyPr/>
          <a:lstStyle/>
          <a:p>
            <a:pPr>
              <a:buSzPct val="60000"/>
              <a:buFont typeface="Wingdings" pitchFamily="2" charset="2"/>
              <a:buNone/>
            </a:pPr>
            <a:r>
              <a:rPr lang="en-US" sz="4000" dirty="0"/>
              <a:t>Special pens or pencils that are used to mark fabric when sewing</a:t>
            </a:r>
          </a:p>
        </p:txBody>
      </p:sp>
      <p:pic>
        <p:nvPicPr>
          <p:cNvPr id="95237" name="Picture 5" descr="fabricmarkerpen"/>
          <p:cNvPicPr>
            <a:picLocks noGrp="1" noChangeAspect="1" noChangeArrowheads="1"/>
          </p:cNvPicPr>
          <p:nvPr>
            <p:ph sz="half" idx="2"/>
          </p:nvPr>
        </p:nvPicPr>
        <p:blipFill>
          <a:blip r:embed="rId3"/>
          <a:srcRect/>
          <a:stretch>
            <a:fillRect/>
          </a:stretch>
        </p:blipFill>
        <p:spPr>
          <a:xfrm>
            <a:off x="6743700" y="3200400"/>
            <a:ext cx="2400300" cy="3429000"/>
          </a:xfrm>
          <a:noFill/>
          <a:ln/>
        </p:spPr>
      </p:pic>
      <p:pic>
        <p:nvPicPr>
          <p:cNvPr id="95238" name="Picture 6"/>
          <p:cNvPicPr>
            <a:picLocks noChangeAspect="1" noChangeArrowheads="1"/>
          </p:cNvPicPr>
          <p:nvPr/>
        </p:nvPicPr>
        <p:blipFill>
          <a:blip r:embed="rId4"/>
          <a:srcRect/>
          <a:stretch>
            <a:fillRect/>
          </a:stretch>
        </p:blipFill>
        <p:spPr bwMode="auto">
          <a:xfrm rot="3088544">
            <a:off x="5860256" y="1226344"/>
            <a:ext cx="1265238" cy="2927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09221"/>
            <a:ext cx="8001000" cy="5632311"/>
          </a:xfrm>
          <a:prstGeom prst="rect">
            <a:avLst/>
          </a:prstGeom>
          <a:ln w="38100">
            <a:solidFill>
              <a:srgbClr val="92D050"/>
            </a:solidFill>
          </a:ln>
        </p:spPr>
        <p:txBody>
          <a:bodyPr wrap="square">
            <a:spAutoFit/>
          </a:bodyPr>
          <a:lstStyle/>
          <a:p>
            <a:pPr lvl="0" fontAlgn="base">
              <a:spcBef>
                <a:spcPct val="0"/>
              </a:spcBef>
              <a:spcAft>
                <a:spcPct val="0"/>
              </a:spcAft>
              <a:buFont typeface="Arial" pitchFamily="34" charset="0"/>
              <a:buChar char="•"/>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fontAlgn="base">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In the present day culture, sewing has become mostly a mass manufacturing trade.</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 </a:t>
            </a:r>
          </a:p>
          <a:p>
            <a:pPr lvl="0"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Sewing tools and equipments are needed for sewing which aid in construction of garments of good quality and appearance. </a:t>
            </a:r>
          </a:p>
          <a:p>
            <a:pPr lvl="0"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Sewing equipment and tools will </a:t>
            </a:r>
            <a:r>
              <a:rPr lang="en-US" sz="2400" b="1" dirty="0" err="1" smtClean="0">
                <a:latin typeface="Times New Roman" pitchFamily="18" charset="0"/>
                <a:cs typeface="Times New Roman" pitchFamily="18" charset="0"/>
              </a:rPr>
              <a:t>visualise</a:t>
            </a:r>
            <a:r>
              <a:rPr lang="en-US" sz="2400" b="1" dirty="0" smtClean="0">
                <a:latin typeface="Times New Roman" pitchFamily="18" charset="0"/>
                <a:cs typeface="Times New Roman" pitchFamily="18" charset="0"/>
              </a:rPr>
              <a:t> the use of different tools used in apparel construction. </a:t>
            </a:r>
            <a:r>
              <a:rPr lang="en-US" sz="2400" dirty="0" smtClean="0">
                <a:latin typeface="Times New Roman" pitchFamily="18" charset="0"/>
                <a:cs typeface="Times New Roman" pitchFamily="18" charset="0"/>
              </a:rPr>
              <a:t>A good knowledge of these tools help in </a:t>
            </a:r>
            <a:r>
              <a:rPr lang="en-US" sz="2400" b="1" dirty="0" smtClean="0">
                <a:latin typeface="Times New Roman" pitchFamily="18" charset="0"/>
                <a:cs typeface="Times New Roman" pitchFamily="18" charset="0"/>
              </a:rPr>
              <a:t>using the appropriate tool</a:t>
            </a:r>
            <a:r>
              <a:rPr lang="en-US" sz="2400" dirty="0" smtClean="0">
                <a:latin typeface="Times New Roman" pitchFamily="18" charset="0"/>
                <a:cs typeface="Times New Roman" pitchFamily="18" charset="0"/>
              </a:rPr>
              <a:t> for overall quality of the product prepared besides </a:t>
            </a:r>
            <a:r>
              <a:rPr lang="en-US" sz="2400" b="1" dirty="0" smtClean="0">
                <a:latin typeface="Times New Roman" pitchFamily="18" charset="0"/>
                <a:cs typeface="Times New Roman" pitchFamily="18" charset="0"/>
              </a:rPr>
              <a:t>making the task of easy for the beginner.</a:t>
            </a:r>
          </a:p>
          <a:p>
            <a:pPr lvl="0"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The equipments and tools are broadly categorized into </a:t>
            </a:r>
            <a:r>
              <a:rPr lang="en-US" sz="2400" b="1" dirty="0" smtClean="0">
                <a:latin typeface="Times New Roman" pitchFamily="18" charset="0"/>
                <a:cs typeface="Times New Roman" pitchFamily="18" charset="0"/>
              </a:rPr>
              <a:t>Measuring, Drafting, Marking, Cutting, Sewing and Pressing tools.</a:t>
            </a:r>
            <a:r>
              <a:rPr lang="en-US" sz="2400" dirty="0" smtClean="0">
                <a:latin typeface="Times New Roman" pitchFamily="18" charset="0"/>
                <a:cs typeface="Times New Roman" pitchFamily="18" charset="0"/>
              </a:rPr>
              <a:t> A box with compartment is necessary to arrange these tools in one place.</a:t>
            </a:r>
            <a:endParaRPr lang="en-US" sz="2400" dirty="0">
              <a:latin typeface="Times New Roman" pitchFamily="18" charset="0"/>
              <a:cs typeface="Times New Roman" pitchFamily="18" charset="0"/>
            </a:endParaRPr>
          </a:p>
          <a:p>
            <a:pPr lvl="0" fontAlgn="base">
              <a:spcBef>
                <a:spcPct val="0"/>
              </a:spcBef>
              <a:spcAft>
                <a:spcPct val="0"/>
              </a:spcAf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ln w="38100">
            <a:solidFill>
              <a:srgbClr val="00B050"/>
            </a:solidFill>
          </a:ln>
        </p:spPr>
        <p:txBody>
          <a:bodyPr/>
          <a:lstStyle/>
          <a:p>
            <a:r>
              <a:rPr lang="en-US" sz="5400" dirty="0"/>
              <a:t>Tracing Wheel and Paper</a:t>
            </a:r>
          </a:p>
        </p:txBody>
      </p:sp>
      <p:sp>
        <p:nvSpPr>
          <p:cNvPr id="74756" name="Rectangle 4"/>
          <p:cNvSpPr>
            <a:spLocks noGrp="1" noChangeArrowheads="1"/>
          </p:cNvSpPr>
          <p:nvPr>
            <p:ph type="body" sz="half" idx="1"/>
          </p:nvPr>
        </p:nvSpPr>
        <p:spPr>
          <a:ln w="38100">
            <a:solidFill>
              <a:srgbClr val="00B050"/>
            </a:solidFill>
          </a:ln>
        </p:spPr>
        <p:txBody>
          <a:bodyPr/>
          <a:lstStyle/>
          <a:p>
            <a:r>
              <a:rPr lang="en-US" dirty="0"/>
              <a:t>Coated paper comes in assorted colors</a:t>
            </a:r>
          </a:p>
          <a:p>
            <a:r>
              <a:rPr lang="en-US" dirty="0"/>
              <a:t>Used to transfer markings onto fabric</a:t>
            </a:r>
          </a:p>
        </p:txBody>
      </p:sp>
      <p:pic>
        <p:nvPicPr>
          <p:cNvPr id="74758" name="Picture 6" descr="tracewhlsqr400"/>
          <p:cNvPicPr>
            <a:picLocks noGrp="1" noChangeAspect="1" noChangeArrowheads="1"/>
          </p:cNvPicPr>
          <p:nvPr>
            <p:ph sz="half" idx="2"/>
          </p:nvPr>
        </p:nvPicPr>
        <p:blipFill>
          <a:blip r:embed="rId3"/>
          <a:srcRect/>
          <a:stretch>
            <a:fillRect/>
          </a:stretch>
        </p:blipFill>
        <p:spPr>
          <a:xfrm>
            <a:off x="5135563" y="1976437"/>
            <a:ext cx="3810000" cy="4119563"/>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ln w="38100">
            <a:solidFill>
              <a:srgbClr val="00B050"/>
            </a:solidFill>
          </a:ln>
        </p:spPr>
        <p:txBody>
          <a:bodyPr/>
          <a:lstStyle/>
          <a:p>
            <a:pPr algn="ctr"/>
            <a:r>
              <a:rPr lang="en-US" sz="5400" dirty="0"/>
              <a:t>Tailor’s Chalk</a:t>
            </a:r>
          </a:p>
        </p:txBody>
      </p:sp>
      <p:sp>
        <p:nvSpPr>
          <p:cNvPr id="80900" name="Rectangle 4"/>
          <p:cNvSpPr>
            <a:spLocks noGrp="1" noChangeArrowheads="1"/>
          </p:cNvSpPr>
          <p:nvPr>
            <p:ph type="body" sz="half" idx="1"/>
          </p:nvPr>
        </p:nvSpPr>
        <p:spPr>
          <a:ln w="38100">
            <a:solidFill>
              <a:srgbClr val="00B050"/>
            </a:solidFill>
          </a:ln>
        </p:spPr>
        <p:txBody>
          <a:bodyPr>
            <a:normAutofit fontScale="92500" lnSpcReduction="10000"/>
          </a:bodyPr>
          <a:lstStyle/>
          <a:p>
            <a:r>
              <a:rPr lang="en-US" dirty="0"/>
              <a:t>Used to transfer markings onto fabric</a:t>
            </a:r>
          </a:p>
          <a:p>
            <a:r>
              <a:rPr lang="en-US" dirty="0"/>
              <a:t>Remove them by brushing before pressing over them</a:t>
            </a:r>
            <a:r>
              <a:rPr lang="en-US" dirty="0" smtClean="0"/>
              <a:t>.</a:t>
            </a:r>
          </a:p>
          <a:p>
            <a:pPr lvl="0"/>
            <a:r>
              <a:rPr lang="en-US" dirty="0" smtClean="0">
                <a:latin typeface="+mj-lt"/>
                <a:cs typeface="Arial" pitchFamily="34" charset="0"/>
              </a:rPr>
              <a:t>Can easily be brushed off when the work is complete.</a:t>
            </a:r>
          </a:p>
          <a:p>
            <a:endParaRPr lang="en-US" dirty="0"/>
          </a:p>
        </p:txBody>
      </p:sp>
      <p:pic>
        <p:nvPicPr>
          <p:cNvPr id="80902" name="Picture 6" descr="chalk"/>
          <p:cNvPicPr>
            <a:picLocks noGrp="1" noChangeAspect="1" noChangeArrowheads="1"/>
          </p:cNvPicPr>
          <p:nvPr>
            <p:ph sz="half" idx="2"/>
          </p:nvPr>
        </p:nvPicPr>
        <p:blipFill>
          <a:blip r:embed="rId3"/>
          <a:srcRect/>
          <a:stretch>
            <a:fillRect/>
          </a:stretch>
        </p:blipFill>
        <p:spPr>
          <a:xfrm>
            <a:off x="5135563" y="2281238"/>
            <a:ext cx="3810000" cy="3514725"/>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 tools:"/>
          <p:cNvPicPr/>
          <p:nvPr/>
        </p:nvPicPr>
        <p:blipFill>
          <a:blip r:embed="rId2"/>
          <a:srcRect/>
          <a:stretch>
            <a:fillRect/>
          </a:stretch>
        </p:blipFill>
        <p:spPr bwMode="auto">
          <a:xfrm>
            <a:off x="1475740" y="987107"/>
            <a:ext cx="6525260" cy="3813493"/>
          </a:xfrm>
          <a:prstGeom prst="rect">
            <a:avLst/>
          </a:prstGeom>
          <a:noFill/>
          <a:ln w="38100">
            <a:solidFill>
              <a:srgbClr val="00B050"/>
            </a:solidFill>
            <a:miter lim="800000"/>
            <a:headEnd/>
            <a:tailEnd/>
          </a:ln>
        </p:spPr>
      </p:pic>
      <p:sp>
        <p:nvSpPr>
          <p:cNvPr id="3" name="TextBox 2"/>
          <p:cNvSpPr txBox="1"/>
          <p:nvPr/>
        </p:nvSpPr>
        <p:spPr>
          <a:xfrm>
            <a:off x="2895600" y="381000"/>
            <a:ext cx="3581400" cy="646331"/>
          </a:xfrm>
          <a:prstGeom prst="rect">
            <a:avLst/>
          </a:prstGeom>
          <a:noFill/>
          <a:ln w="38100">
            <a:solidFill>
              <a:srgbClr val="00B050"/>
            </a:solidFill>
          </a:ln>
        </p:spPr>
        <p:txBody>
          <a:bodyPr wrap="square" rtlCol="0">
            <a:spAutoFit/>
          </a:bodyPr>
          <a:lstStyle/>
          <a:p>
            <a:r>
              <a:rPr lang="en-US" sz="3600" dirty="0" smtClean="0"/>
              <a:t>    Cutting Tools</a:t>
            </a:r>
            <a:endParaRPr lang="en-US" sz="3600" dirty="0"/>
          </a:p>
        </p:txBody>
      </p:sp>
      <p:pic>
        <p:nvPicPr>
          <p:cNvPr id="4" name="Picture 2" descr="cutting tools"/>
          <p:cNvPicPr>
            <a:picLocks noChangeAspect="1" noChangeArrowheads="1"/>
          </p:cNvPicPr>
          <p:nvPr/>
        </p:nvPicPr>
        <p:blipFill>
          <a:blip r:embed="rId3"/>
          <a:srcRect/>
          <a:stretch>
            <a:fillRect/>
          </a:stretch>
        </p:blipFill>
        <p:spPr bwMode="auto">
          <a:xfrm>
            <a:off x="1447800" y="4800600"/>
            <a:ext cx="6553200" cy="1905000"/>
          </a:xfrm>
          <a:prstGeom prst="rect">
            <a:avLst/>
          </a:prstGeom>
          <a:noFill/>
          <a:ln>
            <a:solidFill>
              <a:srgbClr val="00B05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04800"/>
            <a:ext cx="6705600" cy="884238"/>
          </a:xfrm>
        </p:spPr>
        <p:txBody>
          <a:bodyPr/>
          <a:lstStyle/>
          <a:p>
            <a:pPr eaLnBrk="1" hangingPunct="1"/>
            <a:r>
              <a:rPr lang="en-US" dirty="0" smtClean="0"/>
              <a:t>Cutting Tools</a:t>
            </a:r>
          </a:p>
        </p:txBody>
      </p:sp>
      <p:sp>
        <p:nvSpPr>
          <p:cNvPr id="8195" name="Rectangle 3"/>
          <p:cNvSpPr>
            <a:spLocks noGrp="1" noChangeArrowheads="1"/>
          </p:cNvSpPr>
          <p:nvPr>
            <p:ph type="body" idx="1"/>
          </p:nvPr>
        </p:nvSpPr>
        <p:spPr>
          <a:xfrm>
            <a:off x="457200" y="990600"/>
            <a:ext cx="6934200" cy="3657600"/>
          </a:xfrm>
          <a:ln w="38100">
            <a:solidFill>
              <a:srgbClr val="00B050"/>
            </a:solidFill>
          </a:ln>
        </p:spPr>
        <p:txBody>
          <a:bodyPr>
            <a:normAutofit/>
          </a:bodyPr>
          <a:lstStyle/>
          <a:p>
            <a:pPr eaLnBrk="1" hangingPunct="1"/>
            <a:r>
              <a:rPr lang="en-US" sz="3600" dirty="0" smtClean="0"/>
              <a:t>Shears</a:t>
            </a:r>
          </a:p>
          <a:p>
            <a:pPr lvl="1" eaLnBrk="1" hangingPunct="1"/>
            <a:r>
              <a:rPr lang="en-US" sz="2000" dirty="0" smtClean="0"/>
              <a:t>Longer than scissors</a:t>
            </a:r>
          </a:p>
          <a:p>
            <a:pPr lvl="1" eaLnBrk="1" hangingPunct="1"/>
            <a:r>
              <a:rPr lang="en-US" sz="2000" dirty="0" smtClean="0"/>
              <a:t>Bent handle allows fabric to lie flat as it is cut</a:t>
            </a:r>
          </a:p>
          <a:p>
            <a:pPr lvl="1" eaLnBrk="1" hangingPunct="1"/>
            <a:r>
              <a:rPr lang="en-US" sz="2000" dirty="0" smtClean="0"/>
              <a:t>Used to cut fabric</a:t>
            </a:r>
          </a:p>
          <a:p>
            <a:pPr lvl="1"/>
            <a:r>
              <a:rPr lang="en-US" sz="2000" b="1" dirty="0" smtClean="0">
                <a:latin typeface="Arial" pitchFamily="34" charset="0"/>
                <a:cs typeface="Arial" pitchFamily="34" charset="0"/>
              </a:rPr>
              <a:t>Bent handled shears</a:t>
            </a:r>
            <a:r>
              <a:rPr lang="en-US" sz="2000" dirty="0" smtClean="0">
                <a:latin typeface="Arial" pitchFamily="34" charset="0"/>
                <a:cs typeface="Arial" pitchFamily="34" charset="0"/>
              </a:rPr>
              <a:t> are made from a high-quality steel that maintains a sharp cutting edge. The 7-12” blades move quite smoothly, cutting the full length of the blades, and they can be used on almost any fabric.</a:t>
            </a:r>
          </a:p>
          <a:p>
            <a:pPr lvl="1" eaLnBrk="1" hangingPunct="1"/>
            <a:endParaRPr lang="en-US" sz="2000" dirty="0" smtClean="0"/>
          </a:p>
        </p:txBody>
      </p:sp>
      <p:pic>
        <p:nvPicPr>
          <p:cNvPr id="8196" name="Picture 4" descr="\\fwsm01\thome\LDillard\Sewing\Equipment Pictures\DSC02413.JPG"/>
          <p:cNvPicPr>
            <a:picLocks noChangeAspect="1" noChangeArrowheads="1"/>
          </p:cNvPicPr>
          <p:nvPr/>
        </p:nvPicPr>
        <p:blipFill>
          <a:blip r:embed="rId2" cstate="print">
            <a:lum contrast="12000"/>
          </a:blip>
          <a:srcRect t="9460" b="31082"/>
          <a:stretch>
            <a:fillRect/>
          </a:stretch>
        </p:blipFill>
        <p:spPr bwMode="auto">
          <a:xfrm>
            <a:off x="3352800" y="4114800"/>
            <a:ext cx="5181600" cy="220877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38100">
            <a:solidFill>
              <a:srgbClr val="00B050"/>
            </a:solidFill>
          </a:ln>
        </p:spPr>
        <p:txBody>
          <a:bodyPr/>
          <a:lstStyle/>
          <a:p>
            <a:pPr eaLnBrk="1" hangingPunct="1"/>
            <a:r>
              <a:rPr lang="en-US" dirty="0" smtClean="0"/>
              <a:t>Cutting Tools</a:t>
            </a:r>
          </a:p>
        </p:txBody>
      </p:sp>
      <p:sp>
        <p:nvSpPr>
          <p:cNvPr id="9219" name="Rectangle 3"/>
          <p:cNvSpPr>
            <a:spLocks noGrp="1" noChangeArrowheads="1"/>
          </p:cNvSpPr>
          <p:nvPr>
            <p:ph type="body" idx="1"/>
          </p:nvPr>
        </p:nvSpPr>
        <p:spPr>
          <a:ln w="38100">
            <a:solidFill>
              <a:srgbClr val="00B050"/>
            </a:solidFill>
          </a:ln>
        </p:spPr>
        <p:txBody>
          <a:bodyPr/>
          <a:lstStyle/>
          <a:p>
            <a:pPr eaLnBrk="1" hangingPunct="1"/>
            <a:r>
              <a:rPr lang="en-US" dirty="0" smtClean="0"/>
              <a:t>Scissors</a:t>
            </a:r>
          </a:p>
          <a:p>
            <a:pPr lvl="1" eaLnBrk="1" hangingPunct="1"/>
            <a:r>
              <a:rPr lang="en-US" dirty="0" smtClean="0"/>
              <a:t>Usually short</a:t>
            </a:r>
          </a:p>
          <a:p>
            <a:pPr lvl="1" eaLnBrk="1" hangingPunct="1"/>
            <a:r>
              <a:rPr lang="en-US" dirty="0" smtClean="0"/>
              <a:t>Used to trim seams and threads</a:t>
            </a:r>
          </a:p>
        </p:txBody>
      </p:sp>
      <p:pic>
        <p:nvPicPr>
          <p:cNvPr id="9220" name="Picture 4" descr="\\fwsm01\thome\LDillard\Sewing\Equipment Pictures\DSC02411.JPG"/>
          <p:cNvPicPr>
            <a:picLocks noChangeAspect="1" noChangeArrowheads="1"/>
          </p:cNvPicPr>
          <p:nvPr/>
        </p:nvPicPr>
        <p:blipFill>
          <a:blip r:embed="rId2"/>
          <a:srcRect t="8205" b="22052"/>
          <a:stretch>
            <a:fillRect/>
          </a:stretch>
        </p:blipFill>
        <p:spPr bwMode="auto">
          <a:xfrm>
            <a:off x="3352800" y="3352800"/>
            <a:ext cx="4953000" cy="2590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w="38100">
            <a:solidFill>
              <a:srgbClr val="00B050"/>
            </a:solidFill>
          </a:ln>
        </p:spPr>
        <p:txBody>
          <a:bodyPr/>
          <a:lstStyle/>
          <a:p>
            <a:pPr eaLnBrk="1" hangingPunct="1"/>
            <a:r>
              <a:rPr lang="en-US" dirty="0" smtClean="0"/>
              <a:t>Cutting Tools</a:t>
            </a:r>
          </a:p>
        </p:txBody>
      </p:sp>
      <p:sp>
        <p:nvSpPr>
          <p:cNvPr id="10243" name="Rectangle 3"/>
          <p:cNvSpPr>
            <a:spLocks noGrp="1" noChangeArrowheads="1"/>
          </p:cNvSpPr>
          <p:nvPr>
            <p:ph type="body" idx="1"/>
          </p:nvPr>
        </p:nvSpPr>
        <p:spPr>
          <a:xfrm>
            <a:off x="152400" y="1524000"/>
            <a:ext cx="6553200" cy="3352800"/>
          </a:xfrm>
          <a:ln w="38100">
            <a:solidFill>
              <a:srgbClr val="00B050"/>
            </a:solidFill>
          </a:ln>
        </p:spPr>
        <p:txBody>
          <a:bodyPr>
            <a:normAutofit/>
          </a:bodyPr>
          <a:lstStyle/>
          <a:p>
            <a:pPr eaLnBrk="1" hangingPunct="1"/>
            <a:r>
              <a:rPr lang="en-US" dirty="0" smtClean="0"/>
              <a:t>Pinking Shears</a:t>
            </a:r>
          </a:p>
          <a:p>
            <a:pPr lvl="1" eaLnBrk="1" hangingPunct="1"/>
            <a:r>
              <a:rPr lang="en-US" sz="2000" dirty="0" err="1" smtClean="0"/>
              <a:t>Zig</a:t>
            </a:r>
            <a:r>
              <a:rPr lang="en-US" sz="2000" dirty="0" smtClean="0"/>
              <a:t> </a:t>
            </a:r>
            <a:r>
              <a:rPr lang="en-US" sz="2000" dirty="0" err="1" smtClean="0"/>
              <a:t>zag</a:t>
            </a:r>
            <a:r>
              <a:rPr lang="en-US" sz="2000" dirty="0" smtClean="0"/>
              <a:t> cutting edge</a:t>
            </a:r>
          </a:p>
          <a:p>
            <a:pPr lvl="1" eaLnBrk="1" hangingPunct="1"/>
            <a:r>
              <a:rPr lang="en-US" sz="2000" dirty="0" smtClean="0"/>
              <a:t>Used to give seam edges a finished look</a:t>
            </a:r>
          </a:p>
          <a:p>
            <a:pPr lvl="1" eaLnBrk="1" hangingPunct="1"/>
            <a:r>
              <a:rPr lang="en-US" sz="2000" dirty="0" smtClean="0"/>
              <a:t>Prevent raveling</a:t>
            </a:r>
          </a:p>
          <a:p>
            <a:pPr lvl="1" eaLnBrk="1" hangingPunct="1"/>
            <a:r>
              <a:rPr lang="en-US" sz="2000" dirty="0" smtClean="0"/>
              <a:t>Give a decorative edge</a:t>
            </a:r>
          </a:p>
        </p:txBody>
      </p:sp>
      <p:pic>
        <p:nvPicPr>
          <p:cNvPr id="10244" name="Picture 4" descr="\\fwsm01\thome\LDillard\Sewing\Equipment Pictures\DSC02409.JPG"/>
          <p:cNvPicPr>
            <a:picLocks noChangeAspect="1" noChangeArrowheads="1"/>
          </p:cNvPicPr>
          <p:nvPr/>
        </p:nvPicPr>
        <p:blipFill>
          <a:blip r:embed="rId2" cstate="print"/>
          <a:srcRect t="8603" b="16129"/>
          <a:stretch>
            <a:fillRect/>
          </a:stretch>
        </p:blipFill>
        <p:spPr bwMode="auto">
          <a:xfrm>
            <a:off x="304800" y="4191000"/>
            <a:ext cx="4114800" cy="2322871"/>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5334000" y="4114800"/>
            <a:ext cx="3352800" cy="2716213"/>
          </a:xfrm>
          <a:prstGeom prst="rect">
            <a:avLst/>
          </a:prstGeom>
          <a:noFill/>
        </p:spPr>
      </p:pic>
      <p:pic>
        <p:nvPicPr>
          <p:cNvPr id="5" name="Picture 4" descr="scissorspinking"/>
          <p:cNvPicPr>
            <a:picLocks noChangeAspect="1" noChangeArrowheads="1"/>
          </p:cNvPicPr>
          <p:nvPr/>
        </p:nvPicPr>
        <p:blipFill>
          <a:blip r:embed="rId4"/>
          <a:srcRect/>
          <a:stretch>
            <a:fillRect/>
          </a:stretch>
        </p:blipFill>
        <p:spPr>
          <a:xfrm>
            <a:off x="5181600" y="1600200"/>
            <a:ext cx="3886200" cy="2346325"/>
          </a:xfrm>
          <a:prstGeom prst="rect">
            <a:avLst/>
          </a:prstGeo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ln w="38100">
            <a:solidFill>
              <a:srgbClr val="00B050"/>
            </a:solidFill>
          </a:ln>
        </p:spPr>
        <p:txBody>
          <a:bodyPr/>
          <a:lstStyle/>
          <a:p>
            <a:r>
              <a:rPr lang="en-US" sz="6000" dirty="0">
                <a:latin typeface="Chalkboard" charset="0"/>
              </a:rPr>
              <a:t>Embroidery Scissors</a:t>
            </a:r>
          </a:p>
        </p:txBody>
      </p:sp>
      <p:sp>
        <p:nvSpPr>
          <p:cNvPr id="125955" name="Rectangle 3"/>
          <p:cNvSpPr>
            <a:spLocks noGrp="1" noChangeArrowheads="1"/>
          </p:cNvSpPr>
          <p:nvPr>
            <p:ph type="body" sz="half" idx="1"/>
          </p:nvPr>
        </p:nvSpPr>
        <p:spPr>
          <a:ln w="76200">
            <a:solidFill>
              <a:schemeClr val="tx2"/>
            </a:solidFill>
          </a:ln>
        </p:spPr>
        <p:txBody>
          <a:bodyPr/>
          <a:lstStyle/>
          <a:p>
            <a:pPr algn="ctr">
              <a:buFont typeface="Wingdings" pitchFamily="2" charset="2"/>
              <a:buNone/>
            </a:pPr>
            <a:r>
              <a:rPr lang="en-US" sz="3600" dirty="0"/>
              <a:t>Small sharp scissors for trimming threads </a:t>
            </a:r>
          </a:p>
          <a:p>
            <a:pPr algn="ctr">
              <a:buFont typeface="Wingdings" pitchFamily="2" charset="2"/>
              <a:buNone/>
            </a:pPr>
            <a:r>
              <a:rPr lang="en-US" sz="3600" dirty="0"/>
              <a:t>And cutting in small places</a:t>
            </a:r>
          </a:p>
        </p:txBody>
      </p:sp>
      <p:pic>
        <p:nvPicPr>
          <p:cNvPr id="125956" name="Picture 4"/>
          <p:cNvPicPr>
            <a:picLocks noChangeAspect="1" noChangeArrowheads="1"/>
          </p:cNvPicPr>
          <p:nvPr/>
        </p:nvPicPr>
        <p:blipFill>
          <a:blip r:embed="rId3"/>
          <a:srcRect/>
          <a:stretch>
            <a:fillRect/>
          </a:stretch>
        </p:blipFill>
        <p:spPr bwMode="auto">
          <a:xfrm rot="1397449">
            <a:off x="4953000" y="2133600"/>
            <a:ext cx="3733800" cy="25098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ln w="38100">
            <a:solidFill>
              <a:srgbClr val="00B050"/>
            </a:solidFill>
          </a:ln>
        </p:spPr>
        <p:txBody>
          <a:bodyPr/>
          <a:lstStyle/>
          <a:p>
            <a:r>
              <a:rPr lang="en-US" sz="6000" dirty="0">
                <a:latin typeface="Chalkboard" charset="0"/>
              </a:rPr>
              <a:t>Buttonhole Scissors</a:t>
            </a:r>
          </a:p>
        </p:txBody>
      </p:sp>
      <p:sp>
        <p:nvSpPr>
          <p:cNvPr id="128003" name="Rectangle 3"/>
          <p:cNvSpPr>
            <a:spLocks noGrp="1" noChangeArrowheads="1"/>
          </p:cNvSpPr>
          <p:nvPr>
            <p:ph type="body" sz="half" idx="1"/>
          </p:nvPr>
        </p:nvSpPr>
        <p:spPr>
          <a:xfrm>
            <a:off x="1173163" y="1981200"/>
            <a:ext cx="3322637" cy="2971800"/>
          </a:xfrm>
          <a:ln w="38100">
            <a:solidFill>
              <a:srgbClr val="00B050"/>
            </a:solidFill>
          </a:ln>
        </p:spPr>
        <p:txBody>
          <a:bodyPr/>
          <a:lstStyle/>
          <a:p>
            <a:pPr algn="ctr">
              <a:buFont typeface="Wingdings" pitchFamily="2" charset="2"/>
              <a:buNone/>
            </a:pPr>
            <a:r>
              <a:rPr lang="en-US" sz="3600" dirty="0"/>
              <a:t>Special scissors that help you cut the slit for the button hole</a:t>
            </a:r>
          </a:p>
        </p:txBody>
      </p:sp>
      <p:pic>
        <p:nvPicPr>
          <p:cNvPr id="128004" name="Picture 4"/>
          <p:cNvPicPr>
            <a:picLocks noChangeAspect="1" noChangeArrowheads="1"/>
          </p:cNvPicPr>
          <p:nvPr/>
        </p:nvPicPr>
        <p:blipFill>
          <a:blip r:embed="rId3"/>
          <a:srcRect/>
          <a:stretch>
            <a:fillRect/>
          </a:stretch>
        </p:blipFill>
        <p:spPr bwMode="auto">
          <a:xfrm>
            <a:off x="5410200" y="2133600"/>
            <a:ext cx="3124200" cy="2743200"/>
          </a:xfrm>
          <a:prstGeom prst="rect">
            <a:avLst/>
          </a:prstGeom>
          <a:noFill/>
          <a:ln w="76200">
            <a:solidFill>
              <a:srgbClr val="0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ln w="38100">
            <a:solidFill>
              <a:srgbClr val="00B050"/>
            </a:solidFill>
          </a:ln>
        </p:spPr>
        <p:txBody>
          <a:bodyPr/>
          <a:lstStyle/>
          <a:p>
            <a:r>
              <a:rPr lang="en-US" sz="6000" dirty="0">
                <a:latin typeface="Chalkboard" charset="0"/>
              </a:rPr>
              <a:t>Thread Clips </a:t>
            </a:r>
          </a:p>
        </p:txBody>
      </p:sp>
      <p:sp>
        <p:nvSpPr>
          <p:cNvPr id="130051" name="Rectangle 3"/>
          <p:cNvSpPr>
            <a:spLocks noGrp="1" noChangeArrowheads="1"/>
          </p:cNvSpPr>
          <p:nvPr>
            <p:ph type="body" sz="half" idx="1"/>
          </p:nvPr>
        </p:nvSpPr>
        <p:spPr>
          <a:xfrm>
            <a:off x="685800" y="2514600"/>
            <a:ext cx="3810000" cy="2286000"/>
          </a:xfrm>
          <a:ln w="38100">
            <a:solidFill>
              <a:srgbClr val="00B050"/>
            </a:solidFill>
          </a:ln>
        </p:spPr>
        <p:txBody>
          <a:bodyPr>
            <a:normAutofit fontScale="70000" lnSpcReduction="20000"/>
          </a:bodyPr>
          <a:lstStyle/>
          <a:p>
            <a:pPr>
              <a:buFont typeface="Wingdings" pitchFamily="2" charset="2"/>
              <a:buNone/>
            </a:pPr>
            <a:r>
              <a:rPr lang="en-US" sz="3600" dirty="0"/>
              <a:t>Used to clip the</a:t>
            </a:r>
          </a:p>
          <a:p>
            <a:pPr>
              <a:buFont typeface="Wingdings" pitchFamily="2" charset="2"/>
              <a:buNone/>
            </a:pPr>
            <a:r>
              <a:rPr lang="en-US" sz="3600" dirty="0"/>
              <a:t>threads as you </a:t>
            </a:r>
            <a:r>
              <a:rPr lang="en-US" sz="3600" dirty="0" smtClean="0"/>
              <a:t>sew</a:t>
            </a:r>
          </a:p>
          <a:p>
            <a:pPr lvl="0">
              <a:buNone/>
            </a:pPr>
            <a:r>
              <a:rPr lang="en-US" sz="3600" b="1" dirty="0" smtClean="0">
                <a:latin typeface="Arial" pitchFamily="34" charset="0"/>
                <a:cs typeface="Arial" pitchFamily="34" charset="0"/>
              </a:rPr>
              <a:t>Thread clippers</a:t>
            </a:r>
            <a:r>
              <a:rPr lang="en-US" sz="3600" dirty="0" smtClean="0">
                <a:latin typeface="Arial" pitchFamily="34" charset="0"/>
                <a:cs typeface="Arial" pitchFamily="34" charset="0"/>
              </a:rPr>
              <a:t> are a handy little spring-loaded tool that cuts thread.</a:t>
            </a:r>
          </a:p>
          <a:p>
            <a:pPr>
              <a:buFont typeface="Wingdings" pitchFamily="2" charset="2"/>
              <a:buNone/>
            </a:pPr>
            <a:endParaRPr lang="en-US" sz="3600" dirty="0"/>
          </a:p>
        </p:txBody>
      </p:sp>
      <p:pic>
        <p:nvPicPr>
          <p:cNvPr id="130052" name="Picture 4"/>
          <p:cNvPicPr>
            <a:picLocks noChangeAspect="1" noChangeArrowheads="1"/>
          </p:cNvPicPr>
          <p:nvPr/>
        </p:nvPicPr>
        <p:blipFill>
          <a:blip r:embed="rId3"/>
          <a:srcRect/>
          <a:stretch>
            <a:fillRect/>
          </a:stretch>
        </p:blipFill>
        <p:spPr bwMode="auto">
          <a:xfrm>
            <a:off x="4648200" y="2133600"/>
            <a:ext cx="3902075" cy="2925763"/>
          </a:xfrm>
          <a:prstGeom prst="rect">
            <a:avLst/>
          </a:prstGeom>
          <a:solidFill>
            <a:srgbClr val="29CC31"/>
          </a:solidFill>
          <a:ln w="76200">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ln w="38100">
            <a:solidFill>
              <a:srgbClr val="FF0000"/>
            </a:solidFill>
          </a:ln>
        </p:spPr>
        <p:txBody>
          <a:bodyPr/>
          <a:lstStyle/>
          <a:p>
            <a:r>
              <a:rPr lang="en-US" sz="6000" dirty="0">
                <a:latin typeface="Chalkboard" charset="0"/>
              </a:rPr>
              <a:t>Scissor Rules</a:t>
            </a:r>
          </a:p>
        </p:txBody>
      </p:sp>
      <p:sp>
        <p:nvSpPr>
          <p:cNvPr id="132099" name="Rectangle 3"/>
          <p:cNvSpPr>
            <a:spLocks noGrp="1" noChangeArrowheads="1"/>
          </p:cNvSpPr>
          <p:nvPr>
            <p:ph type="body" sz="half" idx="1"/>
          </p:nvPr>
        </p:nvSpPr>
        <p:spPr>
          <a:xfrm>
            <a:off x="1143000" y="1981200"/>
            <a:ext cx="3810000" cy="4114800"/>
          </a:xfrm>
          <a:ln w="38100">
            <a:solidFill>
              <a:srgbClr val="00B050"/>
            </a:solidFill>
          </a:ln>
        </p:spPr>
        <p:txBody>
          <a:bodyPr/>
          <a:lstStyle/>
          <a:p>
            <a:pPr algn="ctr"/>
            <a:r>
              <a:rPr lang="en-US" sz="2800" b="1" dirty="0"/>
              <a:t>Cut </a:t>
            </a:r>
            <a:r>
              <a:rPr lang="en-US" sz="2800" b="1" u="sng" dirty="0"/>
              <a:t>only</a:t>
            </a:r>
            <a:r>
              <a:rPr lang="en-US" sz="2800" b="1" dirty="0"/>
              <a:t> fabric</a:t>
            </a:r>
          </a:p>
          <a:p>
            <a:pPr algn="ctr"/>
            <a:r>
              <a:rPr lang="en-US" sz="2800" b="1" dirty="0"/>
              <a:t>Never cut pins</a:t>
            </a:r>
          </a:p>
          <a:p>
            <a:pPr algn="ctr"/>
            <a:r>
              <a:rPr lang="en-US" sz="2800" b="1" dirty="0"/>
              <a:t>Don’t drop</a:t>
            </a:r>
          </a:p>
          <a:p>
            <a:pPr algn="ctr"/>
            <a:r>
              <a:rPr lang="en-US" sz="2800" b="1" dirty="0"/>
              <a:t>Get sharpened when dull</a:t>
            </a:r>
          </a:p>
          <a:p>
            <a:pPr algn="ctr"/>
            <a:r>
              <a:rPr lang="en-US" sz="2800" b="1" dirty="0"/>
              <a:t>Dull scissors will not cut fabric!</a:t>
            </a:r>
          </a:p>
        </p:txBody>
      </p:sp>
      <p:pic>
        <p:nvPicPr>
          <p:cNvPr id="132100" name="Picture 4"/>
          <p:cNvPicPr>
            <a:picLocks noChangeAspect="1" noChangeArrowheads="1"/>
          </p:cNvPicPr>
          <p:nvPr/>
        </p:nvPicPr>
        <p:blipFill>
          <a:blip r:embed="rId3"/>
          <a:srcRect/>
          <a:stretch>
            <a:fillRect/>
          </a:stretch>
        </p:blipFill>
        <p:spPr bwMode="auto">
          <a:xfrm>
            <a:off x="5105400" y="2438400"/>
            <a:ext cx="3581400" cy="2971800"/>
          </a:xfrm>
          <a:prstGeom prst="rect">
            <a:avLst/>
          </a:prstGeom>
          <a:noFill/>
          <a:ln w="76200">
            <a:solidFill>
              <a:srgbClr val="00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61395"/>
            <a:ext cx="7391400" cy="4401205"/>
          </a:xfrm>
          <a:prstGeom prst="rect">
            <a:avLst/>
          </a:prstGeom>
          <a:ln w="38100">
            <a:solidFill>
              <a:srgbClr val="92D050"/>
            </a:solidFill>
          </a:ln>
        </p:spPr>
        <p:txBody>
          <a:bodyPr wrap="square">
            <a:spAutoFit/>
          </a:bodyPr>
          <a:lstStyle/>
          <a:p>
            <a:pPr lvl="0" fontAlgn="base">
              <a:spcBef>
                <a:spcPct val="0"/>
              </a:spcBef>
              <a:spcAft>
                <a:spcPct val="0"/>
              </a:spcAft>
            </a:pPr>
            <a:r>
              <a:rPr lang="en-US" sz="2800" b="1" dirty="0" smtClean="0">
                <a:latin typeface="Times New Roman" pitchFamily="18" charset="0"/>
                <a:cs typeface="Times New Roman" pitchFamily="18" charset="0"/>
              </a:rPr>
              <a:t>Why is it important to know the tools and equipment used in sewing?</a:t>
            </a:r>
          </a:p>
          <a:p>
            <a:pPr lvl="0" eaLnBrk="0" fontAlgn="base" hangingPunct="0">
              <a:spcBef>
                <a:spcPct val="0"/>
              </a:spcBef>
              <a:spcAft>
                <a:spcPct val="0"/>
              </a:spcAft>
            </a:pPr>
            <a:r>
              <a:rPr lang="en-US" sz="2800" dirty="0" smtClean="0">
                <a:latin typeface="Times New Roman" pitchFamily="18" charset="0"/>
                <a:cs typeface="Times New Roman" pitchFamily="18" charset="0"/>
              </a:rPr>
              <a:t>The importance of defining the tools and equipment in sewing is two-fold. </a:t>
            </a:r>
          </a:p>
          <a:p>
            <a:pPr lvl="0" eaLnBrk="0" fontAlgn="base" hangingPunct="0">
              <a:spcBef>
                <a:spcPct val="0"/>
              </a:spcBef>
              <a:spcAft>
                <a:spcPct val="0"/>
              </a:spcAft>
              <a:buFont typeface="Arial" pitchFamily="34" charset="0"/>
              <a:buChar char="•"/>
            </a:pPr>
            <a:r>
              <a:rPr lang="en-US" sz="2800" dirty="0" smtClean="0">
                <a:latin typeface="Times New Roman" pitchFamily="18" charset="0"/>
                <a:cs typeface="Times New Roman" pitchFamily="18" charset="0"/>
              </a:rPr>
              <a:t>First, it will give you a way to calculate startup costs and, </a:t>
            </a:r>
          </a:p>
          <a:p>
            <a:pPr lvl="0" eaLnBrk="0" fontAlgn="base" hangingPunct="0">
              <a:spcBef>
                <a:spcPct val="0"/>
              </a:spcBef>
              <a:spcAft>
                <a:spcPct val="0"/>
              </a:spcAft>
              <a:buFont typeface="Arial" pitchFamily="34" charset="0"/>
              <a:buChar char="•"/>
            </a:pPr>
            <a:r>
              <a:rPr lang="en-US" sz="2800" dirty="0" smtClean="0">
                <a:latin typeface="Times New Roman" pitchFamily="18" charset="0"/>
                <a:cs typeface="Times New Roman" pitchFamily="18" charset="0"/>
              </a:rPr>
              <a:t>Secondly, in learning the functions of sewing tools and equipment, you will be able to define exactly what sort of duties a person in this industry performs.</a:t>
            </a:r>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ln w="38100">
            <a:solidFill>
              <a:srgbClr val="FF0000"/>
            </a:solidFill>
          </a:ln>
        </p:spPr>
        <p:txBody>
          <a:bodyPr>
            <a:normAutofit fontScale="90000"/>
          </a:bodyPr>
          <a:lstStyle/>
          <a:p>
            <a:r>
              <a:rPr lang="en-US" dirty="0">
                <a:latin typeface="Chalkboard" charset="0"/>
              </a:rPr>
              <a:t>Rotary Cutter</a:t>
            </a:r>
            <a:br>
              <a:rPr lang="en-US" dirty="0">
                <a:latin typeface="Chalkboard" charset="0"/>
              </a:rPr>
            </a:br>
            <a:endParaRPr lang="en-US" dirty="0">
              <a:latin typeface="Chalkboard" charset="0"/>
            </a:endParaRPr>
          </a:p>
        </p:txBody>
      </p:sp>
      <p:sp>
        <p:nvSpPr>
          <p:cNvPr id="111619" name="Rectangle 3"/>
          <p:cNvSpPr>
            <a:spLocks noGrp="1" noChangeArrowheads="1"/>
          </p:cNvSpPr>
          <p:nvPr>
            <p:ph type="body" sz="half" idx="1"/>
          </p:nvPr>
        </p:nvSpPr>
        <p:spPr>
          <a:xfrm>
            <a:off x="609600" y="2362200"/>
            <a:ext cx="4068763" cy="2819400"/>
          </a:xfrm>
          <a:ln w="38100">
            <a:solidFill>
              <a:srgbClr val="00B050"/>
            </a:solidFill>
          </a:ln>
        </p:spPr>
        <p:txBody>
          <a:bodyPr/>
          <a:lstStyle/>
          <a:p>
            <a:pPr>
              <a:buFont typeface="Wingdings" pitchFamily="2" charset="2"/>
              <a:buNone/>
            </a:pPr>
            <a:r>
              <a:rPr lang="en-US" sz="3600" dirty="0"/>
              <a:t>Used to cut fabric</a:t>
            </a:r>
          </a:p>
          <a:p>
            <a:pPr>
              <a:buFont typeface="Wingdings" pitchFamily="2" charset="2"/>
              <a:buNone/>
            </a:pPr>
            <a:r>
              <a:rPr lang="en-US" sz="3600" dirty="0"/>
              <a:t>Looks like pizza cutter</a:t>
            </a:r>
          </a:p>
          <a:p>
            <a:pPr>
              <a:buFont typeface="Wingdings" pitchFamily="2" charset="2"/>
              <a:buNone/>
            </a:pPr>
            <a:r>
              <a:rPr lang="en-US" sz="3600" dirty="0"/>
              <a:t>For fabric</a:t>
            </a:r>
          </a:p>
        </p:txBody>
      </p:sp>
      <p:pic>
        <p:nvPicPr>
          <p:cNvPr id="111620" name="Picture 4"/>
          <p:cNvPicPr>
            <a:picLocks noChangeAspect="1" noChangeArrowheads="1"/>
          </p:cNvPicPr>
          <p:nvPr/>
        </p:nvPicPr>
        <p:blipFill>
          <a:blip r:embed="rId3"/>
          <a:srcRect/>
          <a:stretch>
            <a:fillRect/>
          </a:stretch>
        </p:blipFill>
        <p:spPr bwMode="auto">
          <a:xfrm>
            <a:off x="5029200" y="2092325"/>
            <a:ext cx="3581400" cy="3317875"/>
          </a:xfrm>
          <a:prstGeom prst="rect">
            <a:avLst/>
          </a:prstGeom>
          <a:noFill/>
          <a:ln w="76200">
            <a:solidFill>
              <a:srgbClr val="00000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81200" y="457200"/>
            <a:ext cx="6400800" cy="914400"/>
          </a:xfrm>
          <a:ln w="38100">
            <a:solidFill>
              <a:srgbClr val="FF0000"/>
            </a:solidFill>
          </a:ln>
        </p:spPr>
        <p:txBody>
          <a:bodyPr>
            <a:normAutofit fontScale="90000"/>
          </a:bodyPr>
          <a:lstStyle/>
          <a:p>
            <a:r>
              <a:rPr lang="en-US" sz="4800" dirty="0">
                <a:latin typeface="Chalkboard" charset="0"/>
              </a:rPr>
              <a:t>Rotary Ruler and Mat</a:t>
            </a:r>
            <a:endParaRPr lang="en-US" sz="6000" dirty="0">
              <a:latin typeface="Chalkboard" charset="0"/>
            </a:endParaRPr>
          </a:p>
        </p:txBody>
      </p:sp>
      <p:sp>
        <p:nvSpPr>
          <p:cNvPr id="113667" name="Rectangle 3"/>
          <p:cNvSpPr>
            <a:spLocks noGrp="1" noChangeArrowheads="1"/>
          </p:cNvSpPr>
          <p:nvPr>
            <p:ph type="body" sz="half" idx="1"/>
          </p:nvPr>
        </p:nvSpPr>
        <p:spPr>
          <a:xfrm>
            <a:off x="838201" y="1905000"/>
            <a:ext cx="3276600" cy="3733800"/>
          </a:xfrm>
          <a:ln w="38100">
            <a:solidFill>
              <a:srgbClr val="00B050"/>
            </a:solidFill>
          </a:ln>
        </p:spPr>
        <p:txBody>
          <a:bodyPr/>
          <a:lstStyle/>
          <a:p>
            <a:pPr marL="533400" indent="-533400" algn="ctr">
              <a:lnSpc>
                <a:spcPct val="90000"/>
              </a:lnSpc>
              <a:buFont typeface="Times"/>
              <a:buNone/>
            </a:pPr>
            <a:endParaRPr lang="en-US" sz="2800" dirty="0" smtClean="0"/>
          </a:p>
          <a:p>
            <a:pPr marL="533400" indent="-533400" algn="ctr">
              <a:lnSpc>
                <a:spcPct val="90000"/>
              </a:lnSpc>
              <a:buFont typeface="Times"/>
              <a:buNone/>
            </a:pPr>
            <a:r>
              <a:rPr lang="en-US" sz="2800" dirty="0" smtClean="0"/>
              <a:t>The </a:t>
            </a:r>
            <a:r>
              <a:rPr lang="en-US" sz="2800" dirty="0"/>
              <a:t>ruler is used with the rotary cutter</a:t>
            </a:r>
          </a:p>
          <a:p>
            <a:pPr marL="533400" indent="-533400" algn="ctr">
              <a:lnSpc>
                <a:spcPct val="90000"/>
              </a:lnSpc>
              <a:buFont typeface="Times"/>
              <a:buNone/>
            </a:pPr>
            <a:r>
              <a:rPr lang="en-US" sz="2800" dirty="0"/>
              <a:t>To cut straight.</a:t>
            </a:r>
          </a:p>
          <a:p>
            <a:pPr marL="533400" indent="-533400" algn="ctr">
              <a:lnSpc>
                <a:spcPct val="90000"/>
              </a:lnSpc>
              <a:buFont typeface="Times"/>
              <a:buNone/>
            </a:pPr>
            <a:r>
              <a:rPr lang="en-US" sz="2800" dirty="0"/>
              <a:t>The mat is a special</a:t>
            </a:r>
          </a:p>
          <a:p>
            <a:pPr marL="533400" indent="-533400" algn="ctr">
              <a:lnSpc>
                <a:spcPct val="90000"/>
              </a:lnSpc>
              <a:buFont typeface="Times"/>
              <a:buNone/>
            </a:pPr>
            <a:r>
              <a:rPr lang="en-US" sz="2800" dirty="0"/>
              <a:t>Mat that protects the table. </a:t>
            </a:r>
            <a:endParaRPr lang="en-US" sz="2800" dirty="0" smtClean="0"/>
          </a:p>
          <a:p>
            <a:pPr marL="533400" indent="-533400" algn="ctr">
              <a:lnSpc>
                <a:spcPct val="90000"/>
              </a:lnSpc>
              <a:buFont typeface="Times"/>
              <a:buNone/>
            </a:pPr>
            <a:endParaRPr lang="en-US" sz="2800" dirty="0" smtClean="0"/>
          </a:p>
          <a:p>
            <a:pPr marL="533400" indent="-533400" algn="ctr">
              <a:lnSpc>
                <a:spcPct val="90000"/>
              </a:lnSpc>
              <a:buFont typeface="Times"/>
              <a:buNone/>
            </a:pPr>
            <a:endParaRPr lang="en-US" sz="2800" dirty="0"/>
          </a:p>
        </p:txBody>
      </p:sp>
      <p:pic>
        <p:nvPicPr>
          <p:cNvPr id="113668" name="Picture 4"/>
          <p:cNvPicPr>
            <a:picLocks noChangeAspect="1" noChangeArrowheads="1"/>
          </p:cNvPicPr>
          <p:nvPr/>
        </p:nvPicPr>
        <p:blipFill>
          <a:blip r:embed="rId3"/>
          <a:srcRect/>
          <a:stretch>
            <a:fillRect/>
          </a:stretch>
        </p:blipFill>
        <p:spPr bwMode="auto">
          <a:xfrm>
            <a:off x="4554537" y="2025650"/>
            <a:ext cx="4208463" cy="2927350"/>
          </a:xfrm>
          <a:prstGeom prst="rect">
            <a:avLst/>
          </a:prstGeom>
          <a:noFill/>
          <a:ln w="76200">
            <a:solidFill>
              <a:srgbClr val="00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ln w="38100">
            <a:solidFill>
              <a:srgbClr val="00B050"/>
            </a:solidFill>
          </a:ln>
        </p:spPr>
        <p:txBody>
          <a:bodyPr>
            <a:normAutofit fontScale="90000"/>
          </a:bodyPr>
          <a:lstStyle/>
          <a:p>
            <a:r>
              <a:rPr lang="en-US" sz="7200" dirty="0">
                <a:solidFill>
                  <a:srgbClr val="FF0000"/>
                </a:solidFill>
                <a:latin typeface="Chalkboard" charset="0"/>
              </a:rPr>
              <a:t>Danger</a:t>
            </a:r>
            <a:r>
              <a:rPr lang="en-US" sz="6000" dirty="0">
                <a:solidFill>
                  <a:srgbClr val="FF0000"/>
                </a:solidFill>
                <a:latin typeface="Chalkboard" charset="0"/>
              </a:rPr>
              <a:t>!</a:t>
            </a:r>
            <a:endParaRPr lang="en-US" dirty="0">
              <a:solidFill>
                <a:srgbClr val="FF0000"/>
              </a:solidFill>
            </a:endParaRPr>
          </a:p>
        </p:txBody>
      </p:sp>
      <p:sp>
        <p:nvSpPr>
          <p:cNvPr id="115715" name="Rectangle 3"/>
          <p:cNvSpPr>
            <a:spLocks noGrp="1" noChangeArrowheads="1"/>
          </p:cNvSpPr>
          <p:nvPr>
            <p:ph type="body" sz="half" idx="1"/>
          </p:nvPr>
        </p:nvSpPr>
        <p:spPr>
          <a:xfrm>
            <a:off x="1173163" y="4038600"/>
            <a:ext cx="3810000" cy="2057400"/>
          </a:xfrm>
          <a:ln w="38100">
            <a:solidFill>
              <a:srgbClr val="FF0000"/>
            </a:solidFill>
          </a:ln>
        </p:spPr>
        <p:txBody>
          <a:bodyPr/>
          <a:lstStyle/>
          <a:p>
            <a:pPr>
              <a:lnSpc>
                <a:spcPct val="90000"/>
              </a:lnSpc>
            </a:pPr>
            <a:r>
              <a:rPr lang="en-US" sz="2400" dirty="0"/>
              <a:t>You can be seriously hurt by the blade of the rotary cutter!</a:t>
            </a:r>
          </a:p>
          <a:p>
            <a:pPr>
              <a:lnSpc>
                <a:spcPct val="90000"/>
              </a:lnSpc>
            </a:pPr>
            <a:r>
              <a:rPr lang="en-US" sz="2400" dirty="0"/>
              <a:t>The blade is a razor blade and very sharp!</a:t>
            </a:r>
          </a:p>
        </p:txBody>
      </p:sp>
      <p:sp>
        <p:nvSpPr>
          <p:cNvPr id="115716" name="Text Box 4"/>
          <p:cNvSpPr txBox="1">
            <a:spLocks noChangeArrowheads="1"/>
          </p:cNvSpPr>
          <p:nvPr/>
        </p:nvSpPr>
        <p:spPr bwMode="auto">
          <a:xfrm>
            <a:off x="5257800" y="1676400"/>
            <a:ext cx="3124200" cy="4202113"/>
          </a:xfrm>
          <a:prstGeom prst="rect">
            <a:avLst/>
          </a:prstGeom>
          <a:noFill/>
          <a:ln w="76200">
            <a:solidFill>
              <a:schemeClr val="tx1"/>
            </a:solidFill>
            <a:miter lim="800000"/>
            <a:headEnd/>
            <a:tailEnd/>
          </a:ln>
          <a:effectLst/>
        </p:spPr>
        <p:txBody>
          <a:bodyPr>
            <a:spAutoFit/>
          </a:bodyPr>
          <a:lstStyle/>
          <a:p>
            <a:pPr algn="ctr">
              <a:spcBef>
                <a:spcPct val="50000"/>
              </a:spcBef>
            </a:pPr>
            <a:r>
              <a:rPr lang="en-US" sz="3600" dirty="0">
                <a:latin typeface="Chalkboard" charset="0"/>
              </a:rPr>
              <a:t>If you cannot use the rotary cutter safely, you will not be able to use it any more</a:t>
            </a:r>
          </a:p>
        </p:txBody>
      </p:sp>
      <p:pic>
        <p:nvPicPr>
          <p:cNvPr id="115717" name="Picture 5"/>
          <p:cNvPicPr>
            <a:picLocks noChangeAspect="1" noChangeArrowheads="1"/>
          </p:cNvPicPr>
          <p:nvPr/>
        </p:nvPicPr>
        <p:blipFill>
          <a:blip r:embed="rId3"/>
          <a:srcRect/>
          <a:stretch>
            <a:fillRect/>
          </a:stretch>
        </p:blipFill>
        <p:spPr bwMode="auto">
          <a:xfrm rot="16200000">
            <a:off x="2447131" y="992982"/>
            <a:ext cx="1487487" cy="3194050"/>
          </a:xfrm>
          <a:prstGeom prst="rect">
            <a:avLst/>
          </a:prstGeom>
          <a:noFill/>
          <a:ln>
            <a:solidFill>
              <a:srgbClr val="FF0000"/>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ln w="38100">
            <a:solidFill>
              <a:srgbClr val="00B050"/>
            </a:solidFill>
          </a:ln>
        </p:spPr>
        <p:txBody>
          <a:bodyPr/>
          <a:lstStyle/>
          <a:p>
            <a:r>
              <a:rPr lang="en-US" sz="6000" dirty="0">
                <a:latin typeface="Chalkboard" charset="0"/>
              </a:rPr>
              <a:t>Seam Ripper</a:t>
            </a:r>
            <a:endParaRPr lang="en-US" dirty="0"/>
          </a:p>
        </p:txBody>
      </p:sp>
      <p:sp>
        <p:nvSpPr>
          <p:cNvPr id="77827" name="Rectangle 3"/>
          <p:cNvSpPr>
            <a:spLocks noGrp="1" noChangeArrowheads="1"/>
          </p:cNvSpPr>
          <p:nvPr>
            <p:ph type="body" sz="half" idx="1"/>
          </p:nvPr>
        </p:nvSpPr>
        <p:spPr>
          <a:xfrm>
            <a:off x="1173163" y="1828800"/>
            <a:ext cx="3810000" cy="2590800"/>
          </a:xfrm>
          <a:ln>
            <a:solidFill>
              <a:srgbClr val="00B050"/>
            </a:solidFill>
          </a:ln>
        </p:spPr>
        <p:txBody>
          <a:bodyPr>
            <a:normAutofit fontScale="25000" lnSpcReduction="20000"/>
          </a:bodyPr>
          <a:lstStyle/>
          <a:p>
            <a:pPr>
              <a:buFont typeface="Wingdings" pitchFamily="2" charset="2"/>
              <a:buNone/>
            </a:pPr>
            <a:r>
              <a:rPr lang="en-US" sz="11200" dirty="0">
                <a:latin typeface="+mj-lt"/>
              </a:rPr>
              <a:t>A small sharp tool</a:t>
            </a:r>
          </a:p>
          <a:p>
            <a:pPr>
              <a:buFont typeface="Wingdings" pitchFamily="2" charset="2"/>
              <a:buNone/>
            </a:pPr>
            <a:r>
              <a:rPr lang="en-US" sz="11200" dirty="0">
                <a:latin typeface="+mj-lt"/>
              </a:rPr>
              <a:t>Used to remove </a:t>
            </a:r>
            <a:r>
              <a:rPr lang="en-US" sz="11200" dirty="0" smtClean="0">
                <a:latin typeface="+mj-lt"/>
              </a:rPr>
              <a:t>stitches</a:t>
            </a:r>
          </a:p>
          <a:p>
            <a:pPr>
              <a:buFont typeface="Wingdings" pitchFamily="2" charset="2"/>
              <a:buNone/>
            </a:pPr>
            <a:r>
              <a:rPr lang="en-US" sz="11200" b="1" dirty="0" smtClean="0">
                <a:latin typeface="+mj-lt"/>
                <a:cs typeface="Arial" pitchFamily="34" charset="0"/>
              </a:rPr>
              <a:t>Seam ripper</a:t>
            </a:r>
            <a:r>
              <a:rPr lang="en-US" sz="11200" dirty="0" smtClean="0">
                <a:latin typeface="+mj-lt"/>
                <a:cs typeface="Arial" pitchFamily="34" charset="0"/>
              </a:rPr>
              <a:t> is a way to remove thread that is sewn into any fabric without tearing the fabric.</a:t>
            </a:r>
            <a:endParaRPr lang="en-US" sz="11200" dirty="0" smtClean="0">
              <a:latin typeface="+mj-lt"/>
            </a:endParaRPr>
          </a:p>
          <a:p>
            <a:pPr>
              <a:buFont typeface="Wingdings" pitchFamily="2" charset="2"/>
              <a:buNone/>
            </a:pPr>
            <a:endParaRPr lang="en-US" sz="2800" dirty="0"/>
          </a:p>
        </p:txBody>
      </p:sp>
      <p:pic>
        <p:nvPicPr>
          <p:cNvPr id="77828" name="Picture 4"/>
          <p:cNvPicPr>
            <a:picLocks noChangeAspect="1" noChangeArrowheads="1"/>
          </p:cNvPicPr>
          <p:nvPr/>
        </p:nvPicPr>
        <p:blipFill>
          <a:blip r:embed="rId3"/>
          <a:srcRect/>
          <a:stretch>
            <a:fillRect/>
          </a:stretch>
        </p:blipFill>
        <p:spPr bwMode="auto">
          <a:xfrm>
            <a:off x="5334000" y="2032000"/>
            <a:ext cx="3048000" cy="4064000"/>
          </a:xfrm>
          <a:prstGeom prst="rect">
            <a:avLst/>
          </a:prstGeom>
          <a:noFill/>
          <a:ln w="57150">
            <a:solidFill>
              <a:schemeClr val="tx2"/>
            </a:solidFill>
            <a:miter lim="800000"/>
            <a:headEnd/>
            <a:tailEnd/>
          </a:ln>
        </p:spPr>
      </p:pic>
      <p:sp>
        <p:nvSpPr>
          <p:cNvPr id="77829" name="AutoShape 5"/>
          <p:cNvSpPr>
            <a:spLocks noChangeArrowheads="1"/>
          </p:cNvSpPr>
          <p:nvPr/>
        </p:nvSpPr>
        <p:spPr bwMode="auto">
          <a:xfrm>
            <a:off x="2133600" y="4495800"/>
            <a:ext cx="2057400" cy="1066800"/>
          </a:xfrm>
          <a:prstGeom prst="rightArrow">
            <a:avLst>
              <a:gd name="adj1" fmla="val 50000"/>
              <a:gd name="adj2" fmla="val 48214"/>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38100">
            <a:solidFill>
              <a:srgbClr val="FF0000"/>
            </a:solidFill>
          </a:ln>
        </p:spPr>
        <p:txBody>
          <a:bodyPr/>
          <a:lstStyle/>
          <a:p>
            <a:pPr eaLnBrk="1" hangingPunct="1"/>
            <a:r>
              <a:rPr lang="en-US" dirty="0" smtClean="0"/>
              <a:t>Cutting Tools</a:t>
            </a:r>
          </a:p>
        </p:txBody>
      </p:sp>
      <p:sp>
        <p:nvSpPr>
          <p:cNvPr id="11267" name="Rectangle 3"/>
          <p:cNvSpPr>
            <a:spLocks noGrp="1" noChangeArrowheads="1"/>
          </p:cNvSpPr>
          <p:nvPr>
            <p:ph type="body" idx="1"/>
          </p:nvPr>
        </p:nvSpPr>
        <p:spPr>
          <a:ln w="38100">
            <a:solidFill>
              <a:srgbClr val="00B050"/>
            </a:solidFill>
          </a:ln>
        </p:spPr>
        <p:txBody>
          <a:bodyPr/>
          <a:lstStyle/>
          <a:p>
            <a:pPr eaLnBrk="1" hangingPunct="1"/>
            <a:r>
              <a:rPr lang="en-US" dirty="0" smtClean="0"/>
              <a:t>Seam ripper</a:t>
            </a:r>
          </a:p>
          <a:p>
            <a:pPr lvl="1" eaLnBrk="1" hangingPunct="1"/>
            <a:r>
              <a:rPr lang="en-US" dirty="0" smtClean="0"/>
              <a:t>Used to undo mistakes</a:t>
            </a:r>
          </a:p>
          <a:p>
            <a:pPr lvl="1" eaLnBrk="1" hangingPunct="1"/>
            <a:r>
              <a:rPr lang="en-US" dirty="0" smtClean="0"/>
              <a:t>Has a sharp edge!</a:t>
            </a:r>
          </a:p>
          <a:p>
            <a:pPr lvl="1"/>
            <a:r>
              <a:rPr lang="en-US" b="1" dirty="0" smtClean="0">
                <a:latin typeface="Arial" pitchFamily="34" charset="0"/>
                <a:cs typeface="Arial" pitchFamily="34" charset="0"/>
              </a:rPr>
              <a:t>a seam ripper</a:t>
            </a:r>
            <a:r>
              <a:rPr lang="en-US" dirty="0" smtClean="0">
                <a:latin typeface="Arial" pitchFamily="34" charset="0"/>
                <a:cs typeface="Arial" pitchFamily="34" charset="0"/>
              </a:rPr>
              <a:t> is a way to remove thread that is sewn into any fabric without tearing the fabric.</a:t>
            </a:r>
            <a:endParaRPr lang="en-US" dirty="0" smtClean="0"/>
          </a:p>
        </p:txBody>
      </p:sp>
      <p:pic>
        <p:nvPicPr>
          <p:cNvPr id="11268" name="Picture 4" descr="\\fwsm01\thome\LDillard\Sewing\Equipment Pictures\DSC02421.JPG"/>
          <p:cNvPicPr>
            <a:picLocks noChangeAspect="1" noChangeArrowheads="1"/>
          </p:cNvPicPr>
          <p:nvPr/>
        </p:nvPicPr>
        <p:blipFill>
          <a:blip r:embed="rId2" cstate="print"/>
          <a:srcRect t="29437" b="41125"/>
          <a:stretch>
            <a:fillRect/>
          </a:stretch>
        </p:blipFill>
        <p:spPr bwMode="auto">
          <a:xfrm>
            <a:off x="2133600" y="4572000"/>
            <a:ext cx="5867400" cy="1295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ning and sewing tools are also a part of a sewer’s tool kit:"/>
          <p:cNvPicPr/>
          <p:nvPr/>
        </p:nvPicPr>
        <p:blipFill>
          <a:blip r:embed="rId2"/>
          <a:srcRect/>
          <a:stretch>
            <a:fillRect/>
          </a:stretch>
        </p:blipFill>
        <p:spPr bwMode="auto">
          <a:xfrm>
            <a:off x="1219200" y="1295400"/>
            <a:ext cx="6781800" cy="3664585"/>
          </a:xfrm>
          <a:prstGeom prst="rect">
            <a:avLst/>
          </a:prstGeom>
          <a:noFill/>
          <a:ln w="9525">
            <a:noFill/>
            <a:miter lim="800000"/>
            <a:headEnd/>
            <a:tailEnd/>
          </a:ln>
        </p:spPr>
      </p:pic>
      <p:sp>
        <p:nvSpPr>
          <p:cNvPr id="5" name="TextBox 4"/>
          <p:cNvSpPr txBox="1"/>
          <p:nvPr/>
        </p:nvSpPr>
        <p:spPr>
          <a:xfrm>
            <a:off x="1981200" y="457200"/>
            <a:ext cx="5257800" cy="646331"/>
          </a:xfrm>
          <a:prstGeom prst="rect">
            <a:avLst/>
          </a:prstGeom>
          <a:noFill/>
        </p:spPr>
        <p:txBody>
          <a:bodyPr wrap="square" rtlCol="0">
            <a:spAutoFit/>
          </a:bodyPr>
          <a:lstStyle/>
          <a:p>
            <a:r>
              <a:rPr lang="en-US" sz="3600" dirty="0" smtClean="0"/>
              <a:t>Pinning and Sewing Tools</a:t>
            </a:r>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1219200" y="2895600"/>
            <a:ext cx="6705600" cy="3609392"/>
          </a:xfrm>
          <a:prstGeom prst="rect">
            <a:avLst/>
          </a:prstGeom>
          <a:noFill/>
          <a:ln w="9525">
            <a:noFill/>
            <a:miter lim="800000"/>
            <a:headEnd/>
            <a:tailEnd/>
          </a:ln>
          <a:effectLst/>
        </p:spPr>
      </p:pic>
      <p:sp>
        <p:nvSpPr>
          <p:cNvPr id="3" name="Rectangle 2"/>
          <p:cNvSpPr/>
          <p:nvPr/>
        </p:nvSpPr>
        <p:spPr>
          <a:xfrm>
            <a:off x="914400" y="640140"/>
            <a:ext cx="7391400" cy="1815882"/>
          </a:xfrm>
          <a:prstGeom prst="rect">
            <a:avLst/>
          </a:prstGeom>
          <a:ln w="38100">
            <a:solidFill>
              <a:srgbClr val="00B050"/>
            </a:solidFill>
          </a:ln>
        </p:spPr>
        <p:txBody>
          <a:bodyPr wrap="square">
            <a:spAutoFit/>
          </a:bodyPr>
          <a:lstStyle/>
          <a:p>
            <a:r>
              <a:rPr lang="en-US" sz="2800" dirty="0" smtClean="0">
                <a:latin typeface="Times New Roman" pitchFamily="18" charset="0"/>
                <a:cs typeface="Times New Roman" pitchFamily="18" charset="0"/>
              </a:rPr>
              <a:t>Sewing Machine: It is a machine used to stitch fabric and other materials together with thread. There are various types of sewing machines.</a:t>
            </a:r>
          </a:p>
          <a:p>
            <a:endParaRPr lang="en-US"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715470"/>
            <a:ext cx="5638800" cy="923330"/>
          </a:xfrm>
          <a:prstGeom prst="rect">
            <a:avLst/>
          </a:prstGeom>
        </p:spPr>
        <p:txBody>
          <a:bodyPr wrap="square">
            <a:spAutoFit/>
          </a:bodyPr>
          <a:lstStyle/>
          <a:p>
            <a:pPr lvl="0" eaLnBrk="0" fontAlgn="base" hangingPunct="0">
              <a:spcBef>
                <a:spcPct val="0"/>
              </a:spcBef>
              <a:spcAft>
                <a:spcPct val="0"/>
              </a:spcAft>
            </a:pPr>
            <a:r>
              <a:rPr lang="en-US" b="1" dirty="0" smtClean="0">
                <a:latin typeface="Arial" pitchFamily="34" charset="0"/>
                <a:cs typeface="Arial" pitchFamily="34" charset="0"/>
              </a:rPr>
              <a:t>Needles</a:t>
            </a:r>
            <a:r>
              <a:rPr lang="en-US" dirty="0" smtClean="0">
                <a:latin typeface="Arial" pitchFamily="34" charset="0"/>
                <a:cs typeface="Arial" pitchFamily="34" charset="0"/>
              </a:rPr>
              <a:t> are the actual sewing tool. When threaded, a needle binds the thread to the fabric thus holding your creation together.</a:t>
            </a:r>
          </a:p>
        </p:txBody>
      </p:sp>
      <p:pic>
        <p:nvPicPr>
          <p:cNvPr id="3" name="Picture 2" descr="There are some other tools that would be of great service to a sewer:"/>
          <p:cNvPicPr/>
          <p:nvPr/>
        </p:nvPicPr>
        <p:blipFill>
          <a:blip r:embed="rId2"/>
          <a:srcRect/>
          <a:stretch>
            <a:fillRect/>
          </a:stretch>
        </p:blipFill>
        <p:spPr bwMode="auto">
          <a:xfrm>
            <a:off x="1475740" y="838200"/>
            <a:ext cx="6192520" cy="358489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w="38100">
            <a:solidFill>
              <a:srgbClr val="FF0000"/>
            </a:solidFill>
          </a:ln>
        </p:spPr>
        <p:txBody>
          <a:bodyPr/>
          <a:lstStyle/>
          <a:p>
            <a:pPr eaLnBrk="1" hangingPunct="1"/>
            <a:r>
              <a:rPr lang="en-US" dirty="0" smtClean="0"/>
              <a:t>Sewing Tools</a:t>
            </a:r>
          </a:p>
        </p:txBody>
      </p:sp>
      <p:sp>
        <p:nvSpPr>
          <p:cNvPr id="13315" name="Rectangle 3"/>
          <p:cNvSpPr>
            <a:spLocks noGrp="1" noChangeArrowheads="1"/>
          </p:cNvSpPr>
          <p:nvPr>
            <p:ph type="body" idx="1"/>
          </p:nvPr>
        </p:nvSpPr>
        <p:spPr>
          <a:xfrm>
            <a:off x="4876800" y="1981200"/>
            <a:ext cx="4038600" cy="3048000"/>
          </a:xfrm>
          <a:ln w="38100">
            <a:solidFill>
              <a:srgbClr val="00B050"/>
            </a:solidFill>
          </a:ln>
        </p:spPr>
        <p:txBody>
          <a:bodyPr>
            <a:normAutofit/>
          </a:bodyPr>
          <a:lstStyle/>
          <a:p>
            <a:pPr eaLnBrk="1" hangingPunct="1"/>
            <a:r>
              <a:rPr lang="en-US" dirty="0" smtClean="0"/>
              <a:t>Pins</a:t>
            </a:r>
          </a:p>
          <a:p>
            <a:pPr lvl="1" eaLnBrk="1" hangingPunct="1"/>
            <a:r>
              <a:rPr lang="en-US" dirty="0" smtClean="0"/>
              <a:t>Used to hold fabric together before sewing</a:t>
            </a:r>
          </a:p>
          <a:p>
            <a:pPr lvl="1" eaLnBrk="1" hangingPunct="1"/>
            <a:r>
              <a:rPr lang="en-US" dirty="0" smtClean="0"/>
              <a:t>Take the pins out as you sew</a:t>
            </a:r>
          </a:p>
          <a:p>
            <a:pPr marL="0" lvl="0" indent="0" eaLnBrk="0" fontAlgn="base" hangingPunct="0">
              <a:spcBef>
                <a:spcPct val="0"/>
              </a:spcBef>
              <a:spcAft>
                <a:spcPct val="0"/>
              </a:spcAft>
              <a:buNone/>
            </a:pPr>
            <a:endParaRPr lang="en-US" dirty="0" smtClean="0"/>
          </a:p>
        </p:txBody>
      </p:sp>
      <p:pic>
        <p:nvPicPr>
          <p:cNvPr id="13316" name="Picture 4" descr="\\fwsm01\thome\LDillard\Sewing\Equipment Pictures\DSC02403.JPG"/>
          <p:cNvPicPr>
            <a:picLocks noChangeAspect="1" noChangeArrowheads="1"/>
          </p:cNvPicPr>
          <p:nvPr/>
        </p:nvPicPr>
        <p:blipFill>
          <a:blip r:embed="rId2" cstate="print"/>
          <a:srcRect t="11595" b="3381"/>
          <a:stretch>
            <a:fillRect/>
          </a:stretch>
        </p:blipFill>
        <p:spPr bwMode="auto">
          <a:xfrm>
            <a:off x="609600" y="2819400"/>
            <a:ext cx="3962400" cy="2526748"/>
          </a:xfrm>
          <a:prstGeom prst="rect">
            <a:avLst/>
          </a:prstGeom>
          <a:noFill/>
          <a:ln w="9525">
            <a:noFill/>
            <a:miter lim="800000"/>
            <a:headEnd/>
            <a:tailEnd/>
          </a:ln>
        </p:spPr>
      </p:pic>
      <p:sp>
        <p:nvSpPr>
          <p:cNvPr id="13317" name="Line 5"/>
          <p:cNvSpPr>
            <a:spLocks noChangeShapeType="1"/>
          </p:cNvSpPr>
          <p:nvPr/>
        </p:nvSpPr>
        <p:spPr bwMode="auto">
          <a:xfrm flipH="1">
            <a:off x="4267200" y="2514600"/>
            <a:ext cx="838200" cy="762000"/>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w="38100">
            <a:solidFill>
              <a:srgbClr val="FF0000"/>
            </a:solidFill>
          </a:ln>
        </p:spPr>
        <p:txBody>
          <a:bodyPr/>
          <a:lstStyle/>
          <a:p>
            <a:pPr eaLnBrk="1" hangingPunct="1"/>
            <a:r>
              <a:rPr lang="en-US" dirty="0" smtClean="0"/>
              <a:t>Sewing Tools	</a:t>
            </a:r>
          </a:p>
        </p:txBody>
      </p:sp>
      <p:sp>
        <p:nvSpPr>
          <p:cNvPr id="14339" name="Rectangle 3"/>
          <p:cNvSpPr>
            <a:spLocks noGrp="1" noChangeArrowheads="1"/>
          </p:cNvSpPr>
          <p:nvPr>
            <p:ph type="body" idx="1"/>
          </p:nvPr>
        </p:nvSpPr>
        <p:spPr>
          <a:ln w="38100">
            <a:solidFill>
              <a:srgbClr val="00B050"/>
            </a:solidFill>
          </a:ln>
        </p:spPr>
        <p:txBody>
          <a:bodyPr/>
          <a:lstStyle/>
          <a:p>
            <a:pPr eaLnBrk="1" hangingPunct="1"/>
            <a:r>
              <a:rPr lang="en-US" dirty="0" smtClean="0"/>
              <a:t>Thimble</a:t>
            </a:r>
          </a:p>
          <a:p>
            <a:pPr lvl="1" eaLnBrk="1" hangingPunct="1"/>
            <a:r>
              <a:rPr lang="en-US" dirty="0" smtClean="0"/>
              <a:t>Protects your finger while sewing by hand</a:t>
            </a:r>
          </a:p>
          <a:p>
            <a:pPr lvl="1"/>
            <a:r>
              <a:rPr lang="en-US" b="1" dirty="0" smtClean="0">
                <a:latin typeface="Arial" pitchFamily="34" charset="0"/>
                <a:cs typeface="Arial" pitchFamily="34" charset="0"/>
              </a:rPr>
              <a:t>A thimble</a:t>
            </a:r>
            <a:r>
              <a:rPr lang="en-US" dirty="0" smtClean="0">
                <a:latin typeface="Arial" pitchFamily="34" charset="0"/>
                <a:cs typeface="Arial" pitchFamily="34" charset="0"/>
              </a:rPr>
              <a:t> serves as a guard for the finger that pushes the needle when sewing;</a:t>
            </a:r>
            <a:br>
              <a:rPr lang="en-US" dirty="0" smtClean="0">
                <a:latin typeface="Arial" pitchFamily="34" charset="0"/>
                <a:cs typeface="Arial" pitchFamily="34" charset="0"/>
              </a:rPr>
            </a:br>
            <a:endParaRPr lang="en-US" dirty="0" smtClean="0"/>
          </a:p>
          <a:p>
            <a:pPr lvl="1" eaLnBrk="1" hangingPunct="1">
              <a:buFontTx/>
              <a:buNone/>
            </a:pPr>
            <a:endParaRPr lang="en-US" dirty="0" smtClean="0"/>
          </a:p>
        </p:txBody>
      </p:sp>
      <p:pic>
        <p:nvPicPr>
          <p:cNvPr id="14340" name="Picture 4" descr="\\fwsm01\thome\LDillard\Sewing\Equipment Pictures\DSC02422.JPG"/>
          <p:cNvPicPr>
            <a:picLocks noChangeAspect="1" noChangeArrowheads="1"/>
          </p:cNvPicPr>
          <p:nvPr/>
        </p:nvPicPr>
        <p:blipFill>
          <a:blip r:embed="rId2" cstate="print"/>
          <a:srcRect l="34567" t="13168" r="25926" b="27573"/>
          <a:stretch>
            <a:fillRect/>
          </a:stretch>
        </p:blipFill>
        <p:spPr bwMode="auto">
          <a:xfrm>
            <a:off x="3124200" y="3581400"/>
            <a:ext cx="2133600" cy="2400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3.bp.blogspot.com/-3G1zoeW5Z6c/WkxumDkdbNI/AAAAAAAAiJI/W8rICPs5lBIfpRP1EKxIkPr5KiCOhyfOwCLcBGAs/s1600/pattern%2Bmaking%2Btools.png"/>
          <p:cNvPicPr>
            <a:picLocks noChangeAspect="1" noChangeArrowheads="1"/>
          </p:cNvPicPr>
          <p:nvPr/>
        </p:nvPicPr>
        <p:blipFill>
          <a:blip r:embed="rId2"/>
          <a:srcRect/>
          <a:stretch>
            <a:fillRect/>
          </a:stretch>
        </p:blipFill>
        <p:spPr bwMode="auto">
          <a:xfrm>
            <a:off x="1143000" y="609600"/>
            <a:ext cx="6705600" cy="5234817"/>
          </a:xfrm>
          <a:prstGeom prst="rect">
            <a:avLst/>
          </a:prstGeom>
          <a:noFill/>
          <a:ln w="38100">
            <a:solidFill>
              <a:srgbClr val="00B05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a:solidFill>
              <a:srgbClr val="FF0000"/>
            </a:solidFill>
          </a:ln>
        </p:spPr>
        <p:txBody>
          <a:bodyPr/>
          <a:lstStyle/>
          <a:p>
            <a:pPr eaLnBrk="1" hangingPunct="1"/>
            <a:r>
              <a:rPr lang="en-US" dirty="0" smtClean="0"/>
              <a:t>Sewing Tools</a:t>
            </a:r>
          </a:p>
        </p:txBody>
      </p:sp>
      <p:sp>
        <p:nvSpPr>
          <p:cNvPr id="15363" name="Rectangle 3"/>
          <p:cNvSpPr>
            <a:spLocks noGrp="1" noChangeArrowheads="1"/>
          </p:cNvSpPr>
          <p:nvPr>
            <p:ph type="body" idx="1"/>
          </p:nvPr>
        </p:nvSpPr>
        <p:spPr/>
        <p:txBody>
          <a:bodyPr>
            <a:normAutofit fontScale="70000" lnSpcReduction="20000"/>
          </a:bodyPr>
          <a:lstStyle/>
          <a:p>
            <a:pPr eaLnBrk="1" hangingPunct="1"/>
            <a:r>
              <a:rPr lang="en-US" dirty="0" smtClean="0"/>
              <a:t>Magnetic Pin Holder/Pin cushion</a:t>
            </a:r>
          </a:p>
          <a:p>
            <a:pPr lvl="1" eaLnBrk="1" hangingPunct="1"/>
            <a:r>
              <a:rPr lang="en-US" dirty="0" smtClean="0"/>
              <a:t>Store pins</a:t>
            </a: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r>
              <a:rPr lang="en-US" b="1" dirty="0" smtClean="0">
                <a:latin typeface="Arial" pitchFamily="34" charset="0"/>
                <a:cs typeface="Arial" pitchFamily="34" charset="0"/>
              </a:rPr>
              <a:t>A pincushion</a:t>
            </a:r>
            <a:r>
              <a:rPr lang="en-US" dirty="0" smtClean="0">
                <a:latin typeface="Arial" pitchFamily="34" charset="0"/>
                <a:cs typeface="Arial" pitchFamily="34" charset="0"/>
              </a:rPr>
              <a:t> holds bare pins and needles for easy grabbing, keeps them in one place neatly, and helps to prevent accidents.</a:t>
            </a:r>
          </a:p>
          <a:p>
            <a:pPr lvl="1">
              <a:buNone/>
            </a:pPr>
            <a:endParaRPr lang="en-US" dirty="0" smtClean="0">
              <a:latin typeface="Arial" pitchFamily="34" charset="0"/>
              <a:cs typeface="Arial" pitchFamily="34" charset="0"/>
            </a:endParaRPr>
          </a:p>
          <a:p>
            <a:pPr lvl="1" eaLnBrk="1" hangingPunct="1"/>
            <a:endParaRPr lang="en-US" dirty="0" smtClean="0"/>
          </a:p>
        </p:txBody>
      </p:sp>
      <p:pic>
        <p:nvPicPr>
          <p:cNvPr id="15364" name="Picture 4" descr="\\fwsm01\thome\LDillard\Sewing\Equipment Pictures\DSC02403.JPG"/>
          <p:cNvPicPr>
            <a:picLocks noChangeAspect="1" noChangeArrowheads="1"/>
          </p:cNvPicPr>
          <p:nvPr/>
        </p:nvPicPr>
        <p:blipFill>
          <a:blip r:embed="rId2"/>
          <a:srcRect t="11595" b="3381"/>
          <a:stretch>
            <a:fillRect/>
          </a:stretch>
        </p:blipFill>
        <p:spPr bwMode="auto">
          <a:xfrm>
            <a:off x="1219200" y="2514600"/>
            <a:ext cx="3810000" cy="2428875"/>
          </a:xfrm>
          <a:prstGeom prst="rect">
            <a:avLst/>
          </a:prstGeom>
          <a:noFill/>
          <a:ln w="9525">
            <a:noFill/>
            <a:miter lim="800000"/>
            <a:headEnd/>
            <a:tailEnd/>
          </a:ln>
        </p:spPr>
      </p:pic>
      <p:pic>
        <p:nvPicPr>
          <p:cNvPr id="15365" name="Picture 5" descr="\\fwsm01\thome\LDillard\Sewing\Equipment Pictures\DSC02443.JPG"/>
          <p:cNvPicPr>
            <a:picLocks noChangeAspect="1" noChangeArrowheads="1"/>
          </p:cNvPicPr>
          <p:nvPr/>
        </p:nvPicPr>
        <p:blipFill>
          <a:blip r:embed="rId3"/>
          <a:srcRect t="5797"/>
          <a:stretch>
            <a:fillRect/>
          </a:stretch>
        </p:blipFill>
        <p:spPr bwMode="auto">
          <a:xfrm>
            <a:off x="5257800" y="2514600"/>
            <a:ext cx="3505200" cy="2476500"/>
          </a:xfrm>
          <a:prstGeom prst="rect">
            <a:avLst/>
          </a:prstGeom>
          <a:noFill/>
          <a:ln w="9525">
            <a:noFill/>
            <a:miter lim="800000"/>
            <a:headEnd/>
            <a:tailEnd/>
          </a:ln>
        </p:spPr>
      </p:pic>
      <p:sp>
        <p:nvSpPr>
          <p:cNvPr id="15366" name="Line 6"/>
          <p:cNvSpPr>
            <a:spLocks noChangeShapeType="1"/>
          </p:cNvSpPr>
          <p:nvPr/>
        </p:nvSpPr>
        <p:spPr bwMode="auto">
          <a:xfrm>
            <a:off x="4267200" y="3124200"/>
            <a:ext cx="0" cy="990600"/>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smtClean="0"/>
              <a:t>Sewing Tools</a:t>
            </a:r>
          </a:p>
        </p:txBody>
      </p:sp>
      <p:sp>
        <p:nvSpPr>
          <p:cNvPr id="16387" name="Rectangle 1027"/>
          <p:cNvSpPr>
            <a:spLocks noGrp="1" noChangeArrowheads="1"/>
          </p:cNvSpPr>
          <p:nvPr>
            <p:ph type="body" idx="1"/>
          </p:nvPr>
        </p:nvSpPr>
        <p:spPr>
          <a:xfrm>
            <a:off x="457200" y="1143000"/>
            <a:ext cx="8229600" cy="4525963"/>
          </a:xfrm>
        </p:spPr>
        <p:txBody>
          <a:bodyPr/>
          <a:lstStyle/>
          <a:p>
            <a:pPr eaLnBrk="1" hangingPunct="1"/>
            <a:r>
              <a:rPr lang="en-US" dirty="0" smtClean="0"/>
              <a:t>Thread</a:t>
            </a:r>
          </a:p>
          <a:p>
            <a:pPr lvl="1" eaLnBrk="1" hangingPunct="1"/>
            <a:r>
              <a:rPr lang="en-US" dirty="0" smtClean="0"/>
              <a:t>Comes in a variety of colors</a:t>
            </a:r>
          </a:p>
          <a:p>
            <a:pPr lvl="1" eaLnBrk="1" hangingPunct="1"/>
            <a:r>
              <a:rPr lang="en-US" dirty="0" smtClean="0"/>
              <a:t>Match the thread color to the color of your fabric</a:t>
            </a:r>
          </a:p>
          <a:p>
            <a:pPr lvl="1"/>
            <a:r>
              <a:rPr lang="en-US" b="1" dirty="0" smtClean="0">
                <a:latin typeface="Arial" pitchFamily="34" charset="0"/>
                <a:cs typeface="Arial" pitchFamily="34" charset="0"/>
              </a:rPr>
              <a:t>Needles</a:t>
            </a:r>
            <a:r>
              <a:rPr lang="en-US" dirty="0" smtClean="0">
                <a:latin typeface="Arial" pitchFamily="34" charset="0"/>
                <a:cs typeface="Arial" pitchFamily="34" charset="0"/>
              </a:rPr>
              <a:t> are the actual sewing tool. When threaded, a needle binds the thread to the fabric thus holding your creation together.</a:t>
            </a:r>
          </a:p>
          <a:p>
            <a:pPr lvl="1" eaLnBrk="1" hangingPunct="1"/>
            <a:endParaRPr lang="en-US" dirty="0" smtClean="0"/>
          </a:p>
          <a:p>
            <a:pPr lvl="1" eaLnBrk="1" hangingPunct="1">
              <a:buNone/>
            </a:pPr>
            <a:endParaRPr lang="en-US" dirty="0" smtClean="0"/>
          </a:p>
        </p:txBody>
      </p:sp>
      <p:pic>
        <p:nvPicPr>
          <p:cNvPr id="16388" name="Picture 1028" descr="\\fwsm01\thome\LDillard\Sewing\Equipment Pictures\DSC02440.JPG"/>
          <p:cNvPicPr>
            <a:picLocks noChangeAspect="1" noChangeArrowheads="1"/>
          </p:cNvPicPr>
          <p:nvPr/>
        </p:nvPicPr>
        <p:blipFill>
          <a:blip r:embed="rId2" cstate="print"/>
          <a:srcRect/>
          <a:stretch>
            <a:fillRect/>
          </a:stretch>
        </p:blipFill>
        <p:spPr bwMode="auto">
          <a:xfrm>
            <a:off x="2819400" y="4114800"/>
            <a:ext cx="3657600" cy="2438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Sewing Tools</a:t>
            </a:r>
          </a:p>
        </p:txBody>
      </p:sp>
      <p:sp>
        <p:nvSpPr>
          <p:cNvPr id="17411" name="Rectangle 3"/>
          <p:cNvSpPr>
            <a:spLocks noGrp="1" noChangeArrowheads="1"/>
          </p:cNvSpPr>
          <p:nvPr>
            <p:ph type="body" idx="1"/>
          </p:nvPr>
        </p:nvSpPr>
        <p:spPr>
          <a:xfrm>
            <a:off x="1371600" y="1981200"/>
            <a:ext cx="7772400" cy="4114800"/>
          </a:xfrm>
        </p:spPr>
        <p:txBody>
          <a:bodyPr/>
          <a:lstStyle/>
          <a:p>
            <a:pPr eaLnBrk="1" hangingPunct="1"/>
            <a:r>
              <a:rPr lang="en-US" smtClean="0"/>
              <a:t>Bobbin</a:t>
            </a:r>
          </a:p>
          <a:p>
            <a:pPr lvl="1" eaLnBrk="1" hangingPunct="1"/>
            <a:r>
              <a:rPr lang="en-US" smtClean="0"/>
              <a:t>Empty spindle for thread</a:t>
            </a:r>
          </a:p>
          <a:p>
            <a:pPr lvl="1" eaLnBrk="1" hangingPunct="1"/>
            <a:r>
              <a:rPr lang="en-US" smtClean="0"/>
              <a:t>Your thread color needs to match your bobbin color</a:t>
            </a:r>
          </a:p>
        </p:txBody>
      </p:sp>
      <p:pic>
        <p:nvPicPr>
          <p:cNvPr id="17412" name="Picture 6" descr="\\fwsm01\thome\LDillard\Sewing\Equipment Pictures\DSC02416.JPG"/>
          <p:cNvPicPr>
            <a:picLocks noChangeAspect="1" noChangeArrowheads="1"/>
          </p:cNvPicPr>
          <p:nvPr/>
        </p:nvPicPr>
        <p:blipFill>
          <a:blip r:embed="rId2"/>
          <a:srcRect l="25000" t="14035" r="18420" b="19298"/>
          <a:stretch>
            <a:fillRect/>
          </a:stretch>
        </p:blipFill>
        <p:spPr bwMode="auto">
          <a:xfrm>
            <a:off x="4495800" y="3657600"/>
            <a:ext cx="3276600" cy="2895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5400"/>
              <a:t>Loop Turner</a:t>
            </a:r>
          </a:p>
        </p:txBody>
      </p:sp>
      <p:sp>
        <p:nvSpPr>
          <p:cNvPr id="83975" name="Rectangle 7"/>
          <p:cNvSpPr>
            <a:spLocks noGrp="1" noChangeArrowheads="1"/>
          </p:cNvSpPr>
          <p:nvPr>
            <p:ph type="body" sz="half" idx="1"/>
          </p:nvPr>
        </p:nvSpPr>
        <p:spPr/>
        <p:txBody>
          <a:bodyPr/>
          <a:lstStyle/>
          <a:p>
            <a:r>
              <a:rPr lang="en-US" dirty="0"/>
              <a:t>Long slim wire with a latch hook at one end used to turn tubing or cording to the right side</a:t>
            </a:r>
          </a:p>
        </p:txBody>
      </p:sp>
      <p:pic>
        <p:nvPicPr>
          <p:cNvPr id="83974" name="Picture 6" descr="loopturner1"/>
          <p:cNvPicPr>
            <a:picLocks noGrp="1" noChangeAspect="1" noChangeArrowheads="1"/>
          </p:cNvPicPr>
          <p:nvPr>
            <p:ph sz="quarter" idx="2"/>
          </p:nvPr>
        </p:nvPicPr>
        <p:blipFill>
          <a:blip r:embed="rId3"/>
          <a:srcRect/>
          <a:stretch>
            <a:fillRect/>
          </a:stretch>
        </p:blipFill>
        <p:spPr>
          <a:xfrm>
            <a:off x="6502400" y="990600"/>
            <a:ext cx="2641600" cy="2895600"/>
          </a:xfrm>
          <a:noFill/>
          <a:ln/>
        </p:spPr>
      </p:pic>
      <p:pic>
        <p:nvPicPr>
          <p:cNvPr id="83977" name="Picture 9" descr="loopturner2"/>
          <p:cNvPicPr>
            <a:picLocks noGrp="1" noChangeAspect="1" noChangeArrowheads="1"/>
          </p:cNvPicPr>
          <p:nvPr>
            <p:ph sz="quarter" idx="3"/>
          </p:nvPr>
        </p:nvPicPr>
        <p:blipFill>
          <a:blip r:embed="rId4"/>
          <a:srcRect/>
          <a:stretch>
            <a:fillRect/>
          </a:stretch>
        </p:blipFill>
        <p:spPr>
          <a:xfrm>
            <a:off x="6210300" y="4495800"/>
            <a:ext cx="2476500" cy="1981200"/>
          </a:xfrm>
          <a:noFill/>
          <a:ln/>
        </p:spPr>
      </p:pic>
      <p:pic>
        <p:nvPicPr>
          <p:cNvPr id="83978" name="Picture 10" descr="loopturner"/>
          <p:cNvPicPr>
            <a:picLocks noChangeAspect="1" noChangeArrowheads="1"/>
          </p:cNvPicPr>
          <p:nvPr/>
        </p:nvPicPr>
        <p:blipFill>
          <a:blip r:embed="rId5"/>
          <a:srcRect/>
          <a:stretch>
            <a:fillRect/>
          </a:stretch>
        </p:blipFill>
        <p:spPr bwMode="auto">
          <a:xfrm>
            <a:off x="5029200" y="1371600"/>
            <a:ext cx="2209800" cy="2946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5400"/>
              <a:t>Point Turner</a:t>
            </a:r>
          </a:p>
        </p:txBody>
      </p:sp>
      <p:sp>
        <p:nvSpPr>
          <p:cNvPr id="87044" name="Rectangle 4"/>
          <p:cNvSpPr>
            <a:spLocks noGrp="1" noChangeArrowheads="1"/>
          </p:cNvSpPr>
          <p:nvPr>
            <p:ph type="body" sz="half" idx="1"/>
          </p:nvPr>
        </p:nvSpPr>
        <p:spPr/>
        <p:txBody>
          <a:bodyPr/>
          <a:lstStyle/>
          <a:p>
            <a:r>
              <a:rPr lang="en-US"/>
              <a:t>Plastic or wooden point turner used to push out points such as collars and cuffs</a:t>
            </a:r>
          </a:p>
        </p:txBody>
      </p:sp>
      <p:pic>
        <p:nvPicPr>
          <p:cNvPr id="87046" name="Picture 6" descr="pointturner"/>
          <p:cNvPicPr>
            <a:picLocks noGrp="1" noChangeAspect="1" noChangeArrowheads="1"/>
          </p:cNvPicPr>
          <p:nvPr>
            <p:ph sz="half" idx="2"/>
          </p:nvPr>
        </p:nvPicPr>
        <p:blipFill>
          <a:blip r:embed="rId3"/>
          <a:srcRect/>
          <a:stretch>
            <a:fillRect/>
          </a:stretch>
        </p:blipFill>
        <p:spPr>
          <a:xfrm>
            <a:off x="5029200" y="1828800"/>
            <a:ext cx="3810000" cy="4191000"/>
          </a:xfr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pPr algn="ctr"/>
            <a:r>
              <a:rPr lang="en-US" sz="5400"/>
              <a:t>Bodkin</a:t>
            </a:r>
          </a:p>
        </p:txBody>
      </p:sp>
      <p:sp>
        <p:nvSpPr>
          <p:cNvPr id="91141" name="Rectangle 5"/>
          <p:cNvSpPr>
            <a:spLocks noGrp="1" noChangeArrowheads="1"/>
          </p:cNvSpPr>
          <p:nvPr>
            <p:ph type="body" sz="half" idx="1"/>
          </p:nvPr>
        </p:nvSpPr>
        <p:spPr/>
        <p:txBody>
          <a:bodyPr/>
          <a:lstStyle/>
          <a:p>
            <a:r>
              <a:rPr lang="en-US"/>
              <a:t>Used for inserting elastic or drawstrings into casings</a:t>
            </a:r>
          </a:p>
        </p:txBody>
      </p:sp>
      <p:pic>
        <p:nvPicPr>
          <p:cNvPr id="91143" name="Picture 7" descr="bodkin"/>
          <p:cNvPicPr>
            <a:picLocks noGrp="1" noChangeAspect="1" noChangeArrowheads="1"/>
          </p:cNvPicPr>
          <p:nvPr>
            <p:ph sz="half" idx="2"/>
          </p:nvPr>
        </p:nvPicPr>
        <p:blipFill>
          <a:blip r:embed="rId3"/>
          <a:srcRect/>
          <a:stretch>
            <a:fillRect/>
          </a:stretch>
        </p:blipFill>
        <p:spPr>
          <a:xfrm>
            <a:off x="5135563" y="2041525"/>
            <a:ext cx="3810000" cy="3994150"/>
          </a:xfrm>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4343400" cy="4401205"/>
          </a:xfrm>
          <a:prstGeom prst="rect">
            <a:avLst/>
          </a:prstGeom>
          <a:ln w="38100">
            <a:solidFill>
              <a:srgbClr val="00B050"/>
            </a:solidFill>
          </a:ln>
        </p:spPr>
        <p:txBody>
          <a:bodyPr wrap="square">
            <a:spAutoFit/>
          </a:bodyPr>
          <a:lstStyle/>
          <a:p>
            <a:pPr lvl="0"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Iron:</a:t>
            </a:r>
          </a:p>
          <a:p>
            <a:pPr lvl="0" eaLnBrk="0" fontAlgn="base" hangingPunct="0">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An iron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is a tool used to remove wrinkles from fabric before, during and after sewing.</a:t>
            </a:r>
            <a:r>
              <a:rPr lang="en-US" sz="2800" dirty="0" smtClean="0">
                <a:latin typeface="Times New Roman" pitchFamily="18" charset="0"/>
                <a:cs typeface="Times New Roman" pitchFamily="18" charset="0"/>
              </a:rPr>
              <a:t> A good brand with after sale services should be chosen. A steam iron with a thermostat regulator is preferred.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5791200" y="3657600"/>
            <a:ext cx="2489758" cy="2209800"/>
          </a:xfrm>
          <a:prstGeom prst="rect">
            <a:avLst/>
          </a:prstGeom>
          <a:noFill/>
          <a:ln w="9525">
            <a:noFill/>
            <a:miter lim="800000"/>
            <a:headEnd/>
            <a:tailEnd/>
          </a:ln>
          <a:effectLst/>
        </p:spPr>
      </p:pic>
      <p:sp>
        <p:nvSpPr>
          <p:cNvPr id="2054" name="AutoShape 6" descr="Pi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819400" y="685800"/>
            <a:ext cx="3608617" cy="769441"/>
          </a:xfrm>
          <a:prstGeom prst="rect">
            <a:avLst/>
          </a:prstGeom>
          <a:ln w="38100">
            <a:solidFill>
              <a:srgbClr val="00B050"/>
            </a:solidFill>
          </a:ln>
        </p:spPr>
        <p:txBody>
          <a:bodyPr wrap="none">
            <a:spAutoFit/>
          </a:bodyPr>
          <a:lstStyle/>
          <a:p>
            <a:pPr lvl="0" eaLnBrk="0" fontAlgn="base" hangingPunct="0">
              <a:spcBef>
                <a:spcPct val="0"/>
              </a:spcBef>
              <a:spcAft>
                <a:spcPct val="0"/>
              </a:spcAft>
            </a:pPr>
            <a:r>
              <a:rPr lang="en-US" sz="4400" b="1" dirty="0" smtClean="0">
                <a:solidFill>
                  <a:srgbClr val="0070C0"/>
                </a:solidFill>
                <a:latin typeface="Times New Roman" pitchFamily="18" charset="0"/>
                <a:cs typeface="Times New Roman" pitchFamily="18" charset="0"/>
              </a:rPr>
              <a:t>Pressing Tools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12416"/>
            <a:ext cx="5867400" cy="4154984"/>
          </a:xfrm>
          <a:prstGeom prst="rect">
            <a:avLst/>
          </a:prstGeom>
          <a:ln w="38100">
            <a:solidFill>
              <a:srgbClr val="00B050"/>
            </a:solidFill>
          </a:ln>
        </p:spPr>
        <p:txBody>
          <a:bodyPr wrap="square">
            <a:spAutoFit/>
          </a:bodyPr>
          <a:lstStyle/>
          <a:p>
            <a:r>
              <a:rPr lang="en-US" sz="2400" dirty="0" smtClean="0">
                <a:latin typeface="Times New Roman" pitchFamily="18" charset="0"/>
                <a:cs typeface="Times New Roman" pitchFamily="18" charset="0"/>
              </a:rPr>
              <a:t>An </a:t>
            </a:r>
            <a:r>
              <a:rPr lang="en-US" sz="2400" b="1" dirty="0" smtClean="0">
                <a:latin typeface="Times New Roman" pitchFamily="18" charset="0"/>
                <a:cs typeface="Times New Roman" pitchFamily="18" charset="0"/>
              </a:rPr>
              <a:t>ironing board </a:t>
            </a:r>
            <a:r>
              <a:rPr lang="en-US" sz="2400" dirty="0" smtClean="0">
                <a:latin typeface="Times New Roman" pitchFamily="18" charset="0"/>
                <a:cs typeface="Times New Roman" pitchFamily="18" charset="0"/>
              </a:rPr>
              <a:t>allows fabrics and garments to be freely ironed and is designed to handle the heat of an iron. For ironing clothes, a table or ironing board can be used. An ironing board is 36″ long and 12″ wide. Six inches are left on its right side to keep the iron box. The left side of the board is angular and is suitable for ironing dart edges and sleeve darts while stitching. The table or ironing board should have proper stuffed backing</a:t>
            </a:r>
            <a:endParaRPr lang="en-US" sz="2400" dirty="0">
              <a:latin typeface="Times New Roman" pitchFamily="18" charset="0"/>
              <a:cs typeface="Times New Roman" pitchFamily="18" charset="0"/>
            </a:endParaRPr>
          </a:p>
        </p:txBody>
      </p:sp>
      <p:pic>
        <p:nvPicPr>
          <p:cNvPr id="3" name="Picture 4" descr="https://i1.adis.ws/i/dm/1000038619_main.jpg?$v7pdphero$&amp;img404=noimagedefault"/>
          <p:cNvPicPr>
            <a:picLocks noChangeAspect="1" noChangeArrowheads="1"/>
          </p:cNvPicPr>
          <p:nvPr/>
        </p:nvPicPr>
        <p:blipFill>
          <a:blip r:embed="rId2"/>
          <a:srcRect/>
          <a:stretch>
            <a:fillRect/>
          </a:stretch>
        </p:blipFill>
        <p:spPr bwMode="auto">
          <a:xfrm>
            <a:off x="6477000" y="4038600"/>
            <a:ext cx="2209800" cy="2209801"/>
          </a:xfrm>
          <a:prstGeom prst="rect">
            <a:avLst/>
          </a:prstGeom>
          <a:noFill/>
        </p:spPr>
      </p:pic>
      <p:sp>
        <p:nvSpPr>
          <p:cNvPr id="4" name="TextBox 3"/>
          <p:cNvSpPr txBox="1"/>
          <p:nvPr/>
        </p:nvSpPr>
        <p:spPr>
          <a:xfrm>
            <a:off x="2590800" y="457200"/>
            <a:ext cx="4343400" cy="769441"/>
          </a:xfrm>
          <a:prstGeom prst="rect">
            <a:avLst/>
          </a:prstGeom>
          <a:noFill/>
          <a:ln w="38100">
            <a:solidFill>
              <a:srgbClr val="00B050"/>
            </a:solidFill>
          </a:ln>
        </p:spPr>
        <p:txBody>
          <a:bodyPr wrap="square" rtlCol="0">
            <a:spAutoFit/>
          </a:bodyPr>
          <a:lstStyle/>
          <a:p>
            <a:r>
              <a:rPr lang="en-US" sz="4400" b="1" dirty="0" smtClean="0">
                <a:latin typeface="Times New Roman" pitchFamily="18" charset="0"/>
                <a:cs typeface="Times New Roman" pitchFamily="18" charset="0"/>
              </a:rPr>
              <a:t>Ironing Board</a:t>
            </a:r>
            <a:endParaRPr lang="en-US" sz="4400" b="1" dirty="0">
              <a:latin typeface="Times New Roman" pitchFamily="18" charset="0"/>
              <a:cs typeface="Times New Roman" pitchFamily="18" charset="0"/>
            </a:endParaRPr>
          </a:p>
        </p:txBody>
      </p:sp>
      <p:sp>
        <p:nvSpPr>
          <p:cNvPr id="5" name="Rectangle 4"/>
          <p:cNvSpPr/>
          <p:nvPr/>
        </p:nvSpPr>
        <p:spPr>
          <a:xfrm>
            <a:off x="6629400" y="1828800"/>
            <a:ext cx="2362200" cy="1754326"/>
          </a:xfrm>
          <a:prstGeom prst="rect">
            <a:avLst/>
          </a:prstGeom>
          <a:ln w="38100">
            <a:solidFill>
              <a:srgbClr val="00B050"/>
            </a:solidFill>
          </a:ln>
        </p:spPr>
        <p:txBody>
          <a:bodyPr wrap="square">
            <a:spAutoFit/>
          </a:bodyPr>
          <a:lstStyle/>
          <a:p>
            <a:pPr lvl="0" eaLnBrk="0" fontAlgn="base" hangingPunct="0">
              <a:spcBef>
                <a:spcPct val="0"/>
              </a:spcBef>
              <a:spcAft>
                <a:spcPct val="0"/>
              </a:spcAft>
            </a:pPr>
            <a:r>
              <a:rPr lang="en-US" b="1" dirty="0" smtClean="0">
                <a:latin typeface="Times New Roman" pitchFamily="18" charset="0"/>
                <a:cs typeface="Times New Roman" pitchFamily="18" charset="0"/>
              </a:rPr>
              <a:t>Sleeve Board: </a:t>
            </a:r>
            <a:r>
              <a:rPr lang="en-US" dirty="0" smtClean="0">
                <a:latin typeface="Times New Roman" pitchFamily="18" charset="0"/>
                <a:cs typeface="Times New Roman" pitchFamily="18" charset="0"/>
              </a:rPr>
              <a:t>Used for pressing sleeve and small. </a:t>
            </a:r>
            <a:r>
              <a:rPr lang="en-US" dirty="0" smtClean="0"/>
              <a:t>It is in the shape of a sleeve. This board is 30″ long and 3/4″ thick</a:t>
            </a:r>
            <a:endParaRPr lang="en-US" dirty="0" smtClean="0">
              <a:latin typeface="Times New Roman" pitchFamily="18" charset="0"/>
              <a:cs typeface="Times New Roman" pitchFamily="18" charset="0"/>
            </a:endParaRPr>
          </a:p>
        </p:txBody>
      </p:sp>
      <p:cxnSp>
        <p:nvCxnSpPr>
          <p:cNvPr id="7" name="Straight Arrow Connector 6"/>
          <p:cNvCxnSpPr/>
          <p:nvPr/>
        </p:nvCxnSpPr>
        <p:spPr>
          <a:xfrm>
            <a:off x="5867400" y="5410200"/>
            <a:ext cx="990600" cy="152400"/>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162800" cy="2677656"/>
          </a:xfrm>
          <a:prstGeom prst="rect">
            <a:avLst/>
          </a:prstGeom>
          <a:ln w="38100">
            <a:solidFill>
              <a:srgbClr val="00B050"/>
            </a:solidFill>
          </a:ln>
        </p:spPr>
        <p:txBody>
          <a:bodyPr wrap="square">
            <a:spAutoFit/>
          </a:bodyPr>
          <a:lstStyle/>
          <a:p>
            <a:pPr lvl="0" eaLnBrk="0" fontAlgn="base" hangingPunct="0">
              <a:spcBef>
                <a:spcPct val="0"/>
              </a:spcBef>
              <a:spcAft>
                <a:spcPct val="0"/>
              </a:spcAft>
            </a:pPr>
            <a:r>
              <a:rPr lang="en-US" sz="2400" dirty="0" smtClean="0">
                <a:latin typeface="Times New Roman" pitchFamily="18" charset="0"/>
                <a:cs typeface="Times New Roman" pitchFamily="18" charset="0"/>
              </a:rPr>
              <a:t>Press Cloth- A simple white cloth that is laid between your iron and your garment to help protect from the  iron’s heat.</a:t>
            </a:r>
          </a:p>
          <a:p>
            <a:pPr lvl="0" eaLnBrk="0" fontAlgn="base" hangingPunct="0">
              <a:spcBef>
                <a:spcPct val="0"/>
              </a:spcBef>
              <a:spcAft>
                <a:spcPct val="0"/>
              </a:spcAft>
            </a:pPr>
            <a:endParaRPr lang="en-US" sz="2400" dirty="0" smtClean="0">
              <a:latin typeface="Times New Roman" pitchFamily="18" charset="0"/>
              <a:cs typeface="Times New Roman" pitchFamily="18" charset="0"/>
            </a:endParaRPr>
          </a:p>
          <a:p>
            <a:pPr lvl="0" eaLnBrk="0" fontAlgn="base" hangingPunct="0">
              <a:spcBef>
                <a:spcPct val="0"/>
              </a:spcBef>
              <a:spcAft>
                <a:spcPct val="0"/>
              </a:spcAft>
            </a:pPr>
            <a:r>
              <a:rPr lang="en-US" sz="2400" dirty="0" smtClean="0">
                <a:latin typeface="Times New Roman" pitchFamily="18" charset="0"/>
                <a:cs typeface="Times New Roman" pitchFamily="18" charset="0"/>
              </a:rPr>
              <a:t>Seam Roll: A pressing tool helpful in pressing smaller curved seams. It makes pressing darts and small seams easier as well as zippers and small some areas of collars</a:t>
            </a:r>
          </a:p>
        </p:txBody>
      </p:sp>
      <p:pic>
        <p:nvPicPr>
          <p:cNvPr id="105474" name="Picture 2"/>
          <p:cNvPicPr>
            <a:picLocks noChangeAspect="1" noChangeArrowheads="1"/>
          </p:cNvPicPr>
          <p:nvPr/>
        </p:nvPicPr>
        <p:blipFill>
          <a:blip r:embed="rId2"/>
          <a:srcRect/>
          <a:stretch>
            <a:fillRect/>
          </a:stretch>
        </p:blipFill>
        <p:spPr bwMode="auto">
          <a:xfrm>
            <a:off x="4724400" y="4114800"/>
            <a:ext cx="3810000" cy="2540000"/>
          </a:xfrm>
          <a:prstGeom prst="rect">
            <a:avLst/>
          </a:prstGeom>
          <a:noFill/>
          <a:ln w="9525">
            <a:noFill/>
            <a:miter lim="800000"/>
            <a:headEnd/>
            <a:tailEnd/>
          </a:ln>
          <a:effectLst/>
        </p:spPr>
      </p:pic>
      <p:cxnSp>
        <p:nvCxnSpPr>
          <p:cNvPr id="5" name="Straight Arrow Connector 4"/>
          <p:cNvCxnSpPr/>
          <p:nvPr/>
        </p:nvCxnSpPr>
        <p:spPr>
          <a:xfrm rot="16200000" flipH="1">
            <a:off x="4572000" y="3581400"/>
            <a:ext cx="914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ning and sewing tools are also a part of a sewer’s tool kit:"/>
          <p:cNvPicPr/>
          <p:nvPr/>
        </p:nvPicPr>
        <p:blipFill>
          <a:blip r:embed="rId2"/>
          <a:srcRect/>
          <a:stretch>
            <a:fillRect/>
          </a:stretch>
        </p:blipFill>
        <p:spPr bwMode="auto">
          <a:xfrm>
            <a:off x="1371600" y="2431415"/>
            <a:ext cx="6781800" cy="3664585"/>
          </a:xfrm>
          <a:prstGeom prst="rect">
            <a:avLst/>
          </a:prstGeom>
          <a:noFill/>
          <a:ln w="9525">
            <a:noFill/>
            <a:miter lim="800000"/>
            <a:headEnd/>
            <a:tailEnd/>
          </a:ln>
        </p:spPr>
      </p:pic>
      <p:sp>
        <p:nvSpPr>
          <p:cNvPr id="2" name="Rectangle 1"/>
          <p:cNvSpPr/>
          <p:nvPr/>
        </p:nvSpPr>
        <p:spPr>
          <a:xfrm rot="20678116">
            <a:off x="2291456" y="768292"/>
            <a:ext cx="4815421" cy="1234542"/>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ssential Sewing Tools for Dressmakers: A Must-Read for Novices!"/>
          <p:cNvPicPr>
            <a:picLocks noChangeAspect="1" noChangeArrowheads="1"/>
          </p:cNvPicPr>
          <p:nvPr/>
        </p:nvPicPr>
        <p:blipFill>
          <a:blip r:embed="rId2"/>
          <a:srcRect/>
          <a:stretch>
            <a:fillRect/>
          </a:stretch>
        </p:blipFill>
        <p:spPr bwMode="auto">
          <a:xfrm>
            <a:off x="1371600" y="1066800"/>
            <a:ext cx="6629400" cy="4419600"/>
          </a:xfrm>
          <a:prstGeom prst="rect">
            <a:avLst/>
          </a:prstGeom>
          <a:noFill/>
          <a:ln w="38100">
            <a:solidFill>
              <a:srgbClr val="00B05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001000" cy="5509200"/>
          </a:xfrm>
          <a:prstGeom prst="rect">
            <a:avLst/>
          </a:prstGeom>
          <a:ln w="57150">
            <a:solidFill>
              <a:srgbClr val="00B050"/>
            </a:solidFill>
          </a:ln>
        </p:spPr>
        <p:txBody>
          <a:bodyPr wrap="square">
            <a:spAutoFit/>
          </a:bodyPr>
          <a:lstStyle/>
          <a:p>
            <a:pPr lvl="0" eaLnBrk="0" fontAlgn="base" hangingPunct="0">
              <a:spcBef>
                <a:spcPct val="0"/>
              </a:spcBef>
              <a:spcAft>
                <a:spcPct val="0"/>
              </a:spcAft>
            </a:pP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Classification of </a:t>
            </a:r>
            <a:r>
              <a:rPr lang="en-US" sz="2400" b="1" dirty="0" smtClean="0">
                <a:solidFill>
                  <a:srgbClr val="0070C0"/>
                </a:solidFill>
                <a:latin typeface="Times New Roman" pitchFamily="18" charset="0"/>
                <a:cs typeface="Times New Roman" pitchFamily="18" charset="0"/>
              </a:rPr>
              <a:t>S</a:t>
            </a: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ewing </a:t>
            </a:r>
            <a:r>
              <a:rPr lang="en-US" sz="2400" b="1" dirty="0" smtClean="0">
                <a:solidFill>
                  <a:srgbClr val="0070C0"/>
                </a:solidFill>
                <a:latin typeface="Times New Roman" pitchFamily="18" charset="0"/>
                <a:cs typeface="Times New Roman" pitchFamily="18" charset="0"/>
              </a:rPr>
              <a:t>T</a:t>
            </a: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ools and Equipment and Their </a:t>
            </a:r>
            <a:r>
              <a:rPr lang="en-US" sz="2400" b="1" dirty="0" smtClean="0">
                <a:solidFill>
                  <a:srgbClr val="0070C0"/>
                </a:solidFill>
                <a:latin typeface="Times New Roman" pitchFamily="18" charset="0"/>
                <a:cs typeface="Times New Roman" pitchFamily="18" charset="0"/>
              </a:rPr>
              <a:t>U</a:t>
            </a: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ses</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cs typeface="Arial" pitchFamily="34" charset="0"/>
              </a:rPr>
              <a:t>Some of the basic tools and equipment available to the sewer are:</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cs typeface="Arial" pitchFamily="34" charset="0"/>
              </a:rPr>
              <a:t>Measuring tools, Tracing tools, Drafting tools,</a:t>
            </a:r>
            <a:r>
              <a:rPr kumimoji="0" lang="en-US" sz="1600" b="0" i="0" u="none" strike="noStrike" cap="none" normalizeH="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Cutting tools, Pinning and Sewing tools, and others.</a:t>
            </a:r>
          </a:p>
          <a:p>
            <a:pPr lvl="0"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pPr>
            <a:r>
              <a:rPr lang="en-US" sz="1600" b="1" dirty="0" smtClean="0">
                <a:solidFill>
                  <a:srgbClr val="FF0000"/>
                </a:solidFill>
                <a:latin typeface="Arial" pitchFamily="34" charset="0"/>
                <a:cs typeface="Arial" pitchFamily="34" charset="0"/>
              </a:rPr>
              <a:t>Measuring Tools-</a:t>
            </a:r>
            <a:r>
              <a:rPr lang="en-US" sz="1600" dirty="0" smtClean="0">
                <a:latin typeface="Arial" pitchFamily="34" charset="0"/>
                <a:cs typeface="Arial" pitchFamily="34" charset="0"/>
              </a:rPr>
              <a:t> Measuring  tape, Meter scale, Ruler, L Square, French curve</a:t>
            </a:r>
          </a:p>
          <a:p>
            <a:pPr lvl="0" eaLnBrk="0" fontAlgn="base" hangingPunct="0">
              <a:spcBef>
                <a:spcPct val="0"/>
              </a:spcBef>
              <a:spcAft>
                <a:spcPct val="0"/>
              </a:spcAft>
            </a:pPr>
            <a:r>
              <a:rPr kumimoji="0" lang="en-US" sz="1600" b="1" i="0" u="none" strike="noStrike" cap="none" normalizeH="0" baseline="0" dirty="0" smtClean="0">
                <a:ln>
                  <a:noFill/>
                </a:ln>
                <a:solidFill>
                  <a:srgbClr val="FF0000"/>
                </a:solidFill>
                <a:effectLst/>
                <a:latin typeface="Arial" pitchFamily="34" charset="0"/>
                <a:cs typeface="Arial" pitchFamily="34" charset="0"/>
              </a:rPr>
              <a:t>Marking/Tracing</a:t>
            </a:r>
            <a:r>
              <a:rPr kumimoji="0" lang="en-US" sz="1600" b="1" i="0" u="none" strike="noStrike" cap="none" normalizeH="0" dirty="0" smtClean="0">
                <a:ln>
                  <a:noFill/>
                </a:ln>
                <a:solidFill>
                  <a:srgbClr val="FF0000"/>
                </a:solidFill>
                <a:effectLst/>
                <a:latin typeface="Arial" pitchFamily="34" charset="0"/>
                <a:cs typeface="Arial" pitchFamily="34" charset="0"/>
              </a:rPr>
              <a:t> Tools- </a:t>
            </a:r>
            <a:r>
              <a:rPr kumimoji="0" lang="en-US" sz="1600" i="0" u="none" strike="noStrike" cap="none" normalizeH="0" dirty="0" smtClean="0">
                <a:ln>
                  <a:noFill/>
                </a:ln>
                <a:solidFill>
                  <a:schemeClr val="tx1"/>
                </a:solidFill>
                <a:effectLst/>
                <a:latin typeface="Arial" pitchFamily="34" charset="0"/>
                <a:cs typeface="Arial" pitchFamily="34" charset="0"/>
              </a:rPr>
              <a:t>Tailor’s chalk, Tracing Wheel, Tailor’s pencil, Carbon Paper, Liquid Marking Pencil, Tracing Paper, </a:t>
            </a:r>
            <a:r>
              <a:rPr kumimoji="0" lang="en-US" sz="1600" i="0" u="none" strike="noStrike" cap="none" normalizeH="0" dirty="0" err="1" smtClean="0">
                <a:ln>
                  <a:noFill/>
                </a:ln>
                <a:solidFill>
                  <a:schemeClr val="tx1"/>
                </a:solidFill>
                <a:effectLst/>
                <a:latin typeface="Arial" pitchFamily="34" charset="0"/>
                <a:cs typeface="Arial" pitchFamily="34" charset="0"/>
              </a:rPr>
              <a:t>Colour</a:t>
            </a:r>
            <a:r>
              <a:rPr kumimoji="0" lang="en-US" sz="1600" i="0" u="none" strike="noStrike" cap="none" normalizeH="0" dirty="0" smtClean="0">
                <a:ln>
                  <a:noFill/>
                </a:ln>
                <a:solidFill>
                  <a:schemeClr val="tx1"/>
                </a:solidFill>
                <a:effectLst/>
                <a:latin typeface="Arial" pitchFamily="34" charset="0"/>
                <a:cs typeface="Arial" pitchFamily="34" charset="0"/>
              </a:rPr>
              <a:t> Pencil (Red and Blue)</a:t>
            </a:r>
          </a:p>
          <a:p>
            <a:pPr lvl="0" eaLnBrk="0" fontAlgn="base" hangingPunct="0">
              <a:spcBef>
                <a:spcPct val="0"/>
              </a:spcBef>
              <a:spcAft>
                <a:spcPct val="0"/>
              </a:spcAft>
            </a:pPr>
            <a:endParaRPr lang="en-US" sz="1600" b="1" baseline="0" dirty="0" smtClean="0">
              <a:latin typeface="Arial" pitchFamily="34" charset="0"/>
              <a:cs typeface="Arial" pitchFamily="34" charset="0"/>
            </a:endParaRPr>
          </a:p>
          <a:p>
            <a:pPr lvl="0" eaLnBrk="0" fontAlgn="base" hangingPunct="0">
              <a:spcBef>
                <a:spcPct val="0"/>
              </a:spcBef>
              <a:spcAft>
                <a:spcPct val="0"/>
              </a:spcAft>
            </a:pPr>
            <a:r>
              <a:rPr lang="en-US" sz="1600" b="1" baseline="0" dirty="0" smtClean="0">
                <a:solidFill>
                  <a:srgbClr val="FF0000"/>
                </a:solidFill>
                <a:latin typeface="Arial" pitchFamily="34" charset="0"/>
                <a:cs typeface="Arial" pitchFamily="34" charset="0"/>
              </a:rPr>
              <a:t>Drafting</a:t>
            </a:r>
            <a:r>
              <a:rPr lang="en-US" sz="1600" b="1" dirty="0" smtClean="0">
                <a:solidFill>
                  <a:srgbClr val="FF0000"/>
                </a:solidFill>
                <a:latin typeface="Arial" pitchFamily="34" charset="0"/>
                <a:cs typeface="Arial" pitchFamily="34" charset="0"/>
              </a:rPr>
              <a:t> Tools- </a:t>
            </a:r>
            <a:r>
              <a:rPr lang="en-US" sz="1600" dirty="0" smtClean="0">
                <a:latin typeface="Arial" pitchFamily="34" charset="0"/>
                <a:cs typeface="Arial" pitchFamily="34" charset="0"/>
              </a:rPr>
              <a:t>Wooden table, Brown paper, Dress Model, Bell pin, Pin cushions</a:t>
            </a:r>
          </a:p>
          <a:p>
            <a:pPr lvl="0"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pPr>
            <a:r>
              <a:rPr lang="en-US" sz="1600" b="1" dirty="0" smtClean="0">
                <a:solidFill>
                  <a:srgbClr val="FF0000"/>
                </a:solidFill>
                <a:latin typeface="Arial" pitchFamily="34" charset="0"/>
                <a:cs typeface="Arial" pitchFamily="34" charset="0"/>
              </a:rPr>
              <a:t>Cutting Tools- </a:t>
            </a:r>
            <a:r>
              <a:rPr lang="en-US" sz="1600" dirty="0" smtClean="0">
                <a:latin typeface="Arial" pitchFamily="34" charset="0"/>
                <a:cs typeface="Arial" pitchFamily="34" charset="0"/>
              </a:rPr>
              <a:t>Scissors, Shears, Pinking Shears, Seam Ripper, Thread Clipper, Embroidery Scissors</a:t>
            </a:r>
          </a:p>
          <a:p>
            <a:pPr lvl="0"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pPr>
            <a:r>
              <a:rPr lang="en-US" sz="1600" b="1" dirty="0" smtClean="0">
                <a:solidFill>
                  <a:srgbClr val="FF0000"/>
                </a:solidFill>
                <a:latin typeface="Arial" pitchFamily="34" charset="0"/>
                <a:cs typeface="Arial" pitchFamily="34" charset="0"/>
              </a:rPr>
              <a:t>Sewing Tools- </a:t>
            </a:r>
            <a:r>
              <a:rPr lang="en-US" sz="1600" dirty="0" smtClean="0">
                <a:latin typeface="Arial" pitchFamily="34" charset="0"/>
                <a:cs typeface="Arial" pitchFamily="34" charset="0"/>
              </a:rPr>
              <a:t>Fabric, Needles, Thread, Thimble, Needle Threader,  Bodkin, Loop Turner</a:t>
            </a:r>
          </a:p>
          <a:p>
            <a:pPr lvl="0" eaLnBrk="0" fontAlgn="base" hangingPunct="0">
              <a:spcBef>
                <a:spcPct val="0"/>
              </a:spcBef>
              <a:spcAft>
                <a:spcPct val="0"/>
              </a:spcAf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rgbClr val="FF0000"/>
                </a:solidFill>
                <a:effectLst/>
                <a:latin typeface="Arial" pitchFamily="34" charset="0"/>
                <a:cs typeface="Arial" pitchFamily="34" charset="0"/>
              </a:rPr>
              <a:t>Pressing Tools- </a:t>
            </a:r>
            <a:r>
              <a:rPr kumimoji="0" lang="en-US" sz="1600" i="0" u="none" strike="noStrike" cap="none" normalizeH="0" baseline="0" dirty="0" smtClean="0">
                <a:ln>
                  <a:noFill/>
                </a:ln>
                <a:solidFill>
                  <a:schemeClr val="tx1"/>
                </a:solidFill>
                <a:effectLst/>
                <a:latin typeface="Arial" pitchFamily="34" charset="0"/>
                <a:cs typeface="Arial" pitchFamily="34" charset="0"/>
              </a:rPr>
              <a:t>Steam/Dry Iron, Ironing Board,</a:t>
            </a:r>
            <a:r>
              <a:rPr kumimoji="0" lang="en-US" sz="1600" i="0" u="none" strike="noStrike" cap="none" normalizeH="0" dirty="0" smtClean="0">
                <a:ln>
                  <a:noFill/>
                </a:ln>
                <a:solidFill>
                  <a:schemeClr val="tx1"/>
                </a:solidFill>
                <a:effectLst/>
                <a:latin typeface="Arial" pitchFamily="34" charset="0"/>
                <a:cs typeface="Arial" pitchFamily="34" charset="0"/>
              </a:rPr>
              <a:t> Press Cloth, Sleeve Board, Seam Roll</a:t>
            </a:r>
            <a:r>
              <a:rPr lang="en-US" sz="1600" baseline="0" dirty="0" smtClean="0">
                <a:latin typeface="Arial" pitchFamily="34" charset="0"/>
                <a:cs typeface="Arial" pitchFamily="34" charset="0"/>
              </a:rPr>
              <a:t>, Steam Press</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measuring tools:"/>
          <p:cNvPicPr/>
          <p:nvPr/>
        </p:nvPicPr>
        <p:blipFill>
          <a:blip r:embed="rId2"/>
          <a:srcRect/>
          <a:stretch>
            <a:fillRect/>
          </a:stretch>
        </p:blipFill>
        <p:spPr bwMode="auto">
          <a:xfrm>
            <a:off x="762000" y="1825307"/>
            <a:ext cx="7696200" cy="4042093"/>
          </a:xfrm>
          <a:prstGeom prst="rect">
            <a:avLst/>
          </a:prstGeom>
          <a:noFill/>
          <a:ln w="9525">
            <a:noFill/>
            <a:miter lim="800000"/>
            <a:headEnd/>
            <a:tailEnd/>
          </a:ln>
        </p:spPr>
      </p:pic>
      <p:sp>
        <p:nvSpPr>
          <p:cNvPr id="3" name="Rectangle 2"/>
          <p:cNvSpPr/>
          <p:nvPr/>
        </p:nvSpPr>
        <p:spPr>
          <a:xfrm>
            <a:off x="1981200" y="762000"/>
            <a:ext cx="6019800" cy="1200329"/>
          </a:xfrm>
          <a:prstGeom prst="rect">
            <a:avLst/>
          </a:prstGeom>
        </p:spPr>
        <p:txBody>
          <a:bodyPr wrap="square">
            <a:spAutoFit/>
          </a:bodyPr>
          <a:lstStyle/>
          <a:p>
            <a:pPr lvl="0" eaLnBrk="0" fontAlgn="base" hangingPunct="0">
              <a:spcBef>
                <a:spcPct val="0"/>
              </a:spcBef>
              <a:spcAft>
                <a:spcPct val="0"/>
              </a:spcAft>
            </a:pPr>
            <a:r>
              <a:rPr lang="en-US" sz="3600" b="1" dirty="0" smtClean="0">
                <a:solidFill>
                  <a:srgbClr val="0070C0"/>
                </a:solidFill>
                <a:latin typeface="Times New Roman" pitchFamily="18" charset="0"/>
                <a:cs typeface="Times New Roman" pitchFamily="18" charset="0"/>
              </a:rPr>
              <a:t>Basic Measuring Tools:</a:t>
            </a:r>
          </a:p>
          <a:p>
            <a:pPr lvl="0" eaLnBrk="0" fontAlgn="base" hangingPunct="0">
              <a:spcBef>
                <a:spcPct val="0"/>
              </a:spcBef>
              <a:spcAft>
                <a:spcPct val="0"/>
              </a:spcAft>
            </a:pPr>
            <a:r>
              <a:rPr lang="en-US" sz="3600" dirty="0" smtClean="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304800"/>
            <a:ext cx="7772400" cy="1143000"/>
          </a:xfrm>
          <a:ln w="38100">
            <a:solidFill>
              <a:srgbClr val="00B050"/>
            </a:solidFill>
          </a:ln>
        </p:spPr>
        <p:txBody>
          <a:bodyPr/>
          <a:lstStyle/>
          <a:p>
            <a:r>
              <a:rPr lang="en-US" sz="6000" dirty="0">
                <a:latin typeface="Chalkboard" charset="0"/>
              </a:rPr>
              <a:t>Tape Measure</a:t>
            </a:r>
          </a:p>
        </p:txBody>
      </p:sp>
      <p:sp>
        <p:nvSpPr>
          <p:cNvPr id="70659" name="Rectangle 3"/>
          <p:cNvSpPr>
            <a:spLocks noGrp="1" noChangeArrowheads="1"/>
          </p:cNvSpPr>
          <p:nvPr>
            <p:ph type="body" sz="half" idx="1"/>
          </p:nvPr>
        </p:nvSpPr>
        <p:spPr>
          <a:ln w="38100">
            <a:solidFill>
              <a:srgbClr val="00B050"/>
            </a:solidFill>
          </a:ln>
        </p:spPr>
        <p:txBody>
          <a:bodyPr>
            <a:normAutofit fontScale="92500" lnSpcReduction="20000"/>
          </a:bodyPr>
          <a:lstStyle/>
          <a:p>
            <a:pPr marL="457200" indent="-457200" algn="ctr">
              <a:lnSpc>
                <a:spcPct val="90000"/>
              </a:lnSpc>
              <a:buFont typeface="Wingdings" pitchFamily="2" charset="2"/>
              <a:buNone/>
            </a:pPr>
            <a:r>
              <a:rPr lang="en-US" dirty="0"/>
              <a:t>Long plastic or fiberglass strip with marks for measuring:</a:t>
            </a:r>
          </a:p>
          <a:p>
            <a:pPr marL="457200" indent="-457200" algn="ctr">
              <a:lnSpc>
                <a:spcPct val="90000"/>
              </a:lnSpc>
              <a:buFont typeface="Wingdings" pitchFamily="2" charset="2"/>
              <a:buNone/>
            </a:pPr>
            <a:r>
              <a:rPr lang="en-US" dirty="0"/>
              <a:t>1.  Fabric</a:t>
            </a:r>
          </a:p>
          <a:p>
            <a:pPr marL="457200" indent="-457200" algn="ctr">
              <a:lnSpc>
                <a:spcPct val="90000"/>
              </a:lnSpc>
              <a:buFont typeface="Wingdings" pitchFamily="2" charset="2"/>
              <a:buNone/>
            </a:pPr>
            <a:r>
              <a:rPr lang="en-US" dirty="0"/>
              <a:t>    2.  patterns </a:t>
            </a:r>
          </a:p>
          <a:p>
            <a:pPr marL="514350" indent="-514350" algn="ctr">
              <a:lnSpc>
                <a:spcPct val="90000"/>
              </a:lnSpc>
              <a:buFont typeface="Wingdings" pitchFamily="2" charset="2"/>
              <a:buAutoNum type="arabicPeriod" startAt="3"/>
            </a:pPr>
            <a:r>
              <a:rPr lang="en-US" dirty="0" smtClean="0"/>
              <a:t>Body Measurements</a:t>
            </a:r>
          </a:p>
          <a:p>
            <a:pPr marL="514350" indent="-514350" algn="ctr">
              <a:lnSpc>
                <a:spcPct val="90000"/>
              </a:lnSpc>
              <a:buNone/>
            </a:pPr>
            <a:r>
              <a:rPr lang="en-US" dirty="0" smtClean="0">
                <a:latin typeface="Arial" pitchFamily="34" charset="0"/>
                <a:cs typeface="Arial" pitchFamily="34" charset="0"/>
              </a:rPr>
              <a:t>A tape measure can also measure up to great distances.</a:t>
            </a:r>
          </a:p>
          <a:p>
            <a:pPr marL="514350" indent="-514350" algn="ctr">
              <a:lnSpc>
                <a:spcPct val="90000"/>
              </a:lnSpc>
              <a:buNone/>
            </a:pPr>
            <a:endParaRPr lang="en-US" dirty="0"/>
          </a:p>
        </p:txBody>
      </p:sp>
      <p:pic>
        <p:nvPicPr>
          <p:cNvPr id="70660" name="Picture 4"/>
          <p:cNvPicPr>
            <a:picLocks noChangeAspect="1" noChangeArrowheads="1"/>
          </p:cNvPicPr>
          <p:nvPr/>
        </p:nvPicPr>
        <p:blipFill>
          <a:blip r:embed="rId3"/>
          <a:srcRect/>
          <a:stretch>
            <a:fillRect/>
          </a:stretch>
        </p:blipFill>
        <p:spPr bwMode="auto">
          <a:xfrm>
            <a:off x="5219700" y="1600200"/>
            <a:ext cx="3143250" cy="4191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0000"/>
            </a:solidFill>
          </a:ln>
        </p:spPr>
        <p:txBody>
          <a:bodyPr/>
          <a:lstStyle/>
          <a:p>
            <a:r>
              <a:rPr lang="en-US" dirty="0" smtClean="0"/>
              <a:t>Measuring Tape</a:t>
            </a:r>
            <a:endParaRPr lang="en-US" dirty="0"/>
          </a:p>
        </p:txBody>
      </p:sp>
      <p:sp>
        <p:nvSpPr>
          <p:cNvPr id="3" name="Text Placeholder 2"/>
          <p:cNvSpPr>
            <a:spLocks noGrp="1"/>
          </p:cNvSpPr>
          <p:nvPr>
            <p:ph type="body" sz="half" idx="1"/>
          </p:nvPr>
        </p:nvSpPr>
        <p:spPr>
          <a:xfrm>
            <a:off x="868362" y="2057400"/>
            <a:ext cx="4313238" cy="4114800"/>
          </a:xfrm>
          <a:ln w="38100">
            <a:solidFill>
              <a:srgbClr val="00B050"/>
            </a:solidFill>
          </a:ln>
        </p:spPr>
        <p:txBody>
          <a:bodyPr>
            <a:normAutofit fontScale="77500" lnSpcReduction="20000"/>
          </a:bodyPr>
          <a:lstStyle/>
          <a:p>
            <a:r>
              <a:rPr lang="en-US" dirty="0" smtClean="0"/>
              <a:t>It is 152 cm or 60″ long with measurements on both sides. </a:t>
            </a:r>
          </a:p>
          <a:p>
            <a:r>
              <a:rPr lang="en-US" dirty="0" smtClean="0"/>
              <a:t>Its one end is made of metal having 3″ length and the other is made of the same metal having 1/2″ length.</a:t>
            </a:r>
          </a:p>
          <a:p>
            <a:r>
              <a:rPr lang="en-US" dirty="0" smtClean="0"/>
              <a:t> The side with the 1/2″ length is used for measuring a circular area, while the side with 3″ length is used for a vertical area.</a:t>
            </a:r>
            <a:endParaRPr lang="en-US" dirty="0"/>
          </a:p>
        </p:txBody>
      </p:sp>
      <p:pic>
        <p:nvPicPr>
          <p:cNvPr id="5" name="Picture 4" descr="\\fwsm01\thome\ldillard\Sewing\Equipment Pictures\DSC02399.JPG"/>
          <p:cNvPicPr>
            <a:picLocks noChangeAspect="1" noChangeArrowheads="1"/>
          </p:cNvPicPr>
          <p:nvPr/>
        </p:nvPicPr>
        <p:blipFill>
          <a:blip r:embed="rId2" cstate="print"/>
          <a:srcRect/>
          <a:stretch>
            <a:fillRect/>
          </a:stretch>
        </p:blipFill>
        <p:spPr bwMode="auto">
          <a:xfrm>
            <a:off x="5486400" y="25908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2034</Words>
  <Application>Microsoft Office PowerPoint</Application>
  <PresentationFormat>On-screen Show (4:3)</PresentationFormat>
  <Paragraphs>224</Paragraphs>
  <Slides>49</Slides>
  <Notes>19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Tape Measure</vt:lpstr>
      <vt:lpstr>Measuring Tape</vt:lpstr>
      <vt:lpstr>Seam gauge</vt:lpstr>
      <vt:lpstr>Hem Gauge</vt:lpstr>
      <vt:lpstr>Yard Stick</vt:lpstr>
      <vt:lpstr>Measuring stand</vt:lpstr>
      <vt:lpstr>Slide 14</vt:lpstr>
      <vt:lpstr>Drafting Tools</vt:lpstr>
      <vt:lpstr>Drafting Tools</vt:lpstr>
      <vt:lpstr>Marking Tools</vt:lpstr>
      <vt:lpstr>Slide 18</vt:lpstr>
      <vt:lpstr>Marking Pencils &amp; Pens</vt:lpstr>
      <vt:lpstr>Tracing Wheel and Paper</vt:lpstr>
      <vt:lpstr>Tailor’s Chalk</vt:lpstr>
      <vt:lpstr>Slide 22</vt:lpstr>
      <vt:lpstr>Cutting Tools</vt:lpstr>
      <vt:lpstr>Cutting Tools</vt:lpstr>
      <vt:lpstr>Cutting Tools</vt:lpstr>
      <vt:lpstr>Embroidery Scissors</vt:lpstr>
      <vt:lpstr>Buttonhole Scissors</vt:lpstr>
      <vt:lpstr>Thread Clips </vt:lpstr>
      <vt:lpstr>Scissor Rules</vt:lpstr>
      <vt:lpstr>Rotary Cutter </vt:lpstr>
      <vt:lpstr>Rotary Ruler and Mat</vt:lpstr>
      <vt:lpstr>Danger!</vt:lpstr>
      <vt:lpstr>Seam Ripper</vt:lpstr>
      <vt:lpstr>Cutting Tools</vt:lpstr>
      <vt:lpstr>Slide 35</vt:lpstr>
      <vt:lpstr>Slide 36</vt:lpstr>
      <vt:lpstr>Slide 37</vt:lpstr>
      <vt:lpstr>Sewing Tools</vt:lpstr>
      <vt:lpstr>Sewing Tools </vt:lpstr>
      <vt:lpstr>Sewing Tools</vt:lpstr>
      <vt:lpstr>Sewing Tools</vt:lpstr>
      <vt:lpstr>Sewing Tools</vt:lpstr>
      <vt:lpstr>Loop Turner</vt:lpstr>
      <vt:lpstr>Point Turner</vt:lpstr>
      <vt:lpstr>Bodkin</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103</cp:revision>
  <dcterms:created xsi:type="dcterms:W3CDTF">2019-08-26T03:17:49Z</dcterms:created>
  <dcterms:modified xsi:type="dcterms:W3CDTF">2019-12-01T03:20:54Z</dcterms:modified>
</cp:coreProperties>
</file>