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50" autoAdjust="0"/>
  </p:normalViewPr>
  <p:slideViewPr>
    <p:cSldViewPr>
      <p:cViewPr varScale="1">
        <p:scale>
          <a:sx n="56" d="100"/>
          <a:sy n="56" d="100"/>
        </p:scale>
        <p:origin x="976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375E4-7C81-4B09-8DF2-4A2A9B07E916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68614-2797-48A7-AA99-AE0935872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468614-2797-48A7-AA99-AE0935872EA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90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BE7BF-CB1E-4A94-B748-C9F4CC2A04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9B95D2-A0FA-4DAA-BCB0-214054B7ED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B8884-AF1D-4115-B60D-7F89248E2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67F6B-B63F-437D-A0EA-DA00A9137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EB78A-C46B-48E3-B63A-BE0B4EFE1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6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D02E8-2DC9-4834-AFEA-6F7F09B60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11C54F-F24F-4700-BCE6-52189ACF03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5EF2F-CC8B-464F-AE9D-8ED9A667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DB8A1-F192-420D-87C7-60A25A0E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F48FD-004C-4BED-8A70-1FCA56657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86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C8E2F8-DE92-4B9F-8E05-2C704D3399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47F812-1C10-47B3-995D-8EEEFE884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5794-50B0-47FC-8A3B-70810DBD6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BBFE8-DF37-4A64-AE68-AC81E0031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A99E8-807C-43EB-987E-1AEDFDBE9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8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2AB2F-0A67-4292-AB13-B08741115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C98A0-6205-49AD-A0ED-612CFA631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CB752-BD0F-45E0-A1CF-4668C638F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99913-A1FB-40DC-BE93-655338030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4E16E-9451-441A-B62B-BC5CF123E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67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B896E-FA20-4498-AD42-3BB6737F4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DC3EE-B726-4C68-B37C-F5C4C501B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50ADC-AF42-4051-9484-BF044F7BF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40845-3751-422C-AB77-29D6BFAB8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66DBF-0F45-417B-983D-6FC41A9AA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88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AE555-851D-4A8F-A554-1E6503ADD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5C987-069C-405A-9783-092A7F1CD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673982-1BB1-410C-9513-BE5B64FD35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53B1E6-1069-47E9-A505-95DC3DC22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4C031D-FA72-433E-A70A-0CDF5BCB6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65E50-4133-475F-AF00-3DB26CD28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9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AE869-12C2-4A15-8D82-0B2A514BD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0B862-AFA7-4F2B-9423-889EFC759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9EE7B-2242-4CED-8006-8F7BE286C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DE3B49-7C3C-4E5B-80B6-8A2E949EE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695EEE-A662-4E31-A7E5-29B58A28D0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85E531-D3B7-48E6-BCA7-304274B49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E8041B-EE2A-4F83-BA65-E5C08ED9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D473BD-2408-4B37-97F2-BDEA54D12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2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35801-B9AB-4E79-8544-6BB7C6034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7BF3DD-2CFD-46C0-8A3F-05D312FAD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8B37CA-EBC5-48A6-9025-CA68DE9A6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C01E54-6C6E-435C-939F-6211123B1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4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DA33B-A9C9-4D23-B2D2-E54196270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0C8EFB-607F-4C41-AEA5-6C9ADA5A2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7092C-AA33-46AA-8C26-8F7DA9A4D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0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C9820-20D9-4670-A68C-E9F6E34DD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9FCCF-9AAC-4598-93DA-DEB0E874D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91EE98-12E0-4B06-ABB9-6EAD55637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234DF-F2DE-4E99-9941-78A709CD6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BFBA0-EBEE-48B0-969D-ACDBCDDA3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6A223-343C-4904-82F8-C3BD7841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2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46A87-0F86-4459-9086-3B5398A8A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BDE9DD-84D3-4145-886B-428B905DF7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8A029F-B90A-440E-B4A5-9EEDE4907C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5655EC-F037-4A9E-BFF7-CFC079CF1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DECFE3-7BB5-44F1-A676-B2DF7188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580569-5D0F-4D95-91FE-323F0D221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7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49253E-E8E6-4FFE-AE9F-3EDA4EBE4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49C81E-5DCB-474D-A465-CDEC419A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EEF10-121A-4D27-8933-1F7A9DE004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2B304-A071-44E2-9B05-9FBB0BFF6FE5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EBDB4-BA0A-4FCA-8CD3-97FB3A8A8B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11CE7-B3A3-4B73-AAC7-B04E18F5D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D2ADD-ECD2-48D8-80A5-24F3159842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96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unched Tape 4"/>
          <p:cNvSpPr/>
          <p:nvPr/>
        </p:nvSpPr>
        <p:spPr>
          <a:xfrm>
            <a:off x="2362200" y="2209800"/>
            <a:ext cx="7772400" cy="2590800"/>
          </a:xfrm>
          <a:prstGeom prst="flowChartPunchedTape">
            <a:avLst/>
          </a:prstGeom>
          <a:ln w="571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Morphology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5334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Inflectional Suffixes: </a:t>
            </a:r>
            <a:b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762000"/>
            <a:ext cx="8839200" cy="6858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 not Form New Words </a:t>
            </a:r>
          </a:p>
          <a:p>
            <a:pPr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e.g.     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Act and Acts are not two different words.</a:t>
            </a:r>
          </a:p>
          <a:p>
            <a:pPr>
              <a:spcBef>
                <a:spcPts val="0"/>
              </a:spcBef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Do not Change the Class/Part of Speech</a:t>
            </a:r>
          </a:p>
          <a:p>
            <a:pPr>
              <a:spcBef>
                <a:spcPts val="0"/>
              </a:spcBef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e.g. 	Pen ~  Pens ( both Ns)</a:t>
            </a:r>
          </a:p>
          <a:p>
            <a:pPr>
              <a:spcBef>
                <a:spcPts val="0"/>
              </a:spcBef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Run ~ Runs (both Vs)</a:t>
            </a:r>
          </a:p>
          <a:p>
            <a:pPr>
              <a:spcBef>
                <a:spcPts val="0"/>
              </a:spcBef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Tall ~  Tallest ( both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Ajs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Lion ~ Lioness (both Ns)</a:t>
            </a:r>
          </a:p>
          <a:p>
            <a:pPr>
              <a:spcBef>
                <a:spcPts val="0"/>
              </a:spcBef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Closing morphemes. Occur at the end of the word.</a:t>
            </a:r>
          </a:p>
          <a:p>
            <a:pPr>
              <a:spcBef>
                <a:spcPts val="0"/>
              </a:spcBef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e.g. 	Work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ed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student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tall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lion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ess</a:t>
            </a:r>
          </a:p>
          <a:p>
            <a:pPr>
              <a:spcBef>
                <a:spcPts val="0"/>
              </a:spcBef>
              <a:buNone/>
            </a:pP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Do not pile up like Derivational Suffixes (e.g. centralization)</a:t>
            </a:r>
          </a:p>
          <a:p>
            <a:pPr>
              <a:spcBef>
                <a:spcPts val="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One Inflectional Suffix ends the word.</a:t>
            </a:r>
          </a:p>
          <a:p>
            <a:pPr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e.g. 	Teaches ::	 Teach + - </a:t>
            </a:r>
            <a:r>
              <a:rPr lang="en-US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( Inflectional Suffix)</a:t>
            </a:r>
          </a:p>
          <a:p>
            <a:pPr>
              <a:spcBef>
                <a:spcPts val="0"/>
              </a:spcBef>
              <a:buNone/>
            </a:pP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Derivational ::  Derive + - </a:t>
            </a:r>
            <a:r>
              <a:rPr 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tion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-al 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3349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020762"/>
            <a:ext cx="108966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Inflectional Suffixes are attached to :</a:t>
            </a:r>
          </a:p>
          <a:p>
            <a:pPr>
              <a:buNone/>
            </a:pP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 Nouns 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Plural	     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-s/-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girl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box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es</a:t>
            </a:r>
          </a:p>
          <a:p>
            <a:pPr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ii)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Possesive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-s’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girl’s,  girls’</a:t>
            </a:r>
          </a:p>
          <a:p>
            <a:pPr>
              <a:buNone/>
            </a:pP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Verbs:   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Present (singular) 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-s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come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take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ii) Past	                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walk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went</a:t>
            </a:r>
          </a:p>
          <a:p>
            <a:pPr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iii) Present Cont.   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walk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go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ing</a:t>
            </a:r>
          </a:p>
          <a:p>
            <a:pPr>
              <a:buNone/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iv) Past Participle  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-en	#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written, gone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35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447800"/>
            <a:ext cx="89916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Adjectives : 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Comparative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#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tall</a:t>
            </a:r>
            <a:r>
              <a:rPr lang="en-US" sz="28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bigg</a:t>
            </a:r>
            <a:r>
              <a:rPr lang="en-US" sz="28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er</a:t>
            </a:r>
          </a:p>
          <a:p>
            <a:pPr>
              <a:buNone/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                      ii) Superlative	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#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tall</a:t>
            </a:r>
            <a:r>
              <a:rPr lang="en-US" sz="28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bigg</a:t>
            </a:r>
            <a:r>
              <a:rPr lang="en-US" sz="28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est</a:t>
            </a:r>
          </a:p>
          <a:p>
            <a:pPr>
              <a:buNone/>
            </a:pPr>
            <a:endParaRPr lang="en-US" sz="28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Gender  :  Noun + 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ess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#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lioness, poetess</a:t>
            </a:r>
            <a:endParaRPr lang="en-US" sz="28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6486"/>
            <a:ext cx="10515600" cy="1325563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Compounding: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When two Stem combined, it is called Compounding.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	Table-Cloth (N)</a:t>
            </a:r>
          </a:p>
          <a:p>
            <a:pPr lvl="1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Stem			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Stem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          (root)		           (root)	 </a:t>
            </a:r>
          </a:p>
          <a:p>
            <a:pPr lvl="1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 lvl="1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 </a:t>
            </a:r>
          </a:p>
          <a:p>
            <a:pPr lvl="1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  table (N) 		  Cloth (N)</a:t>
            </a:r>
          </a:p>
          <a:p>
            <a:pPr lvl="1">
              <a:buNone/>
            </a:pP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2782094" y="3613742"/>
            <a:ext cx="5334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5677694" y="3597012"/>
            <a:ext cx="5334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764672" y="4575659"/>
            <a:ext cx="5334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5676106" y="4541730"/>
            <a:ext cx="5334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3352800" y="2566724"/>
            <a:ext cx="1143000" cy="381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95800" y="2595168"/>
            <a:ext cx="1141412" cy="381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62000"/>
            <a:ext cx="10972800" cy="5867400"/>
          </a:xfrm>
        </p:spPr>
        <p:txBody>
          <a:bodyPr>
            <a:normAutofit/>
          </a:bodyPr>
          <a:lstStyle/>
          <a:p>
            <a:pPr lvl="5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                     Dry Cleaner (N)</a:t>
            </a:r>
          </a:p>
          <a:p>
            <a:pPr lvl="5"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lvl="5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pPr lvl="5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       Stem	     Stem</a:t>
            </a:r>
          </a:p>
          <a:p>
            <a:pPr lvl="5"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lvl="5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      (Root)	   Cleaner</a:t>
            </a:r>
          </a:p>
          <a:p>
            <a:pPr lvl="5"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lvl="5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			                    (root)    cl.ch.de.su.</a:t>
            </a:r>
          </a:p>
          <a:p>
            <a:pPr lvl="5"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lvl="5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                Dry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Aj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  Clean(V)       -er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4610894" y="2932906"/>
            <a:ext cx="5334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0800000" flipV="1">
            <a:off x="4953000" y="1447800"/>
            <a:ext cx="914400" cy="6096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867400" y="1447800"/>
            <a:ext cx="990600" cy="6096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6820694" y="2932906"/>
            <a:ext cx="5334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039394" y="4543990"/>
            <a:ext cx="16764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6668294" y="3771106"/>
            <a:ext cx="609600" cy="5349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7201694" y="3772694"/>
            <a:ext cx="609600" cy="5318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095206" y="5050177"/>
            <a:ext cx="5334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8154194" y="5050177"/>
            <a:ext cx="6096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381000"/>
            <a:ext cx="10972800" cy="6172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	                   national anthems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	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	             Stem			Stem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     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	          national	                 anthems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     (root)     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cl.ch.de.su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	                                                   (root)   cl.ch.de.su.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		        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      nation	          -al		          anthem      -s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V="1">
            <a:off x="3200400" y="2898373"/>
            <a:ext cx="838200" cy="6096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038600" y="2909455"/>
            <a:ext cx="838200" cy="533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 flipH="1">
            <a:off x="4724400" y="990600"/>
            <a:ext cx="1295400" cy="3216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6019800" y="990600"/>
            <a:ext cx="1447006" cy="381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4191794" y="1905000"/>
            <a:ext cx="0" cy="60732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7468394" y="2206733"/>
            <a:ext cx="6096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1486694" y="4433754"/>
            <a:ext cx="1142206" cy="79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3391695" y="4533106"/>
            <a:ext cx="11430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6781800" y="3317474"/>
            <a:ext cx="1066800" cy="381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7505700" y="2974574"/>
            <a:ext cx="1066800" cy="10668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6477794" y="4723606"/>
            <a:ext cx="7620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7847807" y="4814357"/>
            <a:ext cx="7620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39469B-40D1-4B64-8A41-A50D5277B4F1}"/>
              </a:ext>
            </a:extLst>
          </p:cNvPr>
          <p:cNvSpPr txBox="1"/>
          <p:nvPr/>
        </p:nvSpPr>
        <p:spPr>
          <a:xfrm rot="21113278">
            <a:off x="4495800" y="2343835"/>
            <a:ext cx="411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b="1" dirty="0">
                <a:solidFill>
                  <a:srgbClr val="C00000"/>
                </a:solidFill>
                <a:latin typeface="Blackadder ITC" panose="04020505051007020D02" pitchFamily="82" charset="0"/>
              </a:rPr>
              <a:t>Thank  you…</a:t>
            </a:r>
          </a:p>
        </p:txBody>
      </p:sp>
    </p:spTree>
    <p:extLst>
      <p:ext uri="{BB962C8B-B14F-4D97-AF65-F5344CB8AC3E}">
        <p14:creationId xmlns:p14="http://schemas.microsoft.com/office/powerpoint/2010/main" val="2760154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609600" y="340895"/>
            <a:ext cx="10591800" cy="6212305"/>
          </a:xfrm>
        </p:spPr>
        <p:txBody>
          <a:bodyPr>
            <a:normAutofit fontScale="55000" lnSpcReduction="20000"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branch of linguistics that is concerned with the questions regarding ‘Word Structure’.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900" b="1" dirty="0">
                <a:latin typeface="Times New Roman" pitchFamily="18" charset="0"/>
                <a:cs typeface="Times New Roman" pitchFamily="18" charset="0"/>
              </a:rPr>
              <a:t>Morph – the smallest significant stretch of language.</a:t>
            </a:r>
          </a:p>
          <a:p>
            <a:pPr>
              <a:buNone/>
            </a:pPr>
            <a:endParaRPr lang="en-US" sz="5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900" b="1" dirty="0">
                <a:latin typeface="Times New Roman" pitchFamily="18" charset="0"/>
                <a:cs typeface="Times New Roman" pitchFamily="18" charset="0"/>
              </a:rPr>
              <a:t>Morpheme – The Decomposed Unit of the word </a:t>
            </a:r>
          </a:p>
          <a:p>
            <a:pPr algn="ctr">
              <a:buNone/>
            </a:pPr>
            <a:r>
              <a:rPr lang="en-US" sz="5900" b="1" dirty="0">
                <a:latin typeface="Times New Roman" pitchFamily="18" charset="0"/>
                <a:cs typeface="Times New Roman" pitchFamily="18" charset="0"/>
              </a:rPr>
              <a:t>OR</a:t>
            </a:r>
            <a:endParaRPr lang="en-US" sz="45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5900" b="1" dirty="0">
                <a:latin typeface="Times New Roman" pitchFamily="18" charset="0"/>
                <a:cs typeface="Times New Roman" pitchFamily="18" charset="0"/>
              </a:rPr>
              <a:t>The Isolated Component of the word.</a:t>
            </a:r>
          </a:p>
          <a:p>
            <a:pPr>
              <a:buNone/>
            </a:pPr>
            <a:endParaRPr lang="en-US" sz="5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900" b="1" dirty="0">
                <a:latin typeface="Times New Roman" pitchFamily="18" charset="0"/>
                <a:cs typeface="Times New Roman" pitchFamily="18" charset="0"/>
              </a:rPr>
              <a:t>Can not be decomposed into smaller units / Morphemes</a:t>
            </a:r>
          </a:p>
          <a:p>
            <a:endParaRPr lang="en-US" sz="45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100" b="1" dirty="0">
                <a:latin typeface="Times New Roman" pitchFamily="18" charset="0"/>
                <a:cs typeface="Times New Roman" pitchFamily="18" charset="0"/>
              </a:rPr>
              <a:t>Morpheme is “ Minimal Meaningful Unit”</a:t>
            </a:r>
          </a:p>
          <a:p>
            <a:pPr>
              <a:buNone/>
            </a:pPr>
            <a:r>
              <a:rPr lang="en-US" sz="5100" b="1" dirty="0">
                <a:latin typeface="Times New Roman" pitchFamily="18" charset="0"/>
                <a:cs typeface="Times New Roman" pitchFamily="18" charset="0"/>
              </a:rPr>
              <a:t>						      -- Bloomfield </a:t>
            </a:r>
          </a:p>
          <a:p>
            <a:pPr>
              <a:buNone/>
            </a:pPr>
            <a:endParaRPr lang="en-US" sz="45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74638"/>
            <a:ext cx="11506200" cy="6507162"/>
          </a:xfrm>
        </p:spPr>
        <p:txBody>
          <a:bodyPr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e.g. </a:t>
            </a:r>
          </a:p>
          <a:p>
            <a:pPr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word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Ilogical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3 Morphemes : </a:t>
            </a:r>
          </a:p>
          <a:p>
            <a:pPr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logic – al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Bravely 		::    Brave –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Unfaithful  	::   	Un – faith –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 	       ::  	Student – s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	:: 	Inter – nation – al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Examinations	::	Examine –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tion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s</a:t>
            </a: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35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Cont…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010400" y="1966272"/>
            <a:ext cx="2895600" cy="457200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Bound  Morphemes</a:t>
            </a:r>
          </a:p>
        </p:txBody>
      </p:sp>
      <p:sp>
        <p:nvSpPr>
          <p:cNvPr id="4" name="Flowchart: Process 3"/>
          <p:cNvSpPr/>
          <p:nvPr/>
        </p:nvSpPr>
        <p:spPr>
          <a:xfrm>
            <a:off x="3581400" y="497721"/>
            <a:ext cx="4876800" cy="381000"/>
          </a:xfrm>
          <a:prstGeom prst="flowChartProcess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Morphemes</a:t>
            </a:r>
          </a:p>
        </p:txBody>
      </p:sp>
      <p:sp>
        <p:nvSpPr>
          <p:cNvPr id="5" name="Flowchart: Process 4"/>
          <p:cNvSpPr/>
          <p:nvPr/>
        </p:nvSpPr>
        <p:spPr>
          <a:xfrm>
            <a:off x="2354666" y="1963361"/>
            <a:ext cx="2895600" cy="457200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Free Morphemes</a:t>
            </a:r>
          </a:p>
        </p:txBody>
      </p:sp>
      <p:sp>
        <p:nvSpPr>
          <p:cNvPr id="7" name="Left-Up Arrow 6"/>
          <p:cNvSpPr/>
          <p:nvPr/>
        </p:nvSpPr>
        <p:spPr>
          <a:xfrm rot="8229731" flipH="1">
            <a:off x="5456983" y="1067699"/>
            <a:ext cx="1118100" cy="1046662"/>
          </a:xfrm>
          <a:prstGeom prst="leftUpArrow">
            <a:avLst>
              <a:gd name="adj1" fmla="val 14192"/>
              <a:gd name="adj2" fmla="val 24284"/>
              <a:gd name="adj3" fmla="val 25000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2" y="2952353"/>
            <a:ext cx="5562598" cy="35394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Occur Independently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Exist as a Word of English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 Stand Alone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Can be Used in a Sentence  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without attaching a Morpheme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e.g. brave , faith, student, 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nation, etc.</a:t>
            </a:r>
          </a:p>
          <a:p>
            <a:pPr>
              <a:buFont typeface="Arial" pitchFamily="34" charset="0"/>
              <a:buChar char="•"/>
            </a:pP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Down Arrow 9"/>
          <p:cNvSpPr/>
          <p:nvPr/>
        </p:nvSpPr>
        <p:spPr>
          <a:xfrm flipH="1">
            <a:off x="3497666" y="2457857"/>
            <a:ext cx="304800" cy="457200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48400" y="3353176"/>
            <a:ext cx="5714998" cy="26776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Can not Occur Independently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Need Help of Other Morphemes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Occur Only as a Proper 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   Sub-Part of a Word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e.g. : - dis, - ness, un -, mis - , -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ful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, im-, - </a:t>
            </a:r>
            <a:r>
              <a:rPr lang="en-US" sz="2800" b="1" dirty="0" err="1">
                <a:latin typeface="Times New Roman" panose="02020603050405020304" pitchFamily="18" charset="0"/>
                <a:cs typeface="Times New Roman" pitchFamily="18" charset="0"/>
              </a:rPr>
              <a:t>tion</a:t>
            </a:r>
            <a:r>
              <a:rPr lang="en-US" sz="2800" b="1" dirty="0">
                <a:latin typeface="Times New Roman" panose="02020603050405020304" pitchFamily="18" charset="0"/>
                <a:cs typeface="Times New Roman" pitchFamily="18" charset="0"/>
              </a:rPr>
              <a:t>, etc. </a:t>
            </a:r>
          </a:p>
        </p:txBody>
      </p:sp>
      <p:sp>
        <p:nvSpPr>
          <p:cNvPr id="12" name="Down Arrow 11"/>
          <p:cNvSpPr/>
          <p:nvPr/>
        </p:nvSpPr>
        <p:spPr>
          <a:xfrm flipH="1">
            <a:off x="8458200" y="2507136"/>
            <a:ext cx="304800" cy="457200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350838"/>
            <a:ext cx="3810000" cy="563562"/>
          </a:xfrm>
          <a:solidFill>
            <a:srgbClr val="FFC000"/>
          </a:solidFill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Bound Morphemes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11201400" cy="56388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BOUND MORPHEME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 used as something Attached to a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MORPHEME / BASE / STEM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BOUND MORPHEMES added to the Stem are called -- AFFIXES which Modify the Meaning of the Free Morpheme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Bound Morpheme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Added Before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 Free Morpheme is called Prefix.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Bound Morpheme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Added After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 Free Morpheme is called Suffix.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Any Form to which an Affix is added is called STEM. 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 Stem is also called the ROOT.</a:t>
            </a:r>
          </a:p>
          <a:p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209800" y="861060"/>
            <a:ext cx="8534400" cy="5334000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Tree Diagram</a:t>
            </a:r>
            <a:b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Illogical (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Aj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en-US" sz="31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  Cl. Ma. De. Prefix	     Stem</a:t>
            </a:r>
            <a:br>
              <a:rPr lang="en-US" sz="31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    	                                    logical</a:t>
            </a:r>
            <a:br>
              <a:rPr lang="en-US" sz="31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                                              (root)    Cl. Ch.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De.Suffix</a:t>
            </a:r>
            <a:br>
              <a:rPr lang="en-US" sz="31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                       Il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                   logic (N)  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al</a:t>
            </a:r>
            <a:br>
              <a:rPr lang="en-US" sz="31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855D8D8-FDE6-4252-AB6C-1975138328A5}"/>
              </a:ext>
            </a:extLst>
          </p:cNvPr>
          <p:cNvCxnSpPr/>
          <p:nvPr/>
        </p:nvCxnSpPr>
        <p:spPr>
          <a:xfrm>
            <a:off x="2491043" y="685800"/>
            <a:ext cx="46417" cy="22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981DEC3-6E54-4319-B4A4-2D81D7B33F66}"/>
              </a:ext>
            </a:extLst>
          </p:cNvPr>
          <p:cNvCxnSpPr>
            <a:cxnSpLocks/>
          </p:cNvCxnSpPr>
          <p:nvPr/>
        </p:nvCxnSpPr>
        <p:spPr>
          <a:xfrm flipH="1">
            <a:off x="4994910" y="1828800"/>
            <a:ext cx="723900" cy="3048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8F24A8F-A388-4B31-9F71-3D2D88871E96}"/>
              </a:ext>
            </a:extLst>
          </p:cNvPr>
          <p:cNvCxnSpPr>
            <a:cxnSpLocks/>
          </p:cNvCxnSpPr>
          <p:nvPr/>
        </p:nvCxnSpPr>
        <p:spPr>
          <a:xfrm flipH="1" flipV="1">
            <a:off x="5715000" y="1828800"/>
            <a:ext cx="723902" cy="3631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588F172-AE92-43FC-B8D1-8FF2A247280D}"/>
              </a:ext>
            </a:extLst>
          </p:cNvPr>
          <p:cNvCxnSpPr>
            <a:cxnSpLocks/>
          </p:cNvCxnSpPr>
          <p:nvPr/>
        </p:nvCxnSpPr>
        <p:spPr>
          <a:xfrm>
            <a:off x="6858000" y="2667000"/>
            <a:ext cx="0" cy="3048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954359B-9C78-45B6-B5C3-A89317C7C9B2}"/>
              </a:ext>
            </a:extLst>
          </p:cNvPr>
          <p:cNvCxnSpPr>
            <a:cxnSpLocks/>
          </p:cNvCxnSpPr>
          <p:nvPr/>
        </p:nvCxnSpPr>
        <p:spPr>
          <a:xfrm flipH="1">
            <a:off x="6621780" y="3528060"/>
            <a:ext cx="381000" cy="35814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A40C6BD-6C6F-4CF7-9606-7AC642443B6D}"/>
              </a:ext>
            </a:extLst>
          </p:cNvPr>
          <p:cNvCxnSpPr>
            <a:cxnSpLocks/>
          </p:cNvCxnSpPr>
          <p:nvPr/>
        </p:nvCxnSpPr>
        <p:spPr>
          <a:xfrm flipH="1" flipV="1">
            <a:off x="7010400" y="3543300"/>
            <a:ext cx="762000" cy="43434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709A663-F914-4943-83A7-CC305B52C7D9}"/>
              </a:ext>
            </a:extLst>
          </p:cNvPr>
          <p:cNvCxnSpPr>
            <a:cxnSpLocks/>
          </p:cNvCxnSpPr>
          <p:nvPr/>
        </p:nvCxnSpPr>
        <p:spPr>
          <a:xfrm>
            <a:off x="6858000" y="4442460"/>
            <a:ext cx="0" cy="48006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B91CE3A-65B5-407B-9F24-0C5612A9FA70}"/>
              </a:ext>
            </a:extLst>
          </p:cNvPr>
          <p:cNvCxnSpPr>
            <a:cxnSpLocks/>
          </p:cNvCxnSpPr>
          <p:nvPr/>
        </p:nvCxnSpPr>
        <p:spPr>
          <a:xfrm>
            <a:off x="8305800" y="4370070"/>
            <a:ext cx="0" cy="48006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26D8B23-867C-45E5-B815-05BAC9A91FF7}"/>
              </a:ext>
            </a:extLst>
          </p:cNvPr>
          <p:cNvCxnSpPr>
            <a:cxnSpLocks/>
          </p:cNvCxnSpPr>
          <p:nvPr/>
        </p:nvCxnSpPr>
        <p:spPr>
          <a:xfrm>
            <a:off x="4648200" y="2667000"/>
            <a:ext cx="0" cy="184023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209800" y="304802"/>
            <a:ext cx="7772400" cy="5333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Cont…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286000" y="1278576"/>
            <a:ext cx="7391400" cy="56388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Faithfully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      Stem	      Suffix</a:t>
            </a:r>
          </a:p>
          <a:p>
            <a:pPr algn="l">
              <a:spcBef>
                <a:spcPts val="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		         </a:t>
            </a:r>
          </a:p>
          <a:p>
            <a:pPr algn="l">
              <a:spcBef>
                <a:spcPts val="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      Faithful     </a:t>
            </a:r>
          </a:p>
          <a:p>
            <a:pPr algn="l">
              <a:spcBef>
                <a:spcPts val="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        </a:t>
            </a:r>
          </a:p>
          <a:p>
            <a:pPr algn="l">
              <a:spcBef>
                <a:spcPts val="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   </a:t>
            </a:r>
          </a:p>
          <a:p>
            <a:pPr algn="l">
              <a:spcBef>
                <a:spcPts val="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Stem     Suffix</a:t>
            </a:r>
          </a:p>
          <a:p>
            <a:pPr algn="l">
              <a:spcBef>
                <a:spcPts val="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(root)     	          </a:t>
            </a:r>
          </a:p>
          <a:p>
            <a:pPr algn="l">
              <a:spcBef>
                <a:spcPts val="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        </a:t>
            </a:r>
          </a:p>
          <a:p>
            <a:pPr algn="l">
              <a:spcBef>
                <a:spcPts val="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</a:t>
            </a:r>
          </a:p>
          <a:p>
            <a:pPr algn="l">
              <a:spcBef>
                <a:spcPts val="0"/>
              </a:spcBef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 Faith      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ful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-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0800000" flipV="1">
            <a:off x="5029200" y="1752600"/>
            <a:ext cx="9906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019800" y="1752600"/>
            <a:ext cx="9906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257800" y="3505200"/>
            <a:ext cx="45720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4839097" y="2857103"/>
            <a:ext cx="533400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V="1">
            <a:off x="4800600" y="3505200"/>
            <a:ext cx="45720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4533899" y="5181203"/>
            <a:ext cx="534194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cxnSpLocks/>
          </p:cNvCxnSpPr>
          <p:nvPr/>
        </p:nvCxnSpPr>
        <p:spPr>
          <a:xfrm>
            <a:off x="6209506" y="4653148"/>
            <a:ext cx="0" cy="9262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</p:cNvCxnSpPr>
          <p:nvPr/>
        </p:nvCxnSpPr>
        <p:spPr>
          <a:xfrm>
            <a:off x="7163594" y="2743994"/>
            <a:ext cx="0" cy="30087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976D84-9CF5-4A7F-9940-D3547197A648}"/>
              </a:ext>
            </a:extLst>
          </p:cNvPr>
          <p:cNvSpPr txBox="1"/>
          <p:nvPr/>
        </p:nvSpPr>
        <p:spPr>
          <a:xfrm>
            <a:off x="762000" y="914400"/>
            <a:ext cx="4572000" cy="44012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Co-pilot (N)</a:t>
            </a:r>
          </a:p>
          <a:p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Cl.Ma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De. Pre.	Stem 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Root</a:t>
            </a:r>
          </a:p>
          <a:p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Co -		Pilot (N)                     </a:t>
            </a:r>
          </a:p>
          <a:p>
            <a:endParaRPr lang="en-IN" sz="28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0E7F3CE-70CD-4642-9996-B88898443D27}"/>
              </a:ext>
            </a:extLst>
          </p:cNvPr>
          <p:cNvCxnSpPr/>
          <p:nvPr/>
        </p:nvCxnSpPr>
        <p:spPr>
          <a:xfrm flipH="1">
            <a:off x="2133600" y="1468398"/>
            <a:ext cx="762000" cy="5539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321246E-7943-4AFD-AF86-24847640EAE1}"/>
              </a:ext>
            </a:extLst>
          </p:cNvPr>
          <p:cNvCxnSpPr>
            <a:cxnSpLocks/>
          </p:cNvCxnSpPr>
          <p:nvPr/>
        </p:nvCxnSpPr>
        <p:spPr>
          <a:xfrm>
            <a:off x="2895600" y="1468398"/>
            <a:ext cx="685800" cy="5007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947779F-FE47-4AF2-A714-AC2E27103B00}"/>
              </a:ext>
            </a:extLst>
          </p:cNvPr>
          <p:cNvCxnSpPr>
            <a:cxnSpLocks/>
          </p:cNvCxnSpPr>
          <p:nvPr/>
        </p:nvCxnSpPr>
        <p:spPr>
          <a:xfrm>
            <a:off x="1524000" y="2708519"/>
            <a:ext cx="0" cy="14062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51EB518-3ADC-4A70-8200-2D126752E902}"/>
              </a:ext>
            </a:extLst>
          </p:cNvPr>
          <p:cNvCxnSpPr>
            <a:cxnSpLocks/>
          </p:cNvCxnSpPr>
          <p:nvPr/>
        </p:nvCxnSpPr>
        <p:spPr>
          <a:xfrm>
            <a:off x="3962400" y="3551795"/>
            <a:ext cx="0" cy="6997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EFB34FF-7D5A-4022-954F-F8B48FE3A085}"/>
              </a:ext>
            </a:extLst>
          </p:cNvPr>
          <p:cNvCxnSpPr>
            <a:cxnSpLocks/>
          </p:cNvCxnSpPr>
          <p:nvPr/>
        </p:nvCxnSpPr>
        <p:spPr>
          <a:xfrm>
            <a:off x="3962400" y="2727930"/>
            <a:ext cx="0" cy="2682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3B5D86AD-0DF7-4EA5-992E-E1081443ADD0}"/>
              </a:ext>
            </a:extLst>
          </p:cNvPr>
          <p:cNvSpPr txBox="1"/>
          <p:nvPr/>
        </p:nvSpPr>
        <p:spPr>
          <a:xfrm>
            <a:off x="6096000" y="1072672"/>
            <a:ext cx="5715001" cy="31085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Empower (V)</a:t>
            </a:r>
          </a:p>
          <a:p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Cl. Ch. De. Pre.		   Stem</a:t>
            </a:r>
          </a:p>
          <a:p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  Root</a:t>
            </a:r>
          </a:p>
          <a:p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			Power (N)	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349B0FC-777E-43BC-AA72-E8FE35806359}"/>
              </a:ext>
            </a:extLst>
          </p:cNvPr>
          <p:cNvCxnSpPr>
            <a:cxnSpLocks/>
          </p:cNvCxnSpPr>
          <p:nvPr/>
        </p:nvCxnSpPr>
        <p:spPr>
          <a:xfrm flipH="1">
            <a:off x="8610600" y="1692142"/>
            <a:ext cx="419100" cy="3302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D5DFEBA-F852-4CFA-9085-F20C76D15FB5}"/>
              </a:ext>
            </a:extLst>
          </p:cNvPr>
          <p:cNvCxnSpPr>
            <a:cxnSpLocks/>
          </p:cNvCxnSpPr>
          <p:nvPr/>
        </p:nvCxnSpPr>
        <p:spPr>
          <a:xfrm flipH="1" flipV="1">
            <a:off x="9029700" y="1692142"/>
            <a:ext cx="952500" cy="3302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B492DFA-AB66-4B24-B277-1959BCA0D992}"/>
              </a:ext>
            </a:extLst>
          </p:cNvPr>
          <p:cNvCxnSpPr>
            <a:cxnSpLocks/>
          </p:cNvCxnSpPr>
          <p:nvPr/>
        </p:nvCxnSpPr>
        <p:spPr>
          <a:xfrm flipH="1">
            <a:off x="7010400" y="2626944"/>
            <a:ext cx="1" cy="11068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30D1636-E46D-4391-AB61-CE34B7093EFF}"/>
              </a:ext>
            </a:extLst>
          </p:cNvPr>
          <p:cNvCxnSpPr>
            <a:cxnSpLocks/>
          </p:cNvCxnSpPr>
          <p:nvPr/>
        </p:nvCxnSpPr>
        <p:spPr>
          <a:xfrm>
            <a:off x="10591800" y="2484060"/>
            <a:ext cx="0" cy="4877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5EE066-6F9C-403C-8831-132859226F4B}"/>
              </a:ext>
            </a:extLst>
          </p:cNvPr>
          <p:cNvCxnSpPr>
            <a:cxnSpLocks/>
          </p:cNvCxnSpPr>
          <p:nvPr/>
        </p:nvCxnSpPr>
        <p:spPr>
          <a:xfrm>
            <a:off x="10591800" y="3287222"/>
            <a:ext cx="0" cy="4465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819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752600" y="228600"/>
            <a:ext cx="8686800" cy="6400800"/>
          </a:xfrm>
          <a:noFill/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Types of Affixes : 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Prefix		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Class Changing Derivational Prefix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ii) Class Maintaining Derivational Prefix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Suffix 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Inflectional Suffix 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      ii) Derivational Suffix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</TotalTime>
  <Words>993</Words>
  <Application>Microsoft Office PowerPoint</Application>
  <PresentationFormat>Widescreen</PresentationFormat>
  <Paragraphs>152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Blackadder ITC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Cont… </vt:lpstr>
      <vt:lpstr>Cont…</vt:lpstr>
      <vt:lpstr>Bound Morphemes</vt:lpstr>
      <vt:lpstr>Tree Diagram                                 Illogical (Aj)    Cl. Ma. De. Prefix      Stem                                           logical                                                (root)    Cl. Ch. De.Suffix                         Il-                    logic (N)   - al  </vt:lpstr>
      <vt:lpstr>Cont…</vt:lpstr>
      <vt:lpstr>PowerPoint Presentation</vt:lpstr>
      <vt:lpstr>Types of Affixes :  Prefix    i) Class Changing Derivational Prefix ii) Class Maintaining Derivational Prefix   Suffix                  i) Inflectional Suffix                        ii) Derivational Suffix</vt:lpstr>
      <vt:lpstr>  i) Inflectional Suffixes:  </vt:lpstr>
      <vt:lpstr>Cont…</vt:lpstr>
      <vt:lpstr>Cont…</vt:lpstr>
      <vt:lpstr>Compounding: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Morphology</dc:title>
  <dc:creator>Admin</dc:creator>
  <cp:lastModifiedBy>ujjvala_n_tathe@yahoo.com</cp:lastModifiedBy>
  <cp:revision>45</cp:revision>
  <dcterms:created xsi:type="dcterms:W3CDTF">2017-08-17T12:05:59Z</dcterms:created>
  <dcterms:modified xsi:type="dcterms:W3CDTF">2022-01-06T14:04:05Z</dcterms:modified>
</cp:coreProperties>
</file>