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0" r:id="rId4"/>
    <p:sldId id="258" r:id="rId5"/>
    <p:sldId id="261" r:id="rId6"/>
    <p:sldId id="259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4" d="100"/>
          <a:sy n="64" d="100"/>
        </p:scale>
        <p:origin x="6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C607E-383A-4496-853D-F590B153C8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7D41D-A7C1-4E4D-ACE2-71465D3CA6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C456A-057D-43A8-91BD-56C3253A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406B-B54F-4E85-909F-821109C98138}" type="datetimeFigureOut">
              <a:rPr lang="en-IN" smtClean="0"/>
              <a:t>13-01-2021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108A2-3396-49E6-AB59-107C40BBD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98599-7E30-4EB5-B7B1-F785E371B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B13A-ED22-4B61-8AE6-C596FC9579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1607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27D90-B2C3-425B-886A-775C9ED86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FD321A-2A38-4570-B79E-88296C6556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F35723-16B3-4C81-89BA-137F6415C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406B-B54F-4E85-909F-821109C98138}" type="datetimeFigureOut">
              <a:rPr lang="en-IN" smtClean="0"/>
              <a:t>13-01-2021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E26516-22AE-4266-BF15-E5C069E4E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C318ED-E754-4533-9EC4-744886A61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B13A-ED22-4B61-8AE6-C596FC9579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8226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12A41F-AFD4-431C-A3DB-2742F05103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0D0CE6-3EB6-4852-92BB-DA3EEBA696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2AC606-095C-4944-AB56-A9ADE2AE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406B-B54F-4E85-909F-821109C98138}" type="datetimeFigureOut">
              <a:rPr lang="en-IN" smtClean="0"/>
              <a:t>13-01-2021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53720-81BE-4C1F-9242-0505335A2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FB14FF-9907-43F2-A2F3-F452806EE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B13A-ED22-4B61-8AE6-C596FC9579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881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22488-C392-43C7-A730-3B130C460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05257-01C2-4234-A623-4D6E78BABD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24403-4616-425B-A5AD-E687821EA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406B-B54F-4E85-909F-821109C98138}" type="datetimeFigureOut">
              <a:rPr lang="en-IN" smtClean="0"/>
              <a:t>13-01-2021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05D240-746C-4B36-A530-45EEAEDC0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C988E-67AD-4467-941A-65F1F6E90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B13A-ED22-4B61-8AE6-C596FC9579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0300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84E8A-C152-46A4-B138-2E5A1F04A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14BA67-F326-4C6A-8035-E6D2932F0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EAAEC7-CD5E-478D-85FE-9A766DF49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406B-B54F-4E85-909F-821109C98138}" type="datetimeFigureOut">
              <a:rPr lang="en-IN" smtClean="0"/>
              <a:t>13-01-2021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EE0A05-9BAA-4DA6-8FE3-35B188A3A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E6F72F-0622-4B87-BEFA-87BC95AD5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B13A-ED22-4B61-8AE6-C596FC9579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4278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69F21-2C60-4097-B848-20CF3747D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DEFEB-40A5-4AFB-8F93-B7328ACAE4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C9F862-D27E-47A3-99C4-5C2C4D8CA7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FD7C02-FA55-49D0-9E82-E4ABEF46B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406B-B54F-4E85-909F-821109C98138}" type="datetimeFigureOut">
              <a:rPr lang="en-IN" smtClean="0"/>
              <a:t>13-01-2021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F95EAB-29FE-4CF1-9955-3DC45126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F19FF3-7830-4262-A53A-3582F1F80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B13A-ED22-4B61-8AE6-C596FC9579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7373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8E384-6D3C-482C-A21A-0BD9F060C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C9C8E-5297-434B-81E3-F626A7215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7233D5-D13E-4961-80B3-F0A49C4C16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613767-B3B5-4BBB-9DC7-CAFB077834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CC7ECA-C683-4751-B880-DDDFEF58D9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47AA9D-A168-4153-A9DA-7B4C77226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406B-B54F-4E85-909F-821109C98138}" type="datetimeFigureOut">
              <a:rPr lang="en-IN" smtClean="0"/>
              <a:t>13-01-2021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45D3D6-E9A8-4209-AF48-66CE86514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126478-18E3-409B-83FF-064C4BB1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B13A-ED22-4B61-8AE6-C596FC9579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8319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6413E-B7E1-4082-A581-F69D102CB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EDDA14-A1D9-4AD9-B0C6-0E48F4509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406B-B54F-4E85-909F-821109C98138}" type="datetimeFigureOut">
              <a:rPr lang="en-IN" smtClean="0"/>
              <a:t>13-01-2021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D3D2EA-E797-4413-B5A4-8B1362B13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55860E-68E2-4490-91F2-B63D080A8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B13A-ED22-4B61-8AE6-C596FC9579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200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F7119E-E70C-40FE-A92A-8FA21593F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406B-B54F-4E85-909F-821109C98138}" type="datetimeFigureOut">
              <a:rPr lang="en-IN" smtClean="0"/>
              <a:t>13-01-2021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7C0ABE-12FB-467E-BEF1-3A5520924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8E3FB4-7158-4A3E-BBF6-4BCA6F74F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B13A-ED22-4B61-8AE6-C596FC9579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0377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08ED0-C508-4D23-B5B6-72ECBC33A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FB3E2-B9B2-465C-B33C-1AC853E3F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F570EC-3FF4-4F1C-BD83-17915E434B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16EFA8-411E-4862-AB69-4D7855A87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406B-B54F-4E85-909F-821109C98138}" type="datetimeFigureOut">
              <a:rPr lang="en-IN" smtClean="0"/>
              <a:t>13-01-2021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8783E8-0FEE-4139-8F81-5D0B0CD5B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F53BF8-2245-45F8-BC3F-C8BA9F7C2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B13A-ED22-4B61-8AE6-C596FC9579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5250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C1CA3-CEC2-4D38-A1A4-2D108AB11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FDA561-D420-40E7-87C7-AA71FE2D5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113E91-0C70-4915-8520-0B0B3F16FE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C6964E-D0E8-4A32-A50D-D7666C435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406B-B54F-4E85-909F-821109C98138}" type="datetimeFigureOut">
              <a:rPr lang="en-IN" smtClean="0"/>
              <a:t>13-01-2021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4E778D-5673-46F2-AD4D-A7CE3864A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90E877-D86F-419A-907F-001CD8272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B13A-ED22-4B61-8AE6-C596FC9579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8737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CE3D5B-4465-4BE2-BDC6-85E2CDD3A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FCC234-B271-49C5-8207-B6DD040C93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49D99-00AF-4C8B-9FFF-E24FA54120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F406B-B54F-4E85-909F-821109C98138}" type="datetimeFigureOut">
              <a:rPr lang="en-IN" smtClean="0"/>
              <a:t>13-01-2021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C8B845-3022-4475-B854-D9299B1BFD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4481A-3EB7-4F8F-AB77-68BCD89CE7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CB13A-ED22-4B61-8AE6-C596FC9579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00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2A146-EB1F-4DCD-A6E3-50F78B2E9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6940" y="2215463"/>
            <a:ext cx="10515600" cy="1325563"/>
          </a:xfrm>
        </p:spPr>
        <p:txBody>
          <a:bodyPr/>
          <a:lstStyle/>
          <a:p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Description of Diphthongs </a:t>
            </a:r>
            <a:b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EF1123-221C-4E0D-B123-E903A660247E}"/>
              </a:ext>
            </a:extLst>
          </p:cNvPr>
          <p:cNvSpPr txBox="1"/>
          <p:nvPr/>
        </p:nvSpPr>
        <p:spPr>
          <a:xfrm rot="430324">
            <a:off x="3872871" y="3562882"/>
            <a:ext cx="30748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I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eɪ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/, /</a:t>
            </a:r>
            <a:r>
              <a:rPr lang="en-I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aɪ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/, /ᴐɪ/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B93884-8AC7-459E-AFA0-022C1B0CB760}"/>
              </a:ext>
            </a:extLst>
          </p:cNvPr>
          <p:cNvSpPr txBox="1"/>
          <p:nvPr/>
        </p:nvSpPr>
        <p:spPr>
          <a:xfrm rot="20128552">
            <a:off x="2263002" y="4927192"/>
            <a:ext cx="29693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I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əʊ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 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I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aʊ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06B988-33C9-486F-A88D-8A5685B14949}"/>
              </a:ext>
            </a:extLst>
          </p:cNvPr>
          <p:cNvSpPr txBox="1"/>
          <p:nvPr/>
        </p:nvSpPr>
        <p:spPr>
          <a:xfrm rot="20281133">
            <a:off x="7359732" y="5079801"/>
            <a:ext cx="24499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ɪə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/</a:t>
            </a:r>
            <a:r>
              <a:rPr lang="en-I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eə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/</a:t>
            </a:r>
            <a:r>
              <a:rPr lang="en-I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ʊə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163801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>
            <a:extLst>
              <a:ext uri="{FF2B5EF4-FFF2-40B4-BE49-F238E27FC236}">
                <a16:creationId xmlns:a16="http://schemas.microsoft.com/office/drawing/2014/main" id="{61415E1A-F165-46AE-9838-95E54C596A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9139" y="1044903"/>
            <a:ext cx="1210522" cy="41115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Front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16">
            <a:extLst>
              <a:ext uri="{FF2B5EF4-FFF2-40B4-BE49-F238E27FC236}">
                <a16:creationId xmlns:a16="http://schemas.microsoft.com/office/drawing/2014/main" id="{F6447000-F4B2-4DAC-9BAF-9BD7879C4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8893" y="980926"/>
            <a:ext cx="2233592" cy="71765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Back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17">
            <a:extLst>
              <a:ext uri="{FF2B5EF4-FFF2-40B4-BE49-F238E27FC236}">
                <a16:creationId xmlns:a16="http://schemas.microsoft.com/office/drawing/2014/main" id="{2D2D4D9C-EF25-43B3-B637-928B0E598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552" y="1012812"/>
            <a:ext cx="1517761" cy="72955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Central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Box 24">
            <a:extLst>
              <a:ext uri="{FF2B5EF4-FFF2-40B4-BE49-F238E27FC236}">
                <a16:creationId xmlns:a16="http://schemas.microsoft.com/office/drawing/2014/main" id="{BEBB9531-8F31-4329-9C69-7F82207368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9661" y="5136833"/>
            <a:ext cx="474663" cy="447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a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0B77FC13-2471-4856-92DF-ADE304CD13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7128" y="3429000"/>
            <a:ext cx="180975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A8BA66D-0ED3-4380-A1FE-4CCE19C96EFF}"/>
              </a:ext>
            </a:extLst>
          </p:cNvPr>
          <p:cNvCxnSpPr>
            <a:cxnSpLocks/>
          </p:cNvCxnSpPr>
          <p:nvPr/>
        </p:nvCxnSpPr>
        <p:spPr>
          <a:xfrm flipV="1">
            <a:off x="2324416" y="1587170"/>
            <a:ext cx="5247550" cy="10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55AFD75-C688-4B08-B0FD-2BCED856D312}"/>
              </a:ext>
            </a:extLst>
          </p:cNvPr>
          <p:cNvCxnSpPr>
            <a:cxnSpLocks/>
          </p:cNvCxnSpPr>
          <p:nvPr/>
        </p:nvCxnSpPr>
        <p:spPr>
          <a:xfrm>
            <a:off x="7511732" y="1600515"/>
            <a:ext cx="34915" cy="40935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ABC6BF3-9650-4844-B7BE-D0BAADE99875}"/>
              </a:ext>
            </a:extLst>
          </p:cNvPr>
          <p:cNvCxnSpPr>
            <a:cxnSpLocks/>
          </p:cNvCxnSpPr>
          <p:nvPr/>
        </p:nvCxnSpPr>
        <p:spPr>
          <a:xfrm>
            <a:off x="2324416" y="1600515"/>
            <a:ext cx="1036004" cy="40316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671302-45F5-4A20-8E12-8A5CEF9392CC}"/>
              </a:ext>
            </a:extLst>
          </p:cNvPr>
          <p:cNvCxnSpPr>
            <a:cxnSpLocks/>
          </p:cNvCxnSpPr>
          <p:nvPr/>
        </p:nvCxnSpPr>
        <p:spPr>
          <a:xfrm>
            <a:off x="2713383" y="3158676"/>
            <a:ext cx="4848989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3D76DB-3FEC-42BD-B60C-20908E3E1B0C}"/>
              </a:ext>
            </a:extLst>
          </p:cNvPr>
          <p:cNvCxnSpPr>
            <a:cxnSpLocks/>
          </p:cNvCxnSpPr>
          <p:nvPr/>
        </p:nvCxnSpPr>
        <p:spPr>
          <a:xfrm>
            <a:off x="3064192" y="4581220"/>
            <a:ext cx="44981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C0228B0-6CF5-44FB-9655-847717539444}"/>
              </a:ext>
            </a:extLst>
          </p:cNvPr>
          <p:cNvCxnSpPr>
            <a:cxnSpLocks/>
          </p:cNvCxnSpPr>
          <p:nvPr/>
        </p:nvCxnSpPr>
        <p:spPr>
          <a:xfrm>
            <a:off x="5800104" y="1638246"/>
            <a:ext cx="0" cy="3316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95D302E-83DA-4B23-AEE6-07FE71568A9F}"/>
              </a:ext>
            </a:extLst>
          </p:cNvPr>
          <p:cNvCxnSpPr>
            <a:cxnSpLocks/>
          </p:cNvCxnSpPr>
          <p:nvPr/>
        </p:nvCxnSpPr>
        <p:spPr>
          <a:xfrm>
            <a:off x="3794760" y="1591628"/>
            <a:ext cx="2005344" cy="34150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Box 11">
            <a:extLst>
              <a:ext uri="{FF2B5EF4-FFF2-40B4-BE49-F238E27FC236}">
                <a16:creationId xmlns:a16="http://schemas.microsoft.com/office/drawing/2014/main" id="{2083D0F1-B14C-477E-AE3C-CDA938F6D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929" y="2924722"/>
            <a:ext cx="2175328" cy="62691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Half Close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12">
            <a:extLst>
              <a:ext uri="{FF2B5EF4-FFF2-40B4-BE49-F238E27FC236}">
                <a16:creationId xmlns:a16="http://schemas.microsoft.com/office/drawing/2014/main" id="{53C322FB-607C-4E65-9582-57710D93EE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826" y="1491769"/>
            <a:ext cx="1326383" cy="20205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Close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13">
            <a:extLst>
              <a:ext uri="{FF2B5EF4-FFF2-40B4-BE49-F238E27FC236}">
                <a16:creationId xmlns:a16="http://schemas.microsoft.com/office/drawing/2014/main" id="{38D868AB-2C4C-4EE1-8BFC-F3EE7E64D3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759" y="4356937"/>
            <a:ext cx="2355556" cy="52857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Half Open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Box 14">
            <a:extLst>
              <a:ext uri="{FF2B5EF4-FFF2-40B4-BE49-F238E27FC236}">
                <a16:creationId xmlns:a16="http://schemas.microsoft.com/office/drawing/2014/main" id="{4BC5D822-A712-4E64-B4B3-DDA0D0F67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9611" y="5291894"/>
            <a:ext cx="1620369" cy="33157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Open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A0F37B2-0153-492A-B247-439F91BDC503}"/>
              </a:ext>
            </a:extLst>
          </p:cNvPr>
          <p:cNvSpPr/>
          <p:nvPr/>
        </p:nvSpPr>
        <p:spPr>
          <a:xfrm>
            <a:off x="4024327" y="2674301"/>
            <a:ext cx="121920" cy="9017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N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A11CF02-594B-4FAA-9325-4E57BFFAB73F}"/>
              </a:ext>
            </a:extLst>
          </p:cNvPr>
          <p:cNvCxnSpPr>
            <a:cxnSpLocks/>
          </p:cNvCxnSpPr>
          <p:nvPr/>
        </p:nvCxnSpPr>
        <p:spPr>
          <a:xfrm flipV="1">
            <a:off x="3072443" y="3024013"/>
            <a:ext cx="874550" cy="404987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E622CD3A-4FBC-4EE8-B860-C74215637B82}"/>
              </a:ext>
            </a:extLst>
          </p:cNvPr>
          <p:cNvSpPr/>
          <p:nvPr/>
        </p:nvSpPr>
        <p:spPr>
          <a:xfrm flipV="1">
            <a:off x="4024327" y="5358077"/>
            <a:ext cx="128587" cy="11036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N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8D81EA5-108C-4727-AF2C-2D33F945430C}"/>
              </a:ext>
            </a:extLst>
          </p:cNvPr>
          <p:cNvCxnSpPr>
            <a:cxnSpLocks/>
          </p:cNvCxnSpPr>
          <p:nvPr/>
        </p:nvCxnSpPr>
        <p:spPr>
          <a:xfrm flipV="1">
            <a:off x="4076044" y="2997624"/>
            <a:ext cx="12403" cy="2219282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3A75C09-688A-4F9B-885A-C61D4B25871A}"/>
              </a:ext>
            </a:extLst>
          </p:cNvPr>
          <p:cNvCxnSpPr>
            <a:cxnSpLocks/>
          </p:cNvCxnSpPr>
          <p:nvPr/>
        </p:nvCxnSpPr>
        <p:spPr>
          <a:xfrm flipH="1" flipV="1">
            <a:off x="4335961" y="2964816"/>
            <a:ext cx="2796826" cy="2041855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AA199B79-73C3-4086-A1EE-C9E1A52B86D3}"/>
              </a:ext>
            </a:extLst>
          </p:cNvPr>
          <p:cNvSpPr/>
          <p:nvPr/>
        </p:nvSpPr>
        <p:spPr>
          <a:xfrm>
            <a:off x="7335402" y="4927151"/>
            <a:ext cx="108000" cy="108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N"/>
          </a:p>
        </p:txBody>
      </p:sp>
      <p:sp>
        <p:nvSpPr>
          <p:cNvPr id="28" name="Rectangle 25">
            <a:extLst>
              <a:ext uri="{FF2B5EF4-FFF2-40B4-BE49-F238E27FC236}">
                <a16:creationId xmlns:a16="http://schemas.microsoft.com/office/drawing/2014/main" id="{4D4EF399-BACD-4A60-A47A-941750049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2418" y="208004"/>
            <a:ext cx="629531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Closing Diphthongs Gliding to / ɪ /: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35">
            <a:extLst>
              <a:ext uri="{FF2B5EF4-FFF2-40B4-BE49-F238E27FC236}">
                <a16:creationId xmlns:a16="http://schemas.microsoft.com/office/drawing/2014/main" id="{6D4B5FF2-A391-4E0F-9C0A-75450E2F4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8E68DB8-8497-4E9F-8F9E-B67CA81A6D8A}"/>
              </a:ext>
            </a:extLst>
          </p:cNvPr>
          <p:cNvCxnSpPr/>
          <p:nvPr/>
        </p:nvCxnSpPr>
        <p:spPr>
          <a:xfrm>
            <a:off x="3360420" y="5632133"/>
            <a:ext cx="4171156" cy="61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>
            <a:extLst>
              <a:ext uri="{FF2B5EF4-FFF2-40B4-BE49-F238E27FC236}">
                <a16:creationId xmlns:a16="http://schemas.microsoft.com/office/drawing/2014/main" id="{19D84330-1173-446F-8E70-B7EBE61642D0}"/>
              </a:ext>
            </a:extLst>
          </p:cNvPr>
          <p:cNvSpPr/>
          <p:nvPr/>
        </p:nvSpPr>
        <p:spPr>
          <a:xfrm>
            <a:off x="2842418" y="3503358"/>
            <a:ext cx="144000" cy="108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N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8CF55CE-C0B8-4893-90AC-B5137CE624BE}"/>
              </a:ext>
            </a:extLst>
          </p:cNvPr>
          <p:cNvSpPr txBox="1"/>
          <p:nvPr/>
        </p:nvSpPr>
        <p:spPr>
          <a:xfrm>
            <a:off x="7132787" y="5006671"/>
            <a:ext cx="283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ᴐ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2787DEF-F707-4083-9342-1EB1E51F0360}"/>
              </a:ext>
            </a:extLst>
          </p:cNvPr>
          <p:cNvSpPr txBox="1"/>
          <p:nvPr/>
        </p:nvSpPr>
        <p:spPr>
          <a:xfrm>
            <a:off x="8692890" y="3997825"/>
            <a:ext cx="2919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IN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eɪ</a:t>
            </a:r>
            <a:r>
              <a:rPr lang="en-I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  Take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8476658-654F-43CC-8482-3DD922294828}"/>
              </a:ext>
            </a:extLst>
          </p:cNvPr>
          <p:cNvSpPr txBox="1"/>
          <p:nvPr/>
        </p:nvSpPr>
        <p:spPr>
          <a:xfrm>
            <a:off x="8552416" y="4662835"/>
            <a:ext cx="38155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aɪ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  Bright 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68F39CD-6ABF-4894-8275-8116B4F9F0A5}"/>
              </a:ext>
            </a:extLst>
          </p:cNvPr>
          <p:cNvSpPr txBox="1"/>
          <p:nvPr/>
        </p:nvSpPr>
        <p:spPr>
          <a:xfrm>
            <a:off x="8551922" y="5444689"/>
            <a:ext cx="33215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IN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ᴐɪ</a:t>
            </a:r>
            <a:r>
              <a:rPr lang="en-I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    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Soil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002DB61-BE73-4FAD-844C-88631E94B9F7}"/>
              </a:ext>
            </a:extLst>
          </p:cNvPr>
          <p:cNvSpPr txBox="1"/>
          <p:nvPr/>
        </p:nvSpPr>
        <p:spPr>
          <a:xfrm>
            <a:off x="8272280" y="1485811"/>
            <a:ext cx="30748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I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eɪ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/, /</a:t>
            </a:r>
            <a:r>
              <a:rPr lang="en-I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aɪ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/, /ᴐɪ/</a:t>
            </a:r>
          </a:p>
        </p:txBody>
      </p:sp>
    </p:spTree>
    <p:extLst>
      <p:ext uri="{BB962C8B-B14F-4D97-AF65-F5344CB8AC3E}">
        <p14:creationId xmlns:p14="http://schemas.microsoft.com/office/powerpoint/2010/main" val="1866645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7B42976-5604-4BDF-AFD4-A62B3FC99B1C}"/>
              </a:ext>
            </a:extLst>
          </p:cNvPr>
          <p:cNvSpPr txBox="1"/>
          <p:nvPr/>
        </p:nvSpPr>
        <p:spPr>
          <a:xfrm>
            <a:off x="168964" y="206170"/>
            <a:ext cx="11658600" cy="1785104"/>
          </a:xfrm>
          <a:prstGeom prst="rect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N" sz="2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eɪ</a:t>
            </a:r>
            <a:r>
              <a:rPr lang="en-IN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endParaRPr lang="en-IN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glide begins from a point just below the Half Close Front Unrounded position /e/ and moves in the direction of a Centralised Front Unrounded vowel /ɪ/ which is just above the Half Close position. The lips are spread. Hence the vowel </a:t>
            </a:r>
            <a:r>
              <a:rPr lang="en-IN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N" sz="2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eɪ</a:t>
            </a:r>
            <a:r>
              <a:rPr lang="en-IN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is </a:t>
            </a:r>
            <a:r>
              <a:rPr lang="en-IN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N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glide from a Front Unrounded vowel just below Half Close to a Centralised Front Unrounded vowel just above Half Close.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583EED-A8C7-46B9-939C-C520C91A1AD9}"/>
              </a:ext>
            </a:extLst>
          </p:cNvPr>
          <p:cNvSpPr txBox="1"/>
          <p:nvPr/>
        </p:nvSpPr>
        <p:spPr>
          <a:xfrm>
            <a:off x="168964" y="2399697"/>
            <a:ext cx="11658600" cy="1785104"/>
          </a:xfrm>
          <a:prstGeom prst="rect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N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aɪ</a:t>
            </a:r>
            <a:r>
              <a:rPr lang="en-IN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</a:p>
          <a:p>
            <a:pPr algn="just"/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glide begins from the Front Open Unrounded position /a/ and moves in the direction of a Centralised Front Unrounded vowel /ɪ/ which is just above the Half Close position. The lips are neutral in the beginning and spread towards the end. Hence the vowel </a:t>
            </a:r>
            <a:r>
              <a:rPr lang="en-IN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N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aɪ</a:t>
            </a:r>
            <a:r>
              <a:rPr lang="en-IN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is 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N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glide from a Front Open Unrounded to a Centralised Front Unrounded vowel just above Half Close.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3F0125-A254-420B-B2BA-45D8C905143F}"/>
              </a:ext>
            </a:extLst>
          </p:cNvPr>
          <p:cNvSpPr txBox="1"/>
          <p:nvPr/>
        </p:nvSpPr>
        <p:spPr>
          <a:xfrm>
            <a:off x="168964" y="4533590"/>
            <a:ext cx="11559209" cy="2124000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/ᴐɪ /</a:t>
            </a:r>
          </a:p>
          <a:p>
            <a:pPr algn="just"/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glide begins at a point between Back Open and Back Half Open /ᴐ/ and moves in the direction of a Centralised Front Unrounded vowel /ɪ / which is just above the Half Close position. The lips are rounded in the beginning and spread towards the end. Hence the vowel </a:t>
            </a:r>
            <a:r>
              <a:rPr lang="en-IN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N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ᴐɪ/ is : A glide from a Back Rounded vowel between Half Open and Open to a Centralised Front Unrounded vowel just above Half Close. </a:t>
            </a:r>
          </a:p>
        </p:txBody>
      </p:sp>
    </p:spTree>
    <p:extLst>
      <p:ext uri="{BB962C8B-B14F-4D97-AF65-F5344CB8AC3E}">
        <p14:creationId xmlns:p14="http://schemas.microsoft.com/office/powerpoint/2010/main" val="2538208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E1A0B14-4C29-4DFC-846B-5B1B41E244A6}"/>
              </a:ext>
            </a:extLst>
          </p:cNvPr>
          <p:cNvSpPr txBox="1"/>
          <p:nvPr/>
        </p:nvSpPr>
        <p:spPr>
          <a:xfrm>
            <a:off x="2432688" y="146225"/>
            <a:ext cx="9553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Closing Diphthongs Gliding To /ʊ /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5C6723A-36F1-4464-8CC4-688463169ACF}"/>
              </a:ext>
            </a:extLst>
          </p:cNvPr>
          <p:cNvCxnSpPr>
            <a:cxnSpLocks/>
          </p:cNvCxnSpPr>
          <p:nvPr/>
        </p:nvCxnSpPr>
        <p:spPr>
          <a:xfrm>
            <a:off x="2146852" y="1739348"/>
            <a:ext cx="582432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0E331F6-CB79-448A-89F7-F5397FA445B4}"/>
              </a:ext>
            </a:extLst>
          </p:cNvPr>
          <p:cNvCxnSpPr>
            <a:cxnSpLocks/>
          </p:cNvCxnSpPr>
          <p:nvPr/>
        </p:nvCxnSpPr>
        <p:spPr>
          <a:xfrm flipH="1">
            <a:off x="7961243" y="1739348"/>
            <a:ext cx="9938" cy="44427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39065AA-224A-46AF-8966-60D96BEE5096}"/>
              </a:ext>
            </a:extLst>
          </p:cNvPr>
          <p:cNvCxnSpPr/>
          <p:nvPr/>
        </p:nvCxnSpPr>
        <p:spPr>
          <a:xfrm>
            <a:off x="2146852" y="1739348"/>
            <a:ext cx="1123121" cy="44129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9473985-3695-46BB-A719-700F16E2D7EB}"/>
              </a:ext>
            </a:extLst>
          </p:cNvPr>
          <p:cNvCxnSpPr/>
          <p:nvPr/>
        </p:nvCxnSpPr>
        <p:spPr>
          <a:xfrm>
            <a:off x="3269973" y="6182139"/>
            <a:ext cx="468133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D248CA8-6D72-42A3-A584-2708EE723F00}"/>
              </a:ext>
            </a:extLst>
          </p:cNvPr>
          <p:cNvCxnSpPr>
            <a:cxnSpLocks/>
          </p:cNvCxnSpPr>
          <p:nvPr/>
        </p:nvCxnSpPr>
        <p:spPr>
          <a:xfrm>
            <a:off x="6629402" y="1739348"/>
            <a:ext cx="0" cy="32699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49C18C4-FDAF-4A07-983E-81FD68635573}"/>
              </a:ext>
            </a:extLst>
          </p:cNvPr>
          <p:cNvCxnSpPr>
            <a:cxnSpLocks/>
          </p:cNvCxnSpPr>
          <p:nvPr/>
        </p:nvCxnSpPr>
        <p:spPr>
          <a:xfrm>
            <a:off x="4550462" y="1739348"/>
            <a:ext cx="2093844" cy="32699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23A99A-21BD-439A-A82F-E4EE922F3779}"/>
              </a:ext>
            </a:extLst>
          </p:cNvPr>
          <p:cNvCxnSpPr/>
          <p:nvPr/>
        </p:nvCxnSpPr>
        <p:spPr>
          <a:xfrm>
            <a:off x="2463247" y="3041374"/>
            <a:ext cx="54764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9DDC478-E16B-4E6E-8AC2-AECB994743B2}"/>
              </a:ext>
            </a:extLst>
          </p:cNvPr>
          <p:cNvCxnSpPr/>
          <p:nvPr/>
        </p:nvCxnSpPr>
        <p:spPr>
          <a:xfrm>
            <a:off x="2812772" y="4512365"/>
            <a:ext cx="51584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979A0BB-30AB-4B77-BE89-836FAB7D4E1E}"/>
              </a:ext>
            </a:extLst>
          </p:cNvPr>
          <p:cNvCxnSpPr>
            <a:cxnSpLocks/>
          </p:cNvCxnSpPr>
          <p:nvPr/>
        </p:nvCxnSpPr>
        <p:spPr>
          <a:xfrm>
            <a:off x="5562599" y="1699593"/>
            <a:ext cx="1073427" cy="33097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EAB942FE-5E7A-4D91-A020-0DDB1A1BF4FE}"/>
              </a:ext>
            </a:extLst>
          </p:cNvPr>
          <p:cNvSpPr/>
          <p:nvPr/>
        </p:nvSpPr>
        <p:spPr>
          <a:xfrm>
            <a:off x="6825702" y="2585051"/>
            <a:ext cx="119265" cy="18883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1D8C862-BBB3-4FEC-842B-02512F5C4BA5}"/>
              </a:ext>
            </a:extLst>
          </p:cNvPr>
          <p:cNvCxnSpPr>
            <a:cxnSpLocks/>
          </p:cNvCxnSpPr>
          <p:nvPr/>
        </p:nvCxnSpPr>
        <p:spPr>
          <a:xfrm flipV="1">
            <a:off x="6180484" y="2842592"/>
            <a:ext cx="624507" cy="754498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263BA63D-6E87-46A1-AD3A-3442AA87E65C}"/>
              </a:ext>
            </a:extLst>
          </p:cNvPr>
          <p:cNvSpPr txBox="1"/>
          <p:nvPr/>
        </p:nvSpPr>
        <p:spPr>
          <a:xfrm>
            <a:off x="6192086" y="3449755"/>
            <a:ext cx="284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C61F9A1-2A74-4E1E-A53B-F97885DEB2CB}"/>
              </a:ext>
            </a:extLst>
          </p:cNvPr>
          <p:cNvSpPr txBox="1"/>
          <p:nvPr/>
        </p:nvSpPr>
        <p:spPr>
          <a:xfrm>
            <a:off x="7084944" y="2344658"/>
            <a:ext cx="3379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ʊ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16754D9D-61FD-4B4F-849B-885912A7BE4B}"/>
              </a:ext>
            </a:extLst>
          </p:cNvPr>
          <p:cNvSpPr/>
          <p:nvPr/>
        </p:nvSpPr>
        <p:spPr>
          <a:xfrm>
            <a:off x="6988870" y="5844207"/>
            <a:ext cx="198800" cy="13914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019C556-DC71-4672-8F15-1A4E8F5146F1}"/>
              </a:ext>
            </a:extLst>
          </p:cNvPr>
          <p:cNvCxnSpPr>
            <a:cxnSpLocks/>
          </p:cNvCxnSpPr>
          <p:nvPr/>
        </p:nvCxnSpPr>
        <p:spPr>
          <a:xfrm flipH="1" flipV="1">
            <a:off x="6916809" y="2878794"/>
            <a:ext cx="161512" cy="2764424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73BAC7EC-17DD-4F58-90FD-E68AEE03AD19}"/>
              </a:ext>
            </a:extLst>
          </p:cNvPr>
          <p:cNvSpPr txBox="1"/>
          <p:nvPr/>
        </p:nvSpPr>
        <p:spPr>
          <a:xfrm>
            <a:off x="6564789" y="5625547"/>
            <a:ext cx="491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658CAE-CE8D-4BBB-AE2F-4B0CC637FE67}"/>
              </a:ext>
            </a:extLst>
          </p:cNvPr>
          <p:cNvSpPr txBox="1"/>
          <p:nvPr/>
        </p:nvSpPr>
        <p:spPr>
          <a:xfrm>
            <a:off x="2176669" y="1089625"/>
            <a:ext cx="57845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Front	       Central	       Back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8A7B545-9725-4C57-8113-938379942725}"/>
              </a:ext>
            </a:extLst>
          </p:cNvPr>
          <p:cNvSpPr/>
          <p:nvPr/>
        </p:nvSpPr>
        <p:spPr>
          <a:xfrm>
            <a:off x="6031404" y="3650437"/>
            <a:ext cx="119265" cy="18883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C3828C3-1356-4194-B55E-246BBB68F5DF}"/>
              </a:ext>
            </a:extLst>
          </p:cNvPr>
          <p:cNvSpPr txBox="1"/>
          <p:nvPr/>
        </p:nvSpPr>
        <p:spPr>
          <a:xfrm>
            <a:off x="487845" y="1479370"/>
            <a:ext cx="315815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Half-Close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Half- Open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DF60CEB-3524-44FA-B1C4-5AF7CE3328A8}"/>
              </a:ext>
            </a:extLst>
          </p:cNvPr>
          <p:cNvSpPr txBox="1"/>
          <p:nvPr/>
        </p:nvSpPr>
        <p:spPr>
          <a:xfrm>
            <a:off x="8719914" y="1250664"/>
            <a:ext cx="29693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I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əʊ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 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I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aʊ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AAD9756-C00F-4886-BC23-1F94432DCC57}"/>
              </a:ext>
            </a:extLst>
          </p:cNvPr>
          <p:cNvSpPr txBox="1"/>
          <p:nvPr/>
        </p:nvSpPr>
        <p:spPr>
          <a:xfrm>
            <a:off x="8905461" y="3895416"/>
            <a:ext cx="30811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pəteɪt</a:t>
            </a:r>
            <a:r>
              <a:rPr lang="en-IN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əʊ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 Potato</a:t>
            </a:r>
          </a:p>
          <a:p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en-IN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aʊ</a:t>
            </a:r>
            <a:r>
              <a:rPr lang="en-I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     Proud</a:t>
            </a:r>
          </a:p>
        </p:txBody>
      </p:sp>
    </p:spTree>
    <p:extLst>
      <p:ext uri="{BB962C8B-B14F-4D97-AF65-F5344CB8AC3E}">
        <p14:creationId xmlns:p14="http://schemas.microsoft.com/office/powerpoint/2010/main" val="1854853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5540686-E3A4-4ACE-9F79-EB33902B9AE1}"/>
              </a:ext>
            </a:extLst>
          </p:cNvPr>
          <p:cNvSpPr txBox="1"/>
          <p:nvPr/>
        </p:nvSpPr>
        <p:spPr>
          <a:xfrm>
            <a:off x="606286" y="586409"/>
            <a:ext cx="11231217" cy="3108543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N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əʊ</a:t>
            </a:r>
            <a:r>
              <a:rPr lang="en-I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</a:p>
          <a:p>
            <a:pPr algn="just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glide begins at a Central position between Half Close and Half Open and moves in the direction of /ʊ /. The lips are neutral in the beginning and are Rounded towards the end. Hence the vowel /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əʊ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I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I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glide from a Central Unrounded vowel between Half Close and Half Open to a Centralised Back Rounded Vowel just above the Half Close position.</a:t>
            </a:r>
            <a:r>
              <a:rPr lang="en-I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491E26-FE32-4A3B-96E1-B1BBD1255EEE}"/>
              </a:ext>
            </a:extLst>
          </p:cNvPr>
          <p:cNvSpPr txBox="1"/>
          <p:nvPr/>
        </p:nvSpPr>
        <p:spPr>
          <a:xfrm>
            <a:off x="584752" y="3955775"/>
            <a:ext cx="11231217" cy="2677656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I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IN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aʊ</a:t>
            </a:r>
            <a:r>
              <a:rPr lang="en-I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</a:p>
          <a:p>
            <a:pPr algn="just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glide begins from the Back Open Unrounded vowel / a/ and moves towards  /ʊ /. The lips are neutral in the beginning and are Rounded towards the end. Hence the vowel /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əʊ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I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I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glide from a Back Open Unrounded vowel to a Centralised Back Rounded Vowel just above the Half Close position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475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32984A-13D1-45E1-A006-F25113861DE4}"/>
              </a:ext>
            </a:extLst>
          </p:cNvPr>
          <p:cNvSpPr txBox="1"/>
          <p:nvPr/>
        </p:nvSpPr>
        <p:spPr>
          <a:xfrm>
            <a:off x="2630556" y="158026"/>
            <a:ext cx="9561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Centring Diphthongs Gliding to /ə /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404A7B9-3D78-424B-BA00-E0C96B4DCF5E}"/>
              </a:ext>
            </a:extLst>
          </p:cNvPr>
          <p:cNvCxnSpPr>
            <a:cxnSpLocks/>
          </p:cNvCxnSpPr>
          <p:nvPr/>
        </p:nvCxnSpPr>
        <p:spPr>
          <a:xfrm>
            <a:off x="2047461" y="1709529"/>
            <a:ext cx="6226516" cy="66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E31BA81-BC16-4112-87FA-3D1AA1536FB9}"/>
              </a:ext>
            </a:extLst>
          </p:cNvPr>
          <p:cNvCxnSpPr>
            <a:cxnSpLocks/>
          </p:cNvCxnSpPr>
          <p:nvPr/>
        </p:nvCxnSpPr>
        <p:spPr>
          <a:xfrm>
            <a:off x="2047461" y="1709529"/>
            <a:ext cx="1179444" cy="456868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E554735-5967-48E7-955D-C4E3ACE9C193}"/>
              </a:ext>
            </a:extLst>
          </p:cNvPr>
          <p:cNvCxnSpPr>
            <a:cxnSpLocks/>
          </p:cNvCxnSpPr>
          <p:nvPr/>
        </p:nvCxnSpPr>
        <p:spPr>
          <a:xfrm>
            <a:off x="8273977" y="1716155"/>
            <a:ext cx="43069" cy="459684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62BA3F6-EBC9-4982-AFFE-03E9584DBA14}"/>
              </a:ext>
            </a:extLst>
          </p:cNvPr>
          <p:cNvCxnSpPr>
            <a:cxnSpLocks/>
          </p:cNvCxnSpPr>
          <p:nvPr/>
        </p:nvCxnSpPr>
        <p:spPr>
          <a:xfrm>
            <a:off x="3226905" y="6296687"/>
            <a:ext cx="509014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B98F540-4C7A-4BDF-8D5A-27D36F058903}"/>
              </a:ext>
            </a:extLst>
          </p:cNvPr>
          <p:cNvCxnSpPr>
            <a:cxnSpLocks/>
          </p:cNvCxnSpPr>
          <p:nvPr/>
        </p:nvCxnSpPr>
        <p:spPr>
          <a:xfrm>
            <a:off x="2436744" y="3183067"/>
            <a:ext cx="588030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9898060-DCC8-4C0F-B537-144D55F4E172}"/>
              </a:ext>
            </a:extLst>
          </p:cNvPr>
          <p:cNvCxnSpPr>
            <a:cxnSpLocks/>
          </p:cNvCxnSpPr>
          <p:nvPr/>
        </p:nvCxnSpPr>
        <p:spPr>
          <a:xfrm>
            <a:off x="2829340" y="4754217"/>
            <a:ext cx="548770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8469BA0-7146-4E27-A44D-E05B0B1BF627}"/>
              </a:ext>
            </a:extLst>
          </p:cNvPr>
          <p:cNvCxnSpPr>
            <a:cxnSpLocks/>
          </p:cNvCxnSpPr>
          <p:nvPr/>
        </p:nvCxnSpPr>
        <p:spPr>
          <a:xfrm>
            <a:off x="6220973" y="1709529"/>
            <a:ext cx="40005" cy="368442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72833C-A53B-46B0-B96F-2D32257CB3E2}"/>
              </a:ext>
            </a:extLst>
          </p:cNvPr>
          <p:cNvCxnSpPr>
            <a:cxnSpLocks/>
          </p:cNvCxnSpPr>
          <p:nvPr/>
        </p:nvCxnSpPr>
        <p:spPr>
          <a:xfrm>
            <a:off x="4244007" y="1716155"/>
            <a:ext cx="2037521" cy="3647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2133754-CD71-4662-9F86-D5D81F11EA72}"/>
              </a:ext>
            </a:extLst>
          </p:cNvPr>
          <p:cNvCxnSpPr>
            <a:cxnSpLocks/>
          </p:cNvCxnSpPr>
          <p:nvPr/>
        </p:nvCxnSpPr>
        <p:spPr>
          <a:xfrm>
            <a:off x="5262767" y="1709529"/>
            <a:ext cx="1008534" cy="3647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Oval 34">
            <a:extLst>
              <a:ext uri="{FF2B5EF4-FFF2-40B4-BE49-F238E27FC236}">
                <a16:creationId xmlns:a16="http://schemas.microsoft.com/office/drawing/2014/main" id="{1F01B7CB-463B-4764-8C0E-643AE7B02A05}"/>
              </a:ext>
            </a:extLst>
          </p:cNvPr>
          <p:cNvSpPr/>
          <p:nvPr/>
        </p:nvSpPr>
        <p:spPr>
          <a:xfrm>
            <a:off x="5742657" y="5277556"/>
            <a:ext cx="188017" cy="1888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65906E7-8BD8-4E46-B535-201D48F87A61}"/>
              </a:ext>
            </a:extLst>
          </p:cNvPr>
          <p:cNvSpPr txBox="1"/>
          <p:nvPr/>
        </p:nvSpPr>
        <p:spPr>
          <a:xfrm>
            <a:off x="5383854" y="5268665"/>
            <a:ext cx="9640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D4CB749-5C7A-47DE-9622-43AD018B66C8}"/>
              </a:ext>
            </a:extLst>
          </p:cNvPr>
          <p:cNvSpPr/>
          <p:nvPr/>
        </p:nvSpPr>
        <p:spPr>
          <a:xfrm>
            <a:off x="3273156" y="4256085"/>
            <a:ext cx="149087" cy="16068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880C902-66C1-46BC-88AB-EE66594D0A1F}"/>
              </a:ext>
            </a:extLst>
          </p:cNvPr>
          <p:cNvSpPr/>
          <p:nvPr/>
        </p:nvSpPr>
        <p:spPr>
          <a:xfrm flipV="1">
            <a:off x="4395045" y="2803496"/>
            <a:ext cx="144000" cy="144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AD35645-CA2F-44B8-B7E0-051F1CE30253}"/>
              </a:ext>
            </a:extLst>
          </p:cNvPr>
          <p:cNvSpPr/>
          <p:nvPr/>
        </p:nvSpPr>
        <p:spPr>
          <a:xfrm flipV="1">
            <a:off x="6633309" y="2767344"/>
            <a:ext cx="144000" cy="144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BC2F0D75-A8B1-43C5-A623-7097E2C09200}"/>
              </a:ext>
            </a:extLst>
          </p:cNvPr>
          <p:cNvCxnSpPr>
            <a:cxnSpLocks/>
          </p:cNvCxnSpPr>
          <p:nvPr/>
        </p:nvCxnSpPr>
        <p:spPr>
          <a:xfrm>
            <a:off x="4585851" y="3050474"/>
            <a:ext cx="1218018" cy="209799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FF9B9585-54A8-4012-8CC4-F5409F719C8A}"/>
              </a:ext>
            </a:extLst>
          </p:cNvPr>
          <p:cNvCxnSpPr>
            <a:cxnSpLocks/>
          </p:cNvCxnSpPr>
          <p:nvPr/>
        </p:nvCxnSpPr>
        <p:spPr>
          <a:xfrm>
            <a:off x="3517204" y="4414408"/>
            <a:ext cx="2181559" cy="837942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DE7481D3-AF04-42DE-9328-D493EC513FDF}"/>
              </a:ext>
            </a:extLst>
          </p:cNvPr>
          <p:cNvCxnSpPr>
            <a:cxnSpLocks/>
          </p:cNvCxnSpPr>
          <p:nvPr/>
        </p:nvCxnSpPr>
        <p:spPr>
          <a:xfrm flipH="1">
            <a:off x="5989676" y="3050474"/>
            <a:ext cx="708956" cy="209137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D974AB24-311B-485F-AD0C-8113B3C57927}"/>
              </a:ext>
            </a:extLst>
          </p:cNvPr>
          <p:cNvSpPr txBox="1"/>
          <p:nvPr/>
        </p:nvSpPr>
        <p:spPr>
          <a:xfrm>
            <a:off x="3035524" y="3662230"/>
            <a:ext cx="7808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3603472-B0BC-43B1-9C00-E01EC8D2DFEC}"/>
              </a:ext>
            </a:extLst>
          </p:cNvPr>
          <p:cNvSpPr txBox="1"/>
          <p:nvPr/>
        </p:nvSpPr>
        <p:spPr>
          <a:xfrm>
            <a:off x="3909694" y="2424276"/>
            <a:ext cx="6085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ɪ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444E4C7-CAF1-4D74-B0CB-CD0E7AC42DED}"/>
              </a:ext>
            </a:extLst>
          </p:cNvPr>
          <p:cNvSpPr txBox="1"/>
          <p:nvPr/>
        </p:nvSpPr>
        <p:spPr>
          <a:xfrm>
            <a:off x="6777309" y="2424276"/>
            <a:ext cx="385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ʊ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B21BAE-0C0C-4E35-8692-9D12F66B6B7A}"/>
              </a:ext>
            </a:extLst>
          </p:cNvPr>
          <p:cNvSpPr txBox="1"/>
          <p:nvPr/>
        </p:nvSpPr>
        <p:spPr>
          <a:xfrm>
            <a:off x="1601853" y="1104753"/>
            <a:ext cx="7321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Front		  Central 	      Back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CD8B3B-0EFF-4D82-A407-203E0B75374F}"/>
              </a:ext>
            </a:extLst>
          </p:cNvPr>
          <p:cNvSpPr txBox="1"/>
          <p:nvPr/>
        </p:nvSpPr>
        <p:spPr>
          <a:xfrm>
            <a:off x="140804" y="335681"/>
            <a:ext cx="2037521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Half Close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Half Open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147D37-9078-4BD2-9916-164EC9292840}"/>
              </a:ext>
            </a:extLst>
          </p:cNvPr>
          <p:cNvSpPr txBox="1"/>
          <p:nvPr/>
        </p:nvSpPr>
        <p:spPr>
          <a:xfrm>
            <a:off x="9127701" y="1423767"/>
            <a:ext cx="24499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ɪə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/</a:t>
            </a:r>
            <a:r>
              <a:rPr lang="en-I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eə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/</a:t>
            </a:r>
            <a:r>
              <a:rPr lang="en-I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ʊə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D40AACC-7435-449D-8CC4-81E75C9A21B1}"/>
              </a:ext>
            </a:extLst>
          </p:cNvPr>
          <p:cNvSpPr txBox="1"/>
          <p:nvPr/>
        </p:nvSpPr>
        <p:spPr>
          <a:xfrm>
            <a:off x="8542491" y="3050474"/>
            <a:ext cx="374819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mjʊs</a:t>
            </a:r>
            <a:r>
              <a:rPr lang="en-IN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ɪə</a:t>
            </a:r>
            <a:r>
              <a:rPr lang="en-I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  Museum</a:t>
            </a:r>
          </a:p>
          <a:p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I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kəmp</a:t>
            </a:r>
            <a:r>
              <a:rPr lang="en-IN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eə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  Compare</a:t>
            </a:r>
          </a:p>
          <a:p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ɪnfl</a:t>
            </a:r>
            <a:r>
              <a:rPr lang="en-IN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ʊə</a:t>
            </a:r>
            <a:r>
              <a:rPr lang="en-I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ns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   Influence</a:t>
            </a:r>
          </a:p>
        </p:txBody>
      </p:sp>
    </p:spTree>
    <p:extLst>
      <p:ext uri="{BB962C8B-B14F-4D97-AF65-F5344CB8AC3E}">
        <p14:creationId xmlns:p14="http://schemas.microsoft.com/office/powerpoint/2010/main" val="2095482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80D6BE6-32F1-4039-A908-AA05A6CC89FD}"/>
              </a:ext>
            </a:extLst>
          </p:cNvPr>
          <p:cNvSpPr txBox="1"/>
          <p:nvPr/>
        </p:nvSpPr>
        <p:spPr>
          <a:xfrm>
            <a:off x="288235" y="242331"/>
            <a:ext cx="11320669" cy="21236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IN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N" sz="2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ɪə</a:t>
            </a:r>
            <a:r>
              <a:rPr lang="en-IN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</a:p>
          <a:p>
            <a:pPr algn="just"/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glide begins from the Centralised Front Half Close position /ɪ / and moves in the direction of Central Unrounded vowel /ə / between Half Open </a:t>
            </a:r>
            <a:r>
              <a:rPr lang="en-I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Open. The lips are spread in the beginning and neutral towards the end.  Hence the vowel </a:t>
            </a:r>
            <a:r>
              <a:rPr lang="en-IN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N" sz="2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ɪə</a:t>
            </a:r>
            <a:r>
              <a:rPr lang="en-IN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is a glide from a Centralised Front Unrounded vowel just above Half Close to a Central Unrounded vowel between Half Open and Open. </a:t>
            </a:r>
            <a:endParaRPr lang="en-IN" sz="2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54EA38-EFE5-4168-A504-D129020D5CF1}"/>
              </a:ext>
            </a:extLst>
          </p:cNvPr>
          <p:cNvSpPr txBox="1"/>
          <p:nvPr/>
        </p:nvSpPr>
        <p:spPr>
          <a:xfrm>
            <a:off x="288235" y="2656012"/>
            <a:ext cx="11320668" cy="18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N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eə</a:t>
            </a:r>
            <a:r>
              <a:rPr lang="en-IN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  <a:p>
            <a:pPr algn="just"/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glide begins at the Front Neutral Half Open position /e / and moves in the direction of Central Unrounded vowel /ə / between Half Open and Open. The lips are spread in the beginning and neutral towards the end.  Hence the vowel </a:t>
            </a:r>
            <a:r>
              <a:rPr lang="en-IN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IN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eə</a:t>
            </a:r>
            <a:r>
              <a:rPr lang="en-IN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is a glide from a Front Unrounded Half Open vowel to a Central Unrounded vowel between Half Open and Open. </a:t>
            </a:r>
            <a:endParaRPr lang="en-IN" sz="2200" dirty="0">
              <a:solidFill>
                <a:srgbClr val="0070C0"/>
              </a:solidFill>
            </a:endParaRPr>
          </a:p>
          <a:p>
            <a:endParaRPr lang="en-IN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21208B-BECD-40FA-86CB-2F116690C232}"/>
              </a:ext>
            </a:extLst>
          </p:cNvPr>
          <p:cNvSpPr txBox="1"/>
          <p:nvPr/>
        </p:nvSpPr>
        <p:spPr>
          <a:xfrm>
            <a:off x="288235" y="4758212"/>
            <a:ext cx="11320668" cy="18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N" sz="2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ʊə</a:t>
            </a:r>
            <a:r>
              <a:rPr lang="en-IN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  <a:p>
            <a:pPr algn="just"/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glide begins at the Back Rounded Half Close position /ʊ/ and moves in the direction of Central Unrounded vowel /ə/ between Half Open and Open. The lips are rounded in the beginning and neutral towards the end.  Hence the vowel </a:t>
            </a:r>
            <a:r>
              <a:rPr lang="en-IN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IN" sz="2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ʊə</a:t>
            </a:r>
            <a:r>
              <a:rPr lang="en-IN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is a glide from the Back Rounded Half Close vowel to a Central Unrounded vowel between Half Open and Open. </a:t>
            </a:r>
            <a:endParaRPr lang="en-IN" sz="2200" dirty="0">
              <a:solidFill>
                <a:srgbClr val="7030A0"/>
              </a:solidFill>
            </a:endParaRPr>
          </a:p>
          <a:p>
            <a:endParaRPr lang="en-IN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3648949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757</Words>
  <Application>Microsoft Office PowerPoint</Application>
  <PresentationFormat>Widescreen</PresentationFormat>
  <Paragraphs>83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Description of Diphthongs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919890923265</dc:creator>
  <cp:lastModifiedBy>919890923265</cp:lastModifiedBy>
  <cp:revision>24</cp:revision>
  <dcterms:created xsi:type="dcterms:W3CDTF">2021-01-11T04:23:09Z</dcterms:created>
  <dcterms:modified xsi:type="dcterms:W3CDTF">2021-01-13T06:52:28Z</dcterms:modified>
</cp:coreProperties>
</file>