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8" r:id="rId3"/>
    <p:sldId id="259" r:id="rId4"/>
    <p:sldId id="257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8412"/>
    <a:srgbClr val="FFCCFF"/>
    <a:srgbClr val="E416E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7D64BC-55DB-45CA-8DA5-8A4B1B5F8FD2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28832-C7FF-4D7E-AED8-F4EA3C3925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28832-C7FF-4D7E-AED8-F4EA3C39252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FF82-4CDF-4FA3-BEE2-68D2ED299F6E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520A-2124-4DBF-A5EE-0F2D69C65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FF82-4CDF-4FA3-BEE2-68D2ED299F6E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520A-2124-4DBF-A5EE-0F2D69C65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FF82-4CDF-4FA3-BEE2-68D2ED299F6E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520A-2124-4DBF-A5EE-0F2D69C65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FF82-4CDF-4FA3-BEE2-68D2ED299F6E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520A-2124-4DBF-A5EE-0F2D69C65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FF82-4CDF-4FA3-BEE2-68D2ED299F6E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520A-2124-4DBF-A5EE-0F2D69C65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FF82-4CDF-4FA3-BEE2-68D2ED299F6E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520A-2124-4DBF-A5EE-0F2D69C65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FF82-4CDF-4FA3-BEE2-68D2ED299F6E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520A-2124-4DBF-A5EE-0F2D69C65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FF82-4CDF-4FA3-BEE2-68D2ED299F6E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520A-2124-4DBF-A5EE-0F2D69C65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FF82-4CDF-4FA3-BEE2-68D2ED299F6E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520A-2124-4DBF-A5EE-0F2D69C65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FF82-4CDF-4FA3-BEE2-68D2ED299F6E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520A-2124-4DBF-A5EE-0F2D69C65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FF82-4CDF-4FA3-BEE2-68D2ED299F6E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15F520A-2124-4DBF-A5EE-0F2D69C65A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>
            <a:alpha val="6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2F3FF82-4CDF-4FA3-BEE2-68D2ED299F6E}" type="datetimeFigureOut">
              <a:rPr lang="en-US" smtClean="0"/>
              <a:pPr/>
              <a:t>9/7/2017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5F520A-2124-4DBF-A5EE-0F2D69C65A5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2239962"/>
          </a:xfrm>
        </p:spPr>
        <p:txBody>
          <a:bodyPr>
            <a:normAutofit/>
          </a:bodyPr>
          <a:lstStyle/>
          <a:p>
            <a:r>
              <a:rPr lang="en-US" sz="7200" b="1" i="1" dirty="0" smtClean="0">
                <a:solidFill>
                  <a:srgbClr val="0070C0"/>
                </a:solidFill>
                <a:latin typeface="Baskerville Old Face" pitchFamily="18" charset="0"/>
                <a:cs typeface="Arabic Typesetting" pitchFamily="66" charset="-78"/>
              </a:rPr>
              <a:t>Intonation </a:t>
            </a:r>
            <a:endParaRPr lang="en-US" sz="7200" b="1" i="1" dirty="0">
              <a:solidFill>
                <a:srgbClr val="0070C0"/>
              </a:solidFill>
              <a:latin typeface="Baskerville Old Face" pitchFamily="18" charset="0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Callout 4"/>
          <p:cNvSpPr/>
          <p:nvPr/>
        </p:nvSpPr>
        <p:spPr>
          <a:xfrm>
            <a:off x="5867400" y="0"/>
            <a:ext cx="2667000" cy="1219200"/>
          </a:xfrm>
          <a:prstGeom prst="wedgeEllipse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Situations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505200"/>
            <a:ext cx="8686800" cy="3352800"/>
          </a:xfrm>
        </p:spPr>
        <p:txBody>
          <a:bodyPr>
            <a:noAutofit/>
          </a:bodyPr>
          <a:lstStyle/>
          <a:p>
            <a:pPr marL="465138" algn="l">
              <a:tabLst>
                <a:tab pos="1035050" algn="l"/>
              </a:tabLst>
            </a:pP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I: Asking Questions-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Rising Intonation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Yes-No Questions: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Are you coming?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Shall 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start?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her name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Priya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 they really want to learn this?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Could 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you give me a pen, please?</a:t>
            </a:r>
            <a:b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4191000" y="1219200"/>
            <a:ext cx="45720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2933700" y="2552700"/>
            <a:ext cx="228600" cy="1524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5905500" y="3086100"/>
            <a:ext cx="228600" cy="1524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3314700" y="3695700"/>
            <a:ext cx="228600" cy="1524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3848100" y="4305300"/>
            <a:ext cx="228600" cy="1524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6324600" y="4114800"/>
            <a:ext cx="228600" cy="2286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7429500" y="4762500"/>
            <a:ext cx="228600" cy="1524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6388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Falling Intonation </a:t>
            </a:r>
            <a:r>
              <a:rPr lang="en-US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ii): </a:t>
            </a:r>
            <a:r>
              <a:rPr lang="en-US" sz="4000" b="1" i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sz="4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Questions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What’s your name?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Where do you live?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Why are you late?</a:t>
            </a:r>
            <a:b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When does the school start?</a:t>
            </a:r>
            <a:b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How will you go?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5562600" y="1143000"/>
            <a:ext cx="685800" cy="228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572000" y="2895600"/>
            <a:ext cx="2286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886200" y="3581400"/>
            <a:ext cx="2286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495800" y="4191000"/>
            <a:ext cx="2286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638800" y="4724400"/>
            <a:ext cx="2286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19600" y="5410200"/>
            <a:ext cx="2286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752600"/>
            <a:ext cx="8686800" cy="54864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Falling Intonation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Statements: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(Facts / Information)</a:t>
            </a:r>
            <a:b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’ m a teacher.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She 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is my friend.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My 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school is in Karad.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 was on a two-day leave.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We are having a training programme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72000" y="457200"/>
            <a:ext cx="457200" cy="228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048000" y="33528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38862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467600" y="44958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267200" y="51054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705600" y="56388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90600"/>
            <a:ext cx="9144000" cy="5867400"/>
          </a:xfrm>
        </p:spPr>
        <p:txBody>
          <a:bodyPr>
            <a:normAutofit fontScale="90000"/>
          </a:bodyPr>
          <a:lstStyle/>
          <a:p>
            <a:pPr marL="465138" indent="-465138"/>
            <a:r>
              <a:rPr lang="en-US" sz="4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Falling 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Intonation	</a:t>
            </a:r>
            <a:r>
              <a:rPr lang="en-US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iv) </a:t>
            </a:r>
            <a:r>
              <a:rPr lang="en-US" sz="4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Listing Things :</a:t>
            </a:r>
            <a:br>
              <a:rPr lang="en-US" sz="4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1,2,3,4, and 5</a:t>
            </a:r>
            <a:b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Get, Set ,Go</a:t>
            </a:r>
            <a:b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like Pokémon,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Doremon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ShinChan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&amp; Superman.    </a:t>
            </a:r>
            <a:b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rot="16200000" flipH="1">
            <a:off x="2705100" y="2933700"/>
            <a:ext cx="228600" cy="152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6200000" flipH="1">
            <a:off x="2324100" y="4000500"/>
            <a:ext cx="228600" cy="152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219200" y="28956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914400" y="40386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676400" y="39624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590800" y="51816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267200" y="51816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6400800" y="51054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1714500" y="5753100"/>
            <a:ext cx="228600" cy="152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800600" y="1447800"/>
            <a:ext cx="457200" cy="381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761998"/>
            <a:ext cx="8305800" cy="73152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Rising Intonation</a:t>
            </a:r>
            <a: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v) Expressing Feelings: </a:t>
            </a:r>
            <a:b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(Happiness, Excitement, Fright)</a:t>
            </a:r>
            <a:b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can’t believe you won the first prize.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Hurray! We are selected.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Wow! We’ve have holiday tomorrow!</a:t>
            </a:r>
            <a:b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 am scared of  snakes.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b="1" i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6705600" y="2514600"/>
            <a:ext cx="304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5486400" y="3505200"/>
            <a:ext cx="304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6400800" y="4495800"/>
            <a:ext cx="304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953000" y="5410200"/>
            <a:ext cx="304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6492240"/>
          </a:xfrm>
        </p:spPr>
        <p:txBody>
          <a:bodyPr>
            <a:normAutofit fontScale="90000"/>
          </a:bodyPr>
          <a:lstStyle/>
          <a:p>
            <a: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Rising Intonation:</a:t>
            </a:r>
            <a: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vi) Stressing the importance of something :</a:t>
            </a:r>
            <a:br>
              <a:rPr lang="en-US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She is wearing </a:t>
            </a:r>
            <a:r>
              <a:rPr lang="en-US" sz="40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red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today.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4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will bring </a:t>
            </a:r>
            <a:r>
              <a:rPr lang="en-US" sz="4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4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gift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She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wants </a:t>
            </a:r>
            <a:r>
              <a:rPr lang="en-US" sz="40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chocolates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4419600" y="7620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6309360"/>
          </a:xfrm>
        </p:spPr>
        <p:txBody>
          <a:bodyPr>
            <a:normAutofit fontScale="90000"/>
          </a:bodyPr>
          <a:lstStyle/>
          <a:p>
            <a: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Rising Intonation: </a:t>
            </a:r>
            <a: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vii)  Things of Contrast:</a:t>
            </a:r>
            <a:b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Do you want tea or coffee?</a:t>
            </a:r>
            <a:b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love dogs not cats.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Does she speak English or Hindi?</a:t>
            </a:r>
            <a:b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want apple , I don’t want orange.</a:t>
            </a:r>
            <a:b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4419600" y="914400"/>
            <a:ext cx="457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276600" y="2133600"/>
            <a:ext cx="2286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495800" y="2133600"/>
            <a:ext cx="2286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048000" y="32766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572000" y="32766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3962400" y="43434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6172200" y="43434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352800" y="54102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7315200" y="54102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92531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Rising Intonation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viii) Tag Questions (Unsure ~ Confusion)</a:t>
            </a:r>
            <a:b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You will come, won’t you?</a:t>
            </a:r>
            <a:b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You 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are happy, aren’t you?</a:t>
            </a:r>
            <a:b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	He 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broke the glass, didn’t he?</a:t>
            </a:r>
            <a:b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Falling Intonation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(Surety)</a:t>
            </a:r>
            <a:b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It’s a beautiful place, isn’t it?</a:t>
            </a:r>
            <a:b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You must have a dictionary, mustn’t you? </a:t>
            </a:r>
            <a:endParaRPr lang="en-US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267200" y="21336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V="1">
            <a:off x="6400800" y="25908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7924800" y="30480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H="1">
            <a:off x="4876800" y="5562600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6629400" y="6019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612648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Falling Intonation</a:t>
            </a:r>
            <a: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ix) Commands:</a:t>
            </a:r>
            <a:b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Stop 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it .</a:t>
            </a:r>
            <a:b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Sit down.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		Stand up.</a:t>
            </a:r>
            <a:b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 there.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36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Close your books.</a:t>
            </a:r>
            <a:br>
              <a:rPr lang="en-US" sz="36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Come here.  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Don’t 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run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Don’t  shout.		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6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Go </a:t>
            </a:r>
            <a:r>
              <a:rPr lang="en-US" sz="36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away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495800" y="17526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209800" y="22860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114800" y="27432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95400" y="32766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096000" y="37338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905000" y="42672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343400" y="48006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133600" y="52578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705600" y="53340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615391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Rising Intonation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Greeting after a long time: (Informal)</a:t>
            </a:r>
            <a:b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Hey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Priya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..Long time no see</a:t>
            </a:r>
            <a:b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Hey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Priya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 I haven’t seen you in ages.</a:t>
            </a:r>
            <a:b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Falling Intonation</a:t>
            </a:r>
            <a: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Formal:</a:t>
            </a:r>
            <a:b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it’s been a long time…</a:t>
            </a:r>
            <a:b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	…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Nice meeting  you here.</a:t>
            </a:r>
            <a: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b="1" i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59436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Learning Second language</a:t>
            </a:r>
            <a:b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Pronunciation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Accent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	Intonation</a:t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Rhythm</a:t>
            </a:r>
            <a:b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Systemic formation :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words/sentences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68580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Falling Intonation: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Greetings ( Formal)</a:t>
            </a:r>
            <a:br>
              <a:rPr lang="en-US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Hello…</a:t>
            </a:r>
            <a:b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How are you?</a:t>
            </a:r>
            <a:b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How is it going?</a:t>
            </a:r>
            <a:b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How do you do?</a:t>
            </a:r>
            <a:b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Rising Intonation:</a:t>
            </a:r>
            <a:b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Informal) - interest</a:t>
            </a:r>
            <a:br>
              <a:rPr lang="en-US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Hi…How are you?		Hey…What’s up?</a:t>
            </a:r>
            <a:b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Hi…What’s new?			What’s happening?</a:t>
            </a:r>
            <a:b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What’s going on?</a:t>
            </a:r>
            <a:b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b="1" i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615391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Greetings cont.</a:t>
            </a:r>
            <a:b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Falling Intonation:  </a:t>
            </a:r>
            <a:r>
              <a:rPr lang="en-US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Formal):</a:t>
            </a:r>
            <a: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Good Morning!</a:t>
            </a:r>
            <a:b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Good evening!/ night!</a:t>
            </a:r>
            <a:b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Rising Intonation: </a:t>
            </a:r>
            <a:r>
              <a:rPr lang="en-US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Informal):</a:t>
            </a:r>
            <a:b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Good Morning</a:t>
            </a:r>
            <a:b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Good afternoon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66928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Other…</a:t>
            </a:r>
            <a:b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I’m 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Sorry…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Come again…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600" b="1" dirty="0" smtClean="0">
                <a:solidFill>
                  <a:srgbClr val="E416E4"/>
                </a:solidFill>
                <a:latin typeface="Times New Roman" pitchFamily="18" charset="0"/>
                <a:cs typeface="Times New Roman" pitchFamily="18" charset="0"/>
              </a:rPr>
              <a:t>Thank you…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Excuse me…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My pleasure…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178412"/>
                </a:solidFill>
                <a:latin typeface="Times New Roman" pitchFamily="18" charset="0"/>
                <a:cs typeface="Times New Roman" pitchFamily="18" charset="0"/>
              </a:rPr>
              <a:t>Not at all…</a:t>
            </a:r>
            <a:br>
              <a:rPr lang="en-US" sz="3600" b="1" dirty="0" smtClean="0">
                <a:solidFill>
                  <a:srgbClr val="17841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6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You’re welcome… 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b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Hello	</a:t>
            </a:r>
            <a:r>
              <a:rPr lang="en-US" sz="3600" b="1" dirty="0" smtClean="0">
                <a:solidFill>
                  <a:srgbClr val="E416E4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see you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Callout 2"/>
          <p:cNvSpPr/>
          <p:nvPr/>
        </p:nvSpPr>
        <p:spPr>
          <a:xfrm>
            <a:off x="1752600" y="2438400"/>
            <a:ext cx="6096000" cy="3200400"/>
          </a:xfrm>
          <a:prstGeom prst="wedgeEllipseCallo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chemeClr val="tx1"/>
                </a:solidFill>
                <a:latin typeface="Gabriola" pitchFamily="82" charset="0"/>
              </a:rPr>
              <a:t>Thank you!</a:t>
            </a:r>
            <a:endParaRPr lang="en-US" dirty="0">
              <a:solidFill>
                <a:schemeClr val="tx1"/>
              </a:solidFill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961120" cy="6949440"/>
          </a:xfrm>
        </p:spPr>
        <p:txBody>
          <a:bodyPr>
            <a:noAutofit/>
          </a:bodyPr>
          <a:lstStyle/>
          <a:p>
            <a:pPr marL="465138" algn="l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		</a:t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Syllable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#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Every syllable has 	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one vowel sound </a:t>
            </a:r>
            <a:b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     i.e.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one alphabetical vowel – a, e, </a:t>
            </a:r>
            <a:r>
              <a:rPr lang="en-US" sz="28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o, 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#   The number of vowel sounds in a word  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equals the number of syllables.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E.g. 	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girl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bo-ttle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ac-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-dent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par-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-pate		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-vi-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tion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		e-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-mi-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tion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829594" y="4647406"/>
            <a:ext cx="1524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3734594" y="4647406"/>
            <a:ext cx="1524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6477794" y="4647406"/>
            <a:ext cx="1524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2096294" y="5447506"/>
            <a:ext cx="2286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753894" y="5523706"/>
            <a:ext cx="2286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5905500" y="5981700"/>
            <a:ext cx="229394" cy="79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4294967295"/>
          </p:nvPr>
        </p:nvSpPr>
        <p:spPr>
          <a:xfrm>
            <a:off x="304800" y="609600"/>
            <a:ext cx="8839200" cy="57454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Stress on First Syllable</a:t>
            </a: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Girl		Shoes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	Book		Teacher	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Madam	Last		Story		Water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Boy		Class 	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Ground	Play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Toy		Stand		Sit		Turn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Down	Round	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Bag		Come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Tiffin	Sing	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Box		Tell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Friend	Prize	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First		Door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Open	Close		Mother	Father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Doll		Ball		Bat		School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Prayer	Bench		Poem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686800" cy="530352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Pencil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Erasure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Vacation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Office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English	</a:t>
            </a:r>
            <a:b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Examination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Paper	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Tomato</a:t>
            </a:r>
            <a:b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Grammar	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Patato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2553494" y="1485106"/>
            <a:ext cx="2286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4648994" y="2056606"/>
            <a:ext cx="152400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1258094" y="2551906"/>
            <a:ext cx="2286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830094" y="2551906"/>
            <a:ext cx="2286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57994" y="837406"/>
            <a:ext cx="1524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1562100" y="3695700"/>
            <a:ext cx="229394" cy="79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3201194" y="3580606"/>
            <a:ext cx="1524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343694" y="4685506"/>
            <a:ext cx="2286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3619500" y="4762500"/>
            <a:ext cx="229394" cy="79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5525294" y="3618706"/>
            <a:ext cx="2286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914400"/>
            <a:ext cx="8229600" cy="6675120"/>
          </a:xfrm>
        </p:spPr>
        <p:txBody>
          <a:bodyPr>
            <a:noAutofit/>
          </a:bodyPr>
          <a:lstStyle/>
          <a:p>
            <a:pPr marL="465138" algn="l"/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Compound Words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Classroom			Time Table	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water bottle			Lunch Break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Tiffin box			School Fees 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Class Teacher		School Bus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Wash room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Note book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School bag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Head Mistress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304800" y="1828800"/>
            <a:ext cx="3048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90800"/>
            <a:ext cx="8382000" cy="388620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Intonation – Punctuation</a:t>
            </a:r>
            <a:b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All Languages have </a:t>
            </a:r>
            <a:r>
              <a:rPr lang="en-US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Melody</a:t>
            </a:r>
            <a: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Music of Language – </a:t>
            </a:r>
            <a:r>
              <a:rPr 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Intonation</a:t>
            </a:r>
            <a:br>
              <a:rPr 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990600" y="569626"/>
            <a:ext cx="6019800" cy="1487774"/>
          </a:xfrm>
          <a:custGeom>
            <a:avLst/>
            <a:gdLst>
              <a:gd name="connsiteX0" fmla="*/ 0 w 4062335"/>
              <a:gd name="connsiteY0" fmla="*/ 809469 h 991849"/>
              <a:gd name="connsiteX1" fmla="*/ 1603948 w 4062335"/>
              <a:gd name="connsiteY1" fmla="*/ 74951 h 991849"/>
              <a:gd name="connsiteX2" fmla="*/ 2308486 w 4062335"/>
              <a:gd name="connsiteY2" fmla="*/ 989351 h 991849"/>
              <a:gd name="connsiteX3" fmla="*/ 3972394 w 4062335"/>
              <a:gd name="connsiteY3" fmla="*/ 89941 h 991849"/>
              <a:gd name="connsiteX4" fmla="*/ 3972394 w 4062335"/>
              <a:gd name="connsiteY4" fmla="*/ 89941 h 991849"/>
              <a:gd name="connsiteX5" fmla="*/ 4062335 w 4062335"/>
              <a:gd name="connsiteY5" fmla="*/ 0 h 991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2335" h="991849">
                <a:moveTo>
                  <a:pt x="0" y="809469"/>
                </a:moveTo>
                <a:cubicBezTo>
                  <a:pt x="609600" y="427220"/>
                  <a:pt x="1219200" y="44971"/>
                  <a:pt x="1603948" y="74951"/>
                </a:cubicBezTo>
                <a:cubicBezTo>
                  <a:pt x="1988696" y="104931"/>
                  <a:pt x="1913745" y="986853"/>
                  <a:pt x="2308486" y="989351"/>
                </a:cubicBezTo>
                <a:cubicBezTo>
                  <a:pt x="2703227" y="991849"/>
                  <a:pt x="3972394" y="89941"/>
                  <a:pt x="3972394" y="89941"/>
                </a:cubicBezTo>
                <a:lnTo>
                  <a:pt x="3972394" y="89941"/>
                </a:lnTo>
                <a:lnTo>
                  <a:pt x="4062335" y="0"/>
                </a:lnTo>
              </a:path>
            </a:pathLst>
          </a:custGeom>
          <a:ln w="76200">
            <a:solidFill>
              <a:srgbClr val="00B0F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905000" y="12192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3886200" y="1143000"/>
            <a:ext cx="5334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5257800" y="1676400"/>
            <a:ext cx="6858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9144000" cy="6949440"/>
          </a:xfrm>
        </p:spPr>
        <p:txBody>
          <a:bodyPr>
            <a:noAutofit/>
          </a:bodyPr>
          <a:lstStyle/>
          <a:p>
            <a:pPr marL="914400" indent="-914400" algn="l"/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What to say?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How to say it?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Intonation --- 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Changes the Meaning of a word</a:t>
            </a:r>
            <a:b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b="1" i="1" dirty="0" smtClean="0">
                <a:solidFill>
                  <a:srgbClr val="E416E4"/>
                </a:solidFill>
                <a:latin typeface="Times New Roman" pitchFamily="18" charset="0"/>
                <a:cs typeface="Times New Roman" pitchFamily="18" charset="0"/>
              </a:rPr>
              <a:t>Expresses Emotions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Voice Quality : Louder / Softer #                  </a:t>
            </a:r>
            <a:b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Pitch</a:t>
            </a:r>
            <a:b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			     					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Change in Pitch ~ Intonation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rot="5400000">
            <a:off x="4115594" y="4876006"/>
            <a:ext cx="304006" cy="79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338328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e.g.  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			:Would you help me please?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			: Yeah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Admin\Pictures\New folder\parent-helping-clipart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743200"/>
            <a:ext cx="3810000" cy="3352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469</TotalTime>
  <Words>34</Words>
  <Application>Microsoft Office PowerPoint</Application>
  <PresentationFormat>On-screen Show (4:3)</PresentationFormat>
  <Paragraphs>38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Intonation </vt:lpstr>
      <vt:lpstr>    Learning Second language   Pronunciation Accent  Intonation Rhythm  Systemic formation : words/sentences   </vt:lpstr>
      <vt:lpstr>      Syllable  #  Every syllable has  one vowel sound          i.e.   one alphabetical vowel – a, e, i, o, u  #   The number of vowel sounds in a word        equals the number of syllables.  E.g.  girl  bo-ttle  ac-ci-dent   par-ti-ci-pate  ci-vi-li-za-tion      e-xa-mi-na-tion   </vt:lpstr>
      <vt:lpstr>   </vt:lpstr>
      <vt:lpstr>Pencil   Erasure     Vacation  Office    English   Examination Paper Tomato  Grammar Patato  </vt:lpstr>
      <vt:lpstr>  Compound Words  Classroom   Time Table  water bottle   Lunch Break Tiffin box   School Fees  Class Teacher  School Bus Wash room Note book School bag Head Mistress       </vt:lpstr>
      <vt:lpstr>Intonation – Punctuation  All Languages have Melody Music of Language – Intonation  </vt:lpstr>
      <vt:lpstr>      What to say?     How to say it?  Intonation --- Changes the Meaning of a word   Expresses Emotions Voice Quality : Louder / Softer #                                                 Pitch               Change in Pitch ~ Intonation     </vt:lpstr>
      <vt:lpstr>     e.g.      :Would you help me please?    : Yeah   </vt:lpstr>
      <vt:lpstr>             I: Asking Questions-     Rising Intonation  i) Yes-No Questions:    Are you coming?     Shall we start? Is her name Priya? Do they really want to learn this?   Could you give me a pen, please?   </vt:lpstr>
      <vt:lpstr>Falling Intonation   ii): Wh- Questions  What’s your name? Where do you live?  Why are you late? When does the school start?  How will you go?</vt:lpstr>
      <vt:lpstr>      Falling Intonation  iii) Statements: (Facts / Information)    I’ m a teacher.    She is my friend.     My school is in Karad. I was on a two-day leave.  We are having a training programme.   </vt:lpstr>
      <vt:lpstr>     Falling Intonation  iv) Listing Things :  1,2,3,4, and 5  Get, Set ,Go  I like Pokémon, Doremon, ShinChan &amp; Superman.     </vt:lpstr>
      <vt:lpstr>Rising Intonation v) Expressing Feelings:  (Happiness, Excitement, Fright)   I can’t believe you won the first prize.    Hurray! We are selected.  Wow! We’ve have holiday tomorrow!    I am scared of  snakes.    </vt:lpstr>
      <vt:lpstr>   Rising Intonation: vi) Stressing the importance of something :     She is wearing red today.    I will bring you a gift.   She wants chocolates.  </vt:lpstr>
      <vt:lpstr>  Rising Intonation:  vii)  Things of Contrast:  Do you want tea or coffee?   I love dogs not cats.  Does she speak English or Hindi?    I want apple , I don’t want orange.  </vt:lpstr>
      <vt:lpstr>Rising Intonation viii) Tag Questions (Unsure ~ Confusion)  You will come, won’t you?   You are happy, aren’t you?    He broke the glass, didn’t he?   Falling Intonation  (Surety)   It’s a beautiful place, isn’t it? You must have a dictionary, mustn’t you? </vt:lpstr>
      <vt:lpstr>Falling Intonation ix) Commands:     Stop it .  Sit down.    Stand up. Go there.     Close your books. Come here.      Don’t run   Don’t  shout.    Go away.  </vt:lpstr>
      <vt:lpstr>Rising Intonation Greeting after a long time: (Informal)  Hey Priya..Long time no see Hey Priya… I haven’t seen you in ages.  Falling Intonation Formal: … it’s been a long time…   …Nice meeting  you here.  </vt:lpstr>
      <vt:lpstr>Falling Intonation:  Greetings ( Formal) Hello… How are you? How is it going? How do you do?     Rising Intonation:    (Informal) - interest  Hi…How are you?  Hey…What’s up? Hi…What’s new?   What’s happening? What’s going on?  </vt:lpstr>
      <vt:lpstr>Greetings cont.  Falling Intonation:  (Formal):   Good Morning! Good evening!/ night!   Rising Intonation: (Informal): Good Morning Good afternoon   </vt:lpstr>
      <vt:lpstr>Other…  I’m Sorry…  Come again…   Thank you… Excuse me…   My pleasure… Not at all…   You’re welcome…    Hello  see you </vt:lpstr>
      <vt:lpstr>Slide 23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Intonation</dc:title>
  <dc:creator>Admin</dc:creator>
  <cp:lastModifiedBy>Admin</cp:lastModifiedBy>
  <cp:revision>56</cp:revision>
  <dcterms:created xsi:type="dcterms:W3CDTF">2017-09-03T05:30:40Z</dcterms:created>
  <dcterms:modified xsi:type="dcterms:W3CDTF">2017-09-07T03:40:55Z</dcterms:modified>
</cp:coreProperties>
</file>