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2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8A9CD-9D9B-CE86-A29D-06AC83E645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A41C50-BA9D-0030-876D-83961E2A3F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2EC63-17A0-BBCA-7BB8-57CEF9860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D0A7-BF7D-4EF3-AF0D-0E85EC9083C7}" type="datetimeFigureOut">
              <a:rPr lang="en-US" smtClean="0"/>
              <a:pPr/>
              <a:t>11/25/2022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C32F14-410D-C70E-C5F2-2D2CCE75D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86E10E-BFBD-65EE-8D3F-8255AE446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A0866-DF71-41EB-97BB-91D1B8874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5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86DBA-6280-A061-18EA-C12CCA71A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CFD04A-A72D-AF05-5EB1-E1D73A10C3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34824-A3C7-4056-E48C-DB14332F8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D0A7-BF7D-4EF3-AF0D-0E85EC9083C7}" type="datetimeFigureOut">
              <a:rPr lang="en-US" smtClean="0"/>
              <a:pPr/>
              <a:t>11/25/2022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2503C-0CA1-BAC8-1C82-0F2927CEB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5EAC7D-703C-A585-B890-285208D74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A0866-DF71-41EB-97BB-91D1B8874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602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96AFD4-A7BE-1EE7-0060-2B810301DF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BA8A34-CF5F-EE86-0F57-B7D4B7CE59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0B9A1-249D-D74E-00BE-B3BB8F67B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D0A7-BF7D-4EF3-AF0D-0E85EC9083C7}" type="datetimeFigureOut">
              <a:rPr lang="en-US" smtClean="0"/>
              <a:pPr/>
              <a:t>11/25/2022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DA367-234E-1FFC-080E-6EC460944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26D2D-00F2-27CC-D0D0-560318260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A0866-DF71-41EB-97BB-91D1B8874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731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C8E5D-3D6F-3F8B-CAB7-B1CDAE09A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15660-EDC9-BAAC-2D72-B903DFB3C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16FE2-C69F-3D82-E3F2-F4C8863CA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D0A7-BF7D-4EF3-AF0D-0E85EC9083C7}" type="datetimeFigureOut">
              <a:rPr lang="en-US" smtClean="0"/>
              <a:pPr/>
              <a:t>11/25/2022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295091-82E7-E979-61B6-BBF5FCB96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1FF62-7FE0-F456-4DC5-4A9C56F27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A0866-DF71-41EB-97BB-91D1B8874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079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B5215-0584-D21F-06E4-C470A65CE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C2D807-C0BD-A307-EFCD-7DECA608DC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20551-68A8-57DB-66F3-343E5FBE7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D0A7-BF7D-4EF3-AF0D-0E85EC9083C7}" type="datetimeFigureOut">
              <a:rPr lang="en-US" smtClean="0"/>
              <a:pPr/>
              <a:t>11/25/2022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10D74-E7AB-7200-5B8A-884983963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8BE83-24B7-67D6-6FC3-89A011F2C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A0866-DF71-41EB-97BB-91D1B8874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0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F66DB-3939-98CE-C507-FD51C050C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C4C03-ECFE-AD30-DF71-567529282F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4A31EE-1CFF-4B97-972B-D209ABEBC9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D68FAC-C62E-04AB-0A62-B348CB0AC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D0A7-BF7D-4EF3-AF0D-0E85EC9083C7}" type="datetimeFigureOut">
              <a:rPr lang="en-US" smtClean="0"/>
              <a:pPr/>
              <a:t>11/25/2022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5CA8EA-A528-0DA0-1110-8A4C0722B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5FE17-93CE-4268-76F0-318F2A855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A0866-DF71-41EB-97BB-91D1B8874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643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55094-CF95-80F2-F615-C1FA429FC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00FCEE-E079-BB59-BA5D-4E0D74663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CC0E6A-F3D8-987C-F2DD-FA1681E70B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B3E1B6-22B3-F01B-1CA0-ABC5318F7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A03444-0CDD-5EDF-CC0A-F25F1FBC08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C676DF-EE95-69A9-2C12-5C23E185F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D0A7-BF7D-4EF3-AF0D-0E85EC9083C7}" type="datetimeFigureOut">
              <a:rPr lang="en-US" smtClean="0"/>
              <a:pPr/>
              <a:t>11/25/2022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1C20E-E045-0A61-4FD2-074F5F380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EF8D09-94A5-3C12-5F89-D48ADF390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A0866-DF71-41EB-97BB-91D1B8874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344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E60B-A699-6FDD-3095-4E2C35249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3E6CE4-FBAB-BB3B-ED0A-7BB4769BB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D0A7-BF7D-4EF3-AF0D-0E85EC9083C7}" type="datetimeFigureOut">
              <a:rPr lang="en-US" smtClean="0"/>
              <a:pPr/>
              <a:t>11/25/2022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B8478C-78CC-8020-2B1F-29D19B2BA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4BE2EB-5FA3-B46D-86DA-F1E67DE23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A0866-DF71-41EB-97BB-91D1B8874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23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34DFD6-0596-82DD-E132-EC8015AF9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D0A7-BF7D-4EF3-AF0D-0E85EC9083C7}" type="datetimeFigureOut">
              <a:rPr lang="en-US" smtClean="0"/>
              <a:pPr/>
              <a:t>11/25/2022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BF3D4B-23F3-D7DD-F05B-6AE3B2203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62DE79-C91C-ED7F-B28C-1CC01D04B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A0866-DF71-41EB-97BB-91D1B8874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882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6B68F-7511-B9E9-6AE5-ABB2A8BF4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890BB-A60C-B04D-8CD4-D3A792227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92376C-FE1F-E0BA-50C4-64AC47C264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AE2205-27D7-6485-F99D-BD7B3A747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D0A7-BF7D-4EF3-AF0D-0E85EC9083C7}" type="datetimeFigureOut">
              <a:rPr lang="en-US" smtClean="0"/>
              <a:pPr/>
              <a:t>11/25/2022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E18247-E8FC-4EB7-6AA4-4B3FC53C3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C3743C-A65C-D84E-5139-5391DF5F4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A0866-DF71-41EB-97BB-91D1B8874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388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00F3F-B3E8-1BD7-E38D-CB75D6896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18A92C-92C5-54B4-F59D-CA77C2800F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E5B4BD-5994-8723-0E5B-E975FAD0A0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937D5D-437E-E783-B6BE-7CE530A8F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D0A7-BF7D-4EF3-AF0D-0E85EC9083C7}" type="datetimeFigureOut">
              <a:rPr lang="en-US" smtClean="0"/>
              <a:pPr/>
              <a:t>11/25/2022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D2DFB4-3FA3-9C25-5B98-13FA1A2FE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3211E-D392-9D39-9B27-9C5D6735F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A0866-DF71-41EB-97BB-91D1B8874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25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332485-ACF5-3BE1-4E1D-86A515473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43DEF-F3C3-2D24-1875-ADB1BC2B9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97208-3252-9FAC-C3DC-1AF0F2309C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8D0A7-BF7D-4EF3-AF0D-0E85EC9083C7}" type="datetimeFigureOut">
              <a:rPr lang="en-US" smtClean="0"/>
              <a:pPr/>
              <a:t>11/25/2022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02E2F6-2BB7-57DA-172A-C1FE4ED004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C5C27-232F-202D-0291-1162AC2CB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A0866-DF71-41EB-97BB-91D1B8874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388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09700"/>
            <a:ext cx="8229600" cy="4038600"/>
          </a:xfrm>
          <a:solidFill>
            <a:schemeClr val="accent6">
              <a:lumMod val="40000"/>
              <a:lumOff val="6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b="1" cap="all" dirty="0">
                <a:ln w="0"/>
                <a:solidFill>
                  <a:sysClr val="windowText" lastClr="000000"/>
                </a:solidFill>
                <a:effectLst>
                  <a:reflection blurRad="12700" stA="50000" endPos="50000" dist="5000" dir="5400000" sy="-100000" rotWithShape="0"/>
                </a:effectLst>
                <a:latin typeface="Calisto MT" pitchFamily="18" charset="0"/>
              </a:rPr>
              <a:t>Word Formation Processes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1"/>
            <a:ext cx="8001000" cy="609599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REDUPLICATION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52400" y="990600"/>
            <a:ext cx="8686800" cy="5334000"/>
          </a:xfrm>
        </p:spPr>
        <p:txBody>
          <a:bodyPr>
            <a:normAutofit/>
          </a:bodyPr>
          <a:lstStyle/>
          <a:p>
            <a:pPr algn="just"/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Some Compounds have Two or More Elements which are either Identical or only Slightly Different </a:t>
            </a:r>
          </a:p>
          <a:p>
            <a:pPr algn="l"/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Difference between Two Elements may be in the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Initial Consonants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Medial Vowels</a:t>
            </a:r>
          </a:p>
          <a:p>
            <a:pPr algn="l"/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alkie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alkie		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ss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-Cr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370114" y="838200"/>
            <a:ext cx="8382000" cy="5333999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Aft>
                <a:spcPts val="600"/>
              </a:spcAft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Tick-Tock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		See-Saw		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Tip-Top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Zig-Zag		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Chit-Chat		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Yo-Yo	</a:t>
            </a:r>
            <a:b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Bow-Wow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		Ping-Pong, 	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Ding-Dong, </a:t>
            </a:r>
            <a:r>
              <a:rPr lang="en-US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Shilly-Shally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	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Helter-Skelter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Tittle-Tattle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Wishy-Washy, 	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Tut-Tut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	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Willy-Nilly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Mumbo-Jumbo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 	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Higgledy-Piggledy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Hi-fi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	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Hibbie-Jeebie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  	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Hocus-Pocus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Argy-bargy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	</a:t>
            </a:r>
            <a:r>
              <a:rPr lang="en-US" sz="3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Nitty-gritty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	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Knick-Knack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Chop-Chop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	So-so		No-no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28600"/>
            <a:ext cx="7010400" cy="6096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457200" y="304800"/>
            <a:ext cx="8534400" cy="59436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Cont.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Namby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bamby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		Roly-poly, 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Harum-Scarum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		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Hoity-toity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	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Hurly-Burly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			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Itty-bitty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Namby-pamby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		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bye-bye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	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Hush-hush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			</a:t>
            </a:r>
            <a:r>
              <a:rPr lang="en-US" sz="32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Ha-ha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		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Blah-blah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			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Flip-flip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Ga-ga</a:t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228600"/>
            <a:ext cx="7315200" cy="1600200"/>
          </a:xfrm>
        </p:spPr>
        <p:txBody>
          <a:bodyPr>
            <a:normAutofit fontScale="90000"/>
          </a:bodyPr>
          <a:lstStyle/>
          <a:p>
            <a:pPr algn="l"/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CLIPPING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342900" y="1219200"/>
            <a:ext cx="8458200" cy="3429000"/>
          </a:xfrm>
        </p:spPr>
        <p:txBody>
          <a:bodyPr>
            <a:normAutofit/>
          </a:bodyPr>
          <a:lstStyle/>
          <a:p>
            <a:pPr algn="just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Parts of the Long Word are cut off. Hence One Part of the word stands for the Whole Word.</a:t>
            </a:r>
          </a:p>
          <a:p>
            <a:pPr algn="just"/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None/>
            </a:pP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 Clipping can occur 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at the Beginning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200"/>
          </a:xfrm>
        </p:spPr>
        <p:txBody>
          <a:bodyPr>
            <a:normAutofit/>
          </a:bodyPr>
          <a:lstStyle/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Phone # Telephone		</a:t>
            </a:r>
            <a:r>
              <a:rPr lang="en-US" sz="32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Net # Internet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Plane #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Aeroplane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Paper # Newspaper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Pin # Hairpin/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Safetypin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Stand #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BusStand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Book # Textbook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Brush # Toothbrush/ Hairbrush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Watch # Wristwatch	Fan # Ceiling Fan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Bell # Doorbell		Cycle # Bicycle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Cooker # Pressure cooker 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Bike # Motorbike</a:t>
            </a:r>
          </a:p>
          <a:p>
            <a:pPr algn="just"/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just">
              <a:buNone/>
            </a:pP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ii) Clipping can occur 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at the End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Commonly Used)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029200"/>
          </a:xfrm>
        </p:spPr>
        <p:txBody>
          <a:bodyPr>
            <a:normAutofit fontScale="92500"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Photo # Photograph		</a:t>
            </a: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Intro# Introduction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Disco# Discotheque		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Veg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# Vegetarian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Mon # Monday		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Cell #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Cellphone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Ortho #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Orthopaedic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Bro # Brother</a:t>
            </a:r>
          </a:p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Gynaec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#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Gynaecologist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Sis # Sister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Gym # Gymnasium		</a:t>
            </a:r>
            <a:r>
              <a:rPr lang="en-US" sz="3200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Prez</a:t>
            </a: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# President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Exam # Examination	</a:t>
            </a:r>
            <a:r>
              <a:rPr lang="en-US" sz="32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Brits # British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Pak # Pakistan		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Fr # Francs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Bio # Biology			</a:t>
            </a:r>
            <a:r>
              <a:rPr lang="en-US" sz="32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Kilo # Kilogram			</a:t>
            </a:r>
          </a:p>
          <a:p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1"/>
            <a:ext cx="7924800" cy="609599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Cont.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914400"/>
            <a:ext cx="8686800" cy="57150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Lab  # Laboratory		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Lib # Library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Dorm # Dormitory		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Taxi # Taxicab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Ad # Advertisement		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Prof # Professor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Mike # Microphone		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Specs # Spectacles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Eco # Ecology / Economics  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Ok # Okay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Doc # Doctor / Document     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Id # Identity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Sign # Signature		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Fridge # Refrigerator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Comp # Computer		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Calci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# Calculator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Fax # Facsimile 		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Zoo # Zoological Park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Gas # Gasoline		    Micro # Microwave Oven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Remote # Remote control 					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ii) Clipping can occur 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in the Middle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( Rare)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Flu # Influenza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BLENDING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4562"/>
            <a:ext cx="8229600" cy="56388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Two Parts of Two Different words are blended to make a New Word.</a:t>
            </a:r>
          </a:p>
          <a:p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Brunch 	#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Breakfast+Lunch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Smog   		# Smoke + Fog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Motel   		# Motor + Hotel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Moped 		# Motor Cycle + Pedals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Transistor 	# Transfer + Resistor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Autobus    	# Automobile + Omnibus</a:t>
            </a:r>
          </a:p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Tomchi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   	# Tomato +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Chille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Pomato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    	# Potato + Tomato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5867400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Infotainment	# Information+ Entertainment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di-fi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# Digital + Fidelity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Co-ed		#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Co+education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Chortle		#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Chukle+Snort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Finmin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# Finance + Minister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Womenomics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	# Women +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Econimics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Edutainment  	# Education + Entertainment</a:t>
            </a:r>
          </a:p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Interpole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# International + Police</a:t>
            </a:r>
          </a:p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Medicar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# Medical + Care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Heliport		# Helicopter + Airport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Hi- Tech		# High + Technology</a:t>
            </a:r>
          </a:p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Ginormous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# Gigantic + Enormous</a:t>
            </a:r>
          </a:p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Feminar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# Feminine + Seminar</a:t>
            </a:r>
          </a:p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Workoholic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# Work + Alcoholic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 idx="4294967295"/>
          </p:nvPr>
        </p:nvSpPr>
        <p:spPr>
          <a:xfrm>
            <a:off x="0" y="304800"/>
            <a:ext cx="7772400" cy="1295400"/>
          </a:xfrm>
        </p:spPr>
        <p:txBody>
          <a:bodyPr/>
          <a:lstStyle/>
          <a:p>
            <a:pPr algn="l"/>
            <a:r>
              <a:rPr lang="en-US" b="1" dirty="0">
                <a:latin typeface="Times New Roman" pitchFamily="18" charset="0"/>
                <a:cs typeface="Times New Roman" pitchFamily="18" charset="0"/>
              </a:rPr>
              <a:t>   I : Affixation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4294967295"/>
          </p:nvPr>
        </p:nvSpPr>
        <p:spPr>
          <a:xfrm>
            <a:off x="359229" y="1371600"/>
            <a:ext cx="8763000" cy="48768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PREFIX : ADDING A PREFIX TO THE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BASE</a:t>
            </a:r>
          </a:p>
          <a:p>
            <a:pPr algn="l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With / Without Change of Word-Class</a:t>
            </a:r>
          </a:p>
          <a:p>
            <a:pPr algn="l"/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+Complete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	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+tie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+moral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+pilot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+friend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Arch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+enemy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Tri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+colour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Post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+war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Sub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+way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Super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+market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l"/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4873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Cont.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Staycation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# Stay  + Vacation</a:t>
            </a:r>
          </a:p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Globish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# Global + English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Wi-Fi		# Wireless + Fidelity</a:t>
            </a:r>
          </a:p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Frenemy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# Friend + Enemy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Faction		# Fact + Fiction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Emoticon		# Emotion + Icon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Docudrama		# Documentary + Drama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Biopic		# Biography + Picture</a:t>
            </a:r>
          </a:p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Spork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# Spoon + Fork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Webinar		# Web + Seminar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Blog			# Web + Log</a:t>
            </a:r>
          </a:p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Glamping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# Glamorous + Camping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Internet		# International + Network</a:t>
            </a:r>
          </a:p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Hinglish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# Hindi + English		 		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971" y="762000"/>
            <a:ext cx="8229600" cy="5638800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Alphanumeric # Alphabetic + Numeric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Brexit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# Britain + Exit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Email		# Electronic + mail</a:t>
            </a:r>
          </a:p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Forex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# Foreign + Exchange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Oxbridge	# Oxford + Cambridge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Sitcom		# Situation + Comedy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Bollywood	# Bombay+ Hollywood</a:t>
            </a:r>
          </a:p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Saifina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#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Saif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+ Karina</a:t>
            </a:r>
          </a:p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Chillax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# Chill + Relax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Cineplex	# Cinema + Complex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Chunnel		# Channel + Tunnel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Dumbfound	# Dumb + Confound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Malware		# Malicious + Software</a:t>
            </a:r>
          </a:p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Netizen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# Internet + Citizen</a:t>
            </a:r>
          </a:p>
          <a:p>
            <a:pPr>
              <a:buNone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Acronymy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/ Acronyms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791200"/>
          </a:xfrm>
        </p:spPr>
        <p:txBody>
          <a:bodyPr>
            <a:normAutofit fontScale="70000" lnSpcReduction="20000"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Acronyms are formed from the Initial Letters of  Words.</a:t>
            </a:r>
          </a:p>
          <a:p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Many Acronyms are Pronounced as words.</a:t>
            </a:r>
          </a:p>
          <a:p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Acronyms pronounced as Sequences of Letters can be called “ ALPHABETISMS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>
              <a:buNone/>
            </a:pP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COD 		# Cash On Delivery</a:t>
            </a:r>
          </a:p>
          <a:p>
            <a:pPr>
              <a:buNone/>
            </a:pP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NOC	 	# No Objection Certificate</a:t>
            </a:r>
          </a:p>
          <a:p>
            <a:pPr>
              <a:buNone/>
            </a:pP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RADAR		# Radio Detecting And Ranging</a:t>
            </a:r>
          </a:p>
          <a:p>
            <a:pPr>
              <a:buNone/>
            </a:pP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LCD		# Liquid Compact Disc</a:t>
            </a:r>
          </a:p>
          <a:p>
            <a:pPr>
              <a:buNone/>
            </a:pP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BPO		# Business Process Outsourcing</a:t>
            </a:r>
          </a:p>
          <a:p>
            <a:pPr>
              <a:buNone/>
            </a:pP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OT			# Operation Theatre</a:t>
            </a:r>
          </a:p>
          <a:p>
            <a:pPr>
              <a:buNone/>
            </a:pP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LA			# Los Angeles</a:t>
            </a:r>
          </a:p>
          <a:p>
            <a:pPr>
              <a:buNone/>
            </a:pP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CRY		# Child Rights and You</a:t>
            </a:r>
          </a:p>
          <a:p>
            <a:pPr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9436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BJP	#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Bhartiya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Janata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Party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IMF	# International Monetary Fund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SAARC   # South Asian Association of Regional Cooperation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WHO	# World Health Organisation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RAW	# Research and Analysis Wing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NASA      # National Aeronautics &amp; Space Organisation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CIDCO  # City &amp; Industrial Development Corporation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NABARD  # National Bank for Rural &amp; Agriculture Development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Exercise: Identify the Word Formation Processes of the underlined words: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They are 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made for each other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couple.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Write 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PTO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at the bottom of the page.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We are proud to be 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Indians.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She switched on the 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set top box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She will get 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70 points.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She is 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shopaholic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They are drawing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zig-zag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lines. 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Please 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empty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this box.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 have a 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PAN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card.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He talks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glocal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English</a:t>
            </a: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AD24D3-C915-A0A8-C9F2-94E0DE99A2BF}"/>
              </a:ext>
            </a:extLst>
          </p:cNvPr>
          <p:cNvSpPr txBox="1"/>
          <p:nvPr/>
        </p:nvSpPr>
        <p:spPr>
          <a:xfrm rot="20657699">
            <a:off x="2561238" y="2250468"/>
            <a:ext cx="7162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400" b="1" dirty="0">
                <a:latin typeface="Bahnschrift SemiBold" panose="020B0502040204020203" pitchFamily="34" charset="0"/>
              </a:rPr>
              <a:t>Thank you !</a:t>
            </a:r>
          </a:p>
        </p:txBody>
      </p:sp>
    </p:spTree>
    <p:extLst>
      <p:ext uri="{BB962C8B-B14F-4D97-AF65-F5344CB8AC3E}">
        <p14:creationId xmlns:p14="http://schemas.microsoft.com/office/powerpoint/2010/main" val="2641159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457200" y="304800"/>
            <a:ext cx="8686800" cy="24384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SUFFIX: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ADDING A PREFIX TO THE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BASE</a:t>
            </a:r>
            <a:b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With / Without Change in Word-Class</a:t>
            </a:r>
            <a:b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4294967295"/>
          </p:nvPr>
        </p:nvSpPr>
        <p:spPr>
          <a:xfrm>
            <a:off x="342900" y="2057400"/>
            <a:ext cx="8458200" cy="38862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Govern+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ment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Faith+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ful</a:t>
            </a:r>
            <a:endParaRPr lang="en-US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Wis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(e)+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Prepar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(e)+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ation</a:t>
            </a:r>
            <a:endParaRPr lang="en-US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Writ(e)+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er	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Hospital+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ise</a:t>
            </a:r>
            <a:endParaRPr lang="en-US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Nation+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peech+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less</a:t>
            </a:r>
            <a:endParaRPr lang="en-US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Artist+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ic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Happi+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ness</a:t>
            </a:r>
            <a:endParaRPr lang="en-US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991600" cy="6278562"/>
          </a:xfrm>
        </p:spPr>
        <p:txBody>
          <a:bodyPr>
            <a:normAutofit/>
          </a:bodyPr>
          <a:lstStyle/>
          <a:p>
            <a:pPr marL="225425" algn="l"/>
            <a:r>
              <a:rPr lang="en-US" b="1" dirty="0">
                <a:latin typeface="Times New Roman" pitchFamily="18" charset="0"/>
                <a:cs typeface="Times New Roman" pitchFamily="18" charset="0"/>
              </a:rPr>
              <a:t>II: CONVERSION</a:t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Word changes its Word Class with / Without an Affixation</a:t>
            </a:r>
            <a:b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I: You should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husband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your resources carefully.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I: Her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husband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is in the army.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II: This rule is a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must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for everyone.</a:t>
            </a:r>
            <a:b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II: You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must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buy this book.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III: My children are a great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help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to her.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III: please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help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her in the project.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IV: We had a nice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walk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the garden.</a:t>
            </a:r>
            <a:b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IV: Camels can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walk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on sand.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04800"/>
            <a:ext cx="84582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Cont…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V: The news was in the national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daily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V: It’s a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daily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newspaper.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VI: Wear a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mask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VI: They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mask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their feelings.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VII: She was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present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in the class.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VII: She gave her a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present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VIII: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Light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the lamp.</a:t>
            </a:r>
          </a:p>
          <a:p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VIII: There is enough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light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the room.</a:t>
            </a:r>
          </a:p>
          <a:p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MORE words: Knife, Calm, House, Water, Call, Empty, Brake, Cash, Comic, etc.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838199"/>
          </a:xfrm>
        </p:spPr>
        <p:txBody>
          <a:bodyPr/>
          <a:lstStyle/>
          <a:p>
            <a:pPr algn="l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Cont.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100" y="1143000"/>
            <a:ext cx="8305800" cy="5410199"/>
          </a:xfr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Conversions from Phrases to Nouns:</a:t>
            </a:r>
          </a:p>
          <a:p>
            <a:pPr marL="514350" indent="-514350" algn="l">
              <a:buAutoNum type="arabicPeriod"/>
            </a:pP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 was one of the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also-runs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 algn="l">
              <a:buAutoNum type="arabicPeriod"/>
            </a:pP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 is a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fly-by-night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businessman.</a:t>
            </a:r>
          </a:p>
          <a:p>
            <a:pPr marL="514350" indent="-514350" algn="l"/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/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Conversions from Phrases to Adjectives:</a:t>
            </a:r>
          </a:p>
          <a:p>
            <a:pPr marL="514350" indent="-514350" algn="l">
              <a:buAutoNum type="arabicPeriod"/>
            </a:pP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 feel very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under the weather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These are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cast-off 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clothes. </a:t>
            </a:r>
          </a:p>
          <a:p>
            <a:pPr marL="514350" indent="-514350" algn="l">
              <a:buAutoNum type="arabicPeriod"/>
            </a:pP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She is a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make-up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artist.</a:t>
            </a:r>
          </a:p>
          <a:p>
            <a:pPr marL="514350" indent="-514350" algn="l">
              <a:buAutoNum type="arabicPeriod"/>
            </a:pP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It’s a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done in a corner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matter.</a:t>
            </a:r>
          </a:p>
          <a:p>
            <a:pPr marL="514350" indent="-514350" algn="l">
              <a:buAutoNum type="arabicPeriod"/>
            </a:pP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His is a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beat about the bush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speech.</a:t>
            </a:r>
          </a:p>
          <a:p>
            <a:pPr marL="514350" indent="-514350" algn="l"/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>
              <a:buAutoNum type="arabicPeriod"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/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/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>
              <a:buAutoNum type="arabicPeriod"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>
              <a:buAutoNum type="arabicPeriod"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1"/>
            <a:ext cx="8001000" cy="685799"/>
          </a:xfrm>
        </p:spPr>
        <p:txBody>
          <a:bodyPr/>
          <a:lstStyle/>
          <a:p>
            <a:pPr algn="l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Cont.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42900" y="990600"/>
            <a:ext cx="8458200" cy="58674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Conversions for Affixes to Nouns: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Feminism is one of the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isms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What are the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pros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the issue.</a:t>
            </a:r>
          </a:p>
          <a:p>
            <a:pPr algn="l"/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Approximate Conversion: </a:t>
            </a:r>
          </a:p>
          <a:p>
            <a:pPr algn="l"/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word undergoes a slight change in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Spelling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Pronunciation 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Grammatic Function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l"/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Advice # Advise		Practice #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Practise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Thief # Thieve (V)		</a:t>
            </a:r>
          </a:p>
          <a:p>
            <a:pPr algn="l"/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077200" cy="533399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Shift of Stress: 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7200" y="838200"/>
            <a:ext cx="8382000" cy="57150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VERB 						 NOUN</a:t>
            </a:r>
          </a:p>
          <a:p>
            <a:pPr algn="l"/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(Stress on 2</a:t>
            </a:r>
            <a:r>
              <a:rPr lang="en-US" sz="24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Syllable)			(Stress on  1</a:t>
            </a:r>
            <a:r>
              <a:rPr lang="en-US" sz="24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Syllable)	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duct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		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Conduct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dict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		 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Addict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crease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		 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Decrease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Export /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Iks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	 			Export  /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eks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	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Object 	 				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Object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Perfect	 				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Perfect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Conflict	 				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Conflict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Insult		 			Insult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Permit		 			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Permit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Present		 			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Present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Produce		 			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Produce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Rebel		 			Rebel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Record		 			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Record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		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1"/>
            <a:ext cx="8077200" cy="609599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COMPOUND WORDS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04800" y="990600"/>
            <a:ext cx="8534400" cy="548640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unit that consists of two or more bases.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Sunrise	Taxpayer	Blood-Test	 	Notebook Book review	song-writer       Swimming pool Daydreaming	Homework		Walking stick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Windmill		Motorcycle		Paperback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Hunchback		Backpack		Potbelly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Loudmouth		Breathtaking	Soul Searching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Fruit Canning	Homesick	      Merry-go-round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British-American	Bitter-Sweet	Deaf-Mute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Colourblind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Brickred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Hairband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Medium pace right hand bowler </a:t>
            </a:r>
          </a:p>
          <a:p>
            <a:pPr algn="l"/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</TotalTime>
  <Words>1775</Words>
  <Application>Microsoft Office PowerPoint</Application>
  <PresentationFormat>On-screen Show (4:3)</PresentationFormat>
  <Paragraphs>227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Bahnschrift SemiBold</vt:lpstr>
      <vt:lpstr>Calibri</vt:lpstr>
      <vt:lpstr>Calibri Light</vt:lpstr>
      <vt:lpstr>Calisto MT</vt:lpstr>
      <vt:lpstr>Times New Roman</vt:lpstr>
      <vt:lpstr>Office Theme</vt:lpstr>
      <vt:lpstr>Word Formation Processes</vt:lpstr>
      <vt:lpstr>   I : Affixation</vt:lpstr>
      <vt:lpstr> SUFFIX:  ADDING A PREFIX TO THE BASE    With / Without Change in Word-Class  </vt:lpstr>
      <vt:lpstr>II: CONVERSION A Word changes its Word Class with / Without an Affixation  I: You should husband your resources carefully. I: Her husband is in the army.  II: This rule is a must for everyone.  II: You must buy this book. III: My children are a great help to her. III: please help her in the project.  IV: We had a nice walk in the garden.  IV: Camels can walk on sand.   </vt:lpstr>
      <vt:lpstr>PowerPoint Presentation</vt:lpstr>
      <vt:lpstr>Cont.</vt:lpstr>
      <vt:lpstr>Cont.</vt:lpstr>
      <vt:lpstr>Shift of Stress: </vt:lpstr>
      <vt:lpstr>COMPOUND WORDS</vt:lpstr>
      <vt:lpstr>REDUPLICATION</vt:lpstr>
      <vt:lpstr>Tick-Tock  See-Saw  Tip-Top Zig-Zag  Chit-Chat  Yo-Yo  Bow-Wow  Ping-Pong,  Ding-Dong, Shilly-Shally,  Helter-Skelter, Tittle-Tattle, Wishy-Washy,  Tut-Tut,  Willy-Nilly,  Mumbo-Jumbo,   Higgledy-Piggledy,  Hi-fi,  Hibbie-Jeebie,    Hocus-Pocus, Argy-bargy,  Nitty-gritty,  Knick-Knack, Chop-Chop,  So-so  No-no</vt:lpstr>
      <vt:lpstr>Cont.  Namby-bamby,   Roly-poly,  Harum-Scarum,   Hoity-toity,   Hurly-Burly,    Itty-bitty,  Namby-pamby,   bye-bye,   Hush-hush,    Ha-ha,    Blah-blah,    Flip-flip,  Ga-ga </vt:lpstr>
      <vt:lpstr> CLIPPING   </vt:lpstr>
      <vt:lpstr>i) Clipping can occur at the Beginning:  </vt:lpstr>
      <vt:lpstr>ii) Clipping can occur at the End:  (Commonly Used)</vt:lpstr>
      <vt:lpstr>Cont.</vt:lpstr>
      <vt:lpstr>ii) Clipping can occur in the Middle: ( Rare)</vt:lpstr>
      <vt:lpstr>BLENDING</vt:lpstr>
      <vt:lpstr>Cont.</vt:lpstr>
      <vt:lpstr>Cont. </vt:lpstr>
      <vt:lpstr>Cont.</vt:lpstr>
      <vt:lpstr>Acronymy / Acronyms</vt:lpstr>
      <vt:lpstr>Cont.</vt:lpstr>
      <vt:lpstr>Exercise: Identify the Word Formation Processes of the underlined words: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Formation Processes</dc:title>
  <dc:creator>Admin</dc:creator>
  <cp:lastModifiedBy>ujjvala_n_tathe@yahoo.com</cp:lastModifiedBy>
  <cp:revision>53</cp:revision>
  <dcterms:created xsi:type="dcterms:W3CDTF">2017-08-09T12:08:39Z</dcterms:created>
  <dcterms:modified xsi:type="dcterms:W3CDTF">2022-11-25T17:52:37Z</dcterms:modified>
</cp:coreProperties>
</file>