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4" d="100"/>
          <a:sy n="64" d="100"/>
        </p:scale>
        <p:origin x="680"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1DCE30-7E53-438B-B882-8F38B1D2BA6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F8823314-3D8B-4948-B982-E16962D1DFE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05780934-43AB-4459-A9B4-570D37109093}"/>
              </a:ext>
            </a:extLst>
          </p:cNvPr>
          <p:cNvSpPr>
            <a:spLocks noGrp="1"/>
          </p:cNvSpPr>
          <p:nvPr>
            <p:ph type="dt" sz="half" idx="10"/>
          </p:nvPr>
        </p:nvSpPr>
        <p:spPr/>
        <p:txBody>
          <a:bodyPr/>
          <a:lstStyle/>
          <a:p>
            <a:fld id="{9A0FE0F3-D6B9-410D-9041-41DB8F58896E}" type="datetimeFigureOut">
              <a:rPr lang="en-IN" smtClean="0"/>
              <a:t>15-09-2021</a:t>
            </a:fld>
            <a:endParaRPr lang="en-IN"/>
          </a:p>
        </p:txBody>
      </p:sp>
      <p:sp>
        <p:nvSpPr>
          <p:cNvPr id="5" name="Footer Placeholder 4">
            <a:extLst>
              <a:ext uri="{FF2B5EF4-FFF2-40B4-BE49-F238E27FC236}">
                <a16:creationId xmlns:a16="http://schemas.microsoft.com/office/drawing/2014/main" id="{4D96DC91-48AB-4EC1-91ED-43DE981FC434}"/>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3F9A0C27-8523-4E3C-BD8B-48710DAE02C0}"/>
              </a:ext>
            </a:extLst>
          </p:cNvPr>
          <p:cNvSpPr>
            <a:spLocks noGrp="1"/>
          </p:cNvSpPr>
          <p:nvPr>
            <p:ph type="sldNum" sz="quarter" idx="12"/>
          </p:nvPr>
        </p:nvSpPr>
        <p:spPr/>
        <p:txBody>
          <a:bodyPr/>
          <a:lstStyle/>
          <a:p>
            <a:fld id="{78A9E079-E850-4C93-A6D0-5C7D3281C825}" type="slidenum">
              <a:rPr lang="en-IN" smtClean="0"/>
              <a:t>‹#›</a:t>
            </a:fld>
            <a:endParaRPr lang="en-IN"/>
          </a:p>
        </p:txBody>
      </p:sp>
    </p:spTree>
    <p:extLst>
      <p:ext uri="{BB962C8B-B14F-4D97-AF65-F5344CB8AC3E}">
        <p14:creationId xmlns:p14="http://schemas.microsoft.com/office/powerpoint/2010/main" val="42518589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8A93E9-1101-437E-BF3E-1B8A2814177B}"/>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99FA7E67-5B97-477A-8BBC-0687B0B64EA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6B4A15D4-820C-4934-B5A7-C8533085BF66}"/>
              </a:ext>
            </a:extLst>
          </p:cNvPr>
          <p:cNvSpPr>
            <a:spLocks noGrp="1"/>
          </p:cNvSpPr>
          <p:nvPr>
            <p:ph type="dt" sz="half" idx="10"/>
          </p:nvPr>
        </p:nvSpPr>
        <p:spPr/>
        <p:txBody>
          <a:bodyPr/>
          <a:lstStyle/>
          <a:p>
            <a:fld id="{9A0FE0F3-D6B9-410D-9041-41DB8F58896E}" type="datetimeFigureOut">
              <a:rPr lang="en-IN" smtClean="0"/>
              <a:t>15-09-2021</a:t>
            </a:fld>
            <a:endParaRPr lang="en-IN"/>
          </a:p>
        </p:txBody>
      </p:sp>
      <p:sp>
        <p:nvSpPr>
          <p:cNvPr id="5" name="Footer Placeholder 4">
            <a:extLst>
              <a:ext uri="{FF2B5EF4-FFF2-40B4-BE49-F238E27FC236}">
                <a16:creationId xmlns:a16="http://schemas.microsoft.com/office/drawing/2014/main" id="{F760F768-F456-4312-86FA-35B97511D88A}"/>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F36A5670-6EAD-402A-92E2-EDAD4C32B38D}"/>
              </a:ext>
            </a:extLst>
          </p:cNvPr>
          <p:cNvSpPr>
            <a:spLocks noGrp="1"/>
          </p:cNvSpPr>
          <p:nvPr>
            <p:ph type="sldNum" sz="quarter" idx="12"/>
          </p:nvPr>
        </p:nvSpPr>
        <p:spPr/>
        <p:txBody>
          <a:bodyPr/>
          <a:lstStyle/>
          <a:p>
            <a:fld id="{78A9E079-E850-4C93-A6D0-5C7D3281C825}" type="slidenum">
              <a:rPr lang="en-IN" smtClean="0"/>
              <a:t>‹#›</a:t>
            </a:fld>
            <a:endParaRPr lang="en-IN"/>
          </a:p>
        </p:txBody>
      </p:sp>
    </p:spTree>
    <p:extLst>
      <p:ext uri="{BB962C8B-B14F-4D97-AF65-F5344CB8AC3E}">
        <p14:creationId xmlns:p14="http://schemas.microsoft.com/office/powerpoint/2010/main" val="30895721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BA6676D-5D26-4C58-9BE0-059AFD4CE21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20F68264-0898-426D-A413-44B0530F9E7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AADEA74B-E1BE-4489-AA1A-6C847B17E01B}"/>
              </a:ext>
            </a:extLst>
          </p:cNvPr>
          <p:cNvSpPr>
            <a:spLocks noGrp="1"/>
          </p:cNvSpPr>
          <p:nvPr>
            <p:ph type="dt" sz="half" idx="10"/>
          </p:nvPr>
        </p:nvSpPr>
        <p:spPr/>
        <p:txBody>
          <a:bodyPr/>
          <a:lstStyle/>
          <a:p>
            <a:fld id="{9A0FE0F3-D6B9-410D-9041-41DB8F58896E}" type="datetimeFigureOut">
              <a:rPr lang="en-IN" smtClean="0"/>
              <a:t>15-09-2021</a:t>
            </a:fld>
            <a:endParaRPr lang="en-IN"/>
          </a:p>
        </p:txBody>
      </p:sp>
      <p:sp>
        <p:nvSpPr>
          <p:cNvPr id="5" name="Footer Placeholder 4">
            <a:extLst>
              <a:ext uri="{FF2B5EF4-FFF2-40B4-BE49-F238E27FC236}">
                <a16:creationId xmlns:a16="http://schemas.microsoft.com/office/drawing/2014/main" id="{3FD88353-D6DF-4038-8FFC-E621C75F6D2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03D66739-5791-4092-9C5F-07ECA5EFD129}"/>
              </a:ext>
            </a:extLst>
          </p:cNvPr>
          <p:cNvSpPr>
            <a:spLocks noGrp="1"/>
          </p:cNvSpPr>
          <p:nvPr>
            <p:ph type="sldNum" sz="quarter" idx="12"/>
          </p:nvPr>
        </p:nvSpPr>
        <p:spPr/>
        <p:txBody>
          <a:bodyPr/>
          <a:lstStyle/>
          <a:p>
            <a:fld id="{78A9E079-E850-4C93-A6D0-5C7D3281C825}" type="slidenum">
              <a:rPr lang="en-IN" smtClean="0"/>
              <a:t>‹#›</a:t>
            </a:fld>
            <a:endParaRPr lang="en-IN"/>
          </a:p>
        </p:txBody>
      </p:sp>
    </p:spTree>
    <p:extLst>
      <p:ext uri="{BB962C8B-B14F-4D97-AF65-F5344CB8AC3E}">
        <p14:creationId xmlns:p14="http://schemas.microsoft.com/office/powerpoint/2010/main" val="2134758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40852C-BEEF-4F96-9D32-99FE012E7327}"/>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0414C7B8-E5CE-48A6-96F0-0650DA4BDD6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1DE48F65-60E2-4304-8378-24094866EB72}"/>
              </a:ext>
            </a:extLst>
          </p:cNvPr>
          <p:cNvSpPr>
            <a:spLocks noGrp="1"/>
          </p:cNvSpPr>
          <p:nvPr>
            <p:ph type="dt" sz="half" idx="10"/>
          </p:nvPr>
        </p:nvSpPr>
        <p:spPr/>
        <p:txBody>
          <a:bodyPr/>
          <a:lstStyle/>
          <a:p>
            <a:fld id="{9A0FE0F3-D6B9-410D-9041-41DB8F58896E}" type="datetimeFigureOut">
              <a:rPr lang="en-IN" smtClean="0"/>
              <a:t>15-09-2021</a:t>
            </a:fld>
            <a:endParaRPr lang="en-IN"/>
          </a:p>
        </p:txBody>
      </p:sp>
      <p:sp>
        <p:nvSpPr>
          <p:cNvPr id="5" name="Footer Placeholder 4">
            <a:extLst>
              <a:ext uri="{FF2B5EF4-FFF2-40B4-BE49-F238E27FC236}">
                <a16:creationId xmlns:a16="http://schemas.microsoft.com/office/drawing/2014/main" id="{D67623AB-949C-418B-8B02-4F132CBABE49}"/>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2F007939-90BC-4F8A-85B7-ADE770E66912}"/>
              </a:ext>
            </a:extLst>
          </p:cNvPr>
          <p:cNvSpPr>
            <a:spLocks noGrp="1"/>
          </p:cNvSpPr>
          <p:nvPr>
            <p:ph type="sldNum" sz="quarter" idx="12"/>
          </p:nvPr>
        </p:nvSpPr>
        <p:spPr/>
        <p:txBody>
          <a:bodyPr/>
          <a:lstStyle/>
          <a:p>
            <a:fld id="{78A9E079-E850-4C93-A6D0-5C7D3281C825}" type="slidenum">
              <a:rPr lang="en-IN" smtClean="0"/>
              <a:t>‹#›</a:t>
            </a:fld>
            <a:endParaRPr lang="en-IN"/>
          </a:p>
        </p:txBody>
      </p:sp>
    </p:spTree>
    <p:extLst>
      <p:ext uri="{BB962C8B-B14F-4D97-AF65-F5344CB8AC3E}">
        <p14:creationId xmlns:p14="http://schemas.microsoft.com/office/powerpoint/2010/main" val="42329394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90FDBB-BDEB-420F-BA05-4A288D42B71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2BDC1A0C-F94A-4388-B35C-191B7412471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B9C645A-223A-47CA-B757-10B2FB66796C}"/>
              </a:ext>
            </a:extLst>
          </p:cNvPr>
          <p:cNvSpPr>
            <a:spLocks noGrp="1"/>
          </p:cNvSpPr>
          <p:nvPr>
            <p:ph type="dt" sz="half" idx="10"/>
          </p:nvPr>
        </p:nvSpPr>
        <p:spPr/>
        <p:txBody>
          <a:bodyPr/>
          <a:lstStyle/>
          <a:p>
            <a:fld id="{9A0FE0F3-D6B9-410D-9041-41DB8F58896E}" type="datetimeFigureOut">
              <a:rPr lang="en-IN" smtClean="0"/>
              <a:t>15-09-2021</a:t>
            </a:fld>
            <a:endParaRPr lang="en-IN"/>
          </a:p>
        </p:txBody>
      </p:sp>
      <p:sp>
        <p:nvSpPr>
          <p:cNvPr id="5" name="Footer Placeholder 4">
            <a:extLst>
              <a:ext uri="{FF2B5EF4-FFF2-40B4-BE49-F238E27FC236}">
                <a16:creationId xmlns:a16="http://schemas.microsoft.com/office/drawing/2014/main" id="{8C0C2DE7-8DE3-4901-BB07-A977711F62E1}"/>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47807BFE-FD74-451F-8699-4E88D030B5F4}"/>
              </a:ext>
            </a:extLst>
          </p:cNvPr>
          <p:cNvSpPr>
            <a:spLocks noGrp="1"/>
          </p:cNvSpPr>
          <p:nvPr>
            <p:ph type="sldNum" sz="quarter" idx="12"/>
          </p:nvPr>
        </p:nvSpPr>
        <p:spPr/>
        <p:txBody>
          <a:bodyPr/>
          <a:lstStyle/>
          <a:p>
            <a:fld id="{78A9E079-E850-4C93-A6D0-5C7D3281C825}" type="slidenum">
              <a:rPr lang="en-IN" smtClean="0"/>
              <a:t>‹#›</a:t>
            </a:fld>
            <a:endParaRPr lang="en-IN"/>
          </a:p>
        </p:txBody>
      </p:sp>
    </p:spTree>
    <p:extLst>
      <p:ext uri="{BB962C8B-B14F-4D97-AF65-F5344CB8AC3E}">
        <p14:creationId xmlns:p14="http://schemas.microsoft.com/office/powerpoint/2010/main" val="9561060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8C63DA-7C84-4A16-9A25-8A2EF728FECF}"/>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FC890E21-4D5A-4852-A0CD-4A0F651F588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2A81F935-5335-4BF7-8D33-586A1DE2AFA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3C441A7F-2C85-4654-867A-E0AAA965BEF5}"/>
              </a:ext>
            </a:extLst>
          </p:cNvPr>
          <p:cNvSpPr>
            <a:spLocks noGrp="1"/>
          </p:cNvSpPr>
          <p:nvPr>
            <p:ph type="dt" sz="half" idx="10"/>
          </p:nvPr>
        </p:nvSpPr>
        <p:spPr/>
        <p:txBody>
          <a:bodyPr/>
          <a:lstStyle/>
          <a:p>
            <a:fld id="{9A0FE0F3-D6B9-410D-9041-41DB8F58896E}" type="datetimeFigureOut">
              <a:rPr lang="en-IN" smtClean="0"/>
              <a:t>15-09-2021</a:t>
            </a:fld>
            <a:endParaRPr lang="en-IN"/>
          </a:p>
        </p:txBody>
      </p:sp>
      <p:sp>
        <p:nvSpPr>
          <p:cNvPr id="6" name="Footer Placeholder 5">
            <a:extLst>
              <a:ext uri="{FF2B5EF4-FFF2-40B4-BE49-F238E27FC236}">
                <a16:creationId xmlns:a16="http://schemas.microsoft.com/office/drawing/2014/main" id="{D2E049FE-F3CD-4839-8F31-535BAEB2409A}"/>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F9BAECD8-5CA7-4DFB-899C-B1549D9C6BA8}"/>
              </a:ext>
            </a:extLst>
          </p:cNvPr>
          <p:cNvSpPr>
            <a:spLocks noGrp="1"/>
          </p:cNvSpPr>
          <p:nvPr>
            <p:ph type="sldNum" sz="quarter" idx="12"/>
          </p:nvPr>
        </p:nvSpPr>
        <p:spPr/>
        <p:txBody>
          <a:bodyPr/>
          <a:lstStyle/>
          <a:p>
            <a:fld id="{78A9E079-E850-4C93-A6D0-5C7D3281C825}" type="slidenum">
              <a:rPr lang="en-IN" smtClean="0"/>
              <a:t>‹#›</a:t>
            </a:fld>
            <a:endParaRPr lang="en-IN"/>
          </a:p>
        </p:txBody>
      </p:sp>
    </p:spTree>
    <p:extLst>
      <p:ext uri="{BB962C8B-B14F-4D97-AF65-F5344CB8AC3E}">
        <p14:creationId xmlns:p14="http://schemas.microsoft.com/office/powerpoint/2010/main" val="14307781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35150B-6E5B-43C0-9E17-22CD3D1D503A}"/>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420E51DC-AE8F-4A1A-B0A8-0F7248285D9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D6BE47B-97D4-481A-B53D-8553AD40036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C645BA8A-7EB9-4C54-8884-7906DFEEDEB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0BD26C3-635A-4BF4-AE11-6620E837843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F0074A6A-A79E-43F6-8862-039E7159C386}"/>
              </a:ext>
            </a:extLst>
          </p:cNvPr>
          <p:cNvSpPr>
            <a:spLocks noGrp="1"/>
          </p:cNvSpPr>
          <p:nvPr>
            <p:ph type="dt" sz="half" idx="10"/>
          </p:nvPr>
        </p:nvSpPr>
        <p:spPr/>
        <p:txBody>
          <a:bodyPr/>
          <a:lstStyle/>
          <a:p>
            <a:fld id="{9A0FE0F3-D6B9-410D-9041-41DB8F58896E}" type="datetimeFigureOut">
              <a:rPr lang="en-IN" smtClean="0"/>
              <a:t>15-09-2021</a:t>
            </a:fld>
            <a:endParaRPr lang="en-IN"/>
          </a:p>
        </p:txBody>
      </p:sp>
      <p:sp>
        <p:nvSpPr>
          <p:cNvPr id="8" name="Footer Placeholder 7">
            <a:extLst>
              <a:ext uri="{FF2B5EF4-FFF2-40B4-BE49-F238E27FC236}">
                <a16:creationId xmlns:a16="http://schemas.microsoft.com/office/drawing/2014/main" id="{8C39842D-51F9-42C3-9D78-E85F63CF561A}"/>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5EF48EAA-9B3F-45DA-AA96-66D60F04B481}"/>
              </a:ext>
            </a:extLst>
          </p:cNvPr>
          <p:cNvSpPr>
            <a:spLocks noGrp="1"/>
          </p:cNvSpPr>
          <p:nvPr>
            <p:ph type="sldNum" sz="quarter" idx="12"/>
          </p:nvPr>
        </p:nvSpPr>
        <p:spPr/>
        <p:txBody>
          <a:bodyPr/>
          <a:lstStyle/>
          <a:p>
            <a:fld id="{78A9E079-E850-4C93-A6D0-5C7D3281C825}" type="slidenum">
              <a:rPr lang="en-IN" smtClean="0"/>
              <a:t>‹#›</a:t>
            </a:fld>
            <a:endParaRPr lang="en-IN"/>
          </a:p>
        </p:txBody>
      </p:sp>
    </p:spTree>
    <p:extLst>
      <p:ext uri="{BB962C8B-B14F-4D97-AF65-F5344CB8AC3E}">
        <p14:creationId xmlns:p14="http://schemas.microsoft.com/office/powerpoint/2010/main" val="14423526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C5B5A2-8519-41C6-8190-243BF86AB233}"/>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B77BA2F1-8643-42B1-8F9C-684D60F172AC}"/>
              </a:ext>
            </a:extLst>
          </p:cNvPr>
          <p:cNvSpPr>
            <a:spLocks noGrp="1"/>
          </p:cNvSpPr>
          <p:nvPr>
            <p:ph type="dt" sz="half" idx="10"/>
          </p:nvPr>
        </p:nvSpPr>
        <p:spPr/>
        <p:txBody>
          <a:bodyPr/>
          <a:lstStyle/>
          <a:p>
            <a:fld id="{9A0FE0F3-D6B9-410D-9041-41DB8F58896E}" type="datetimeFigureOut">
              <a:rPr lang="en-IN" smtClean="0"/>
              <a:t>15-09-2021</a:t>
            </a:fld>
            <a:endParaRPr lang="en-IN"/>
          </a:p>
        </p:txBody>
      </p:sp>
      <p:sp>
        <p:nvSpPr>
          <p:cNvPr id="4" name="Footer Placeholder 3">
            <a:extLst>
              <a:ext uri="{FF2B5EF4-FFF2-40B4-BE49-F238E27FC236}">
                <a16:creationId xmlns:a16="http://schemas.microsoft.com/office/drawing/2014/main" id="{5F006028-294C-43EF-A218-3FF4F2D5C550}"/>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61B39103-3436-4710-952C-2916FCAD2133}"/>
              </a:ext>
            </a:extLst>
          </p:cNvPr>
          <p:cNvSpPr>
            <a:spLocks noGrp="1"/>
          </p:cNvSpPr>
          <p:nvPr>
            <p:ph type="sldNum" sz="quarter" idx="12"/>
          </p:nvPr>
        </p:nvSpPr>
        <p:spPr/>
        <p:txBody>
          <a:bodyPr/>
          <a:lstStyle/>
          <a:p>
            <a:fld id="{78A9E079-E850-4C93-A6D0-5C7D3281C825}" type="slidenum">
              <a:rPr lang="en-IN" smtClean="0"/>
              <a:t>‹#›</a:t>
            </a:fld>
            <a:endParaRPr lang="en-IN"/>
          </a:p>
        </p:txBody>
      </p:sp>
    </p:spTree>
    <p:extLst>
      <p:ext uri="{BB962C8B-B14F-4D97-AF65-F5344CB8AC3E}">
        <p14:creationId xmlns:p14="http://schemas.microsoft.com/office/powerpoint/2010/main" val="225763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E91EA5F-A463-4861-AC28-D2129CC841DC}"/>
              </a:ext>
            </a:extLst>
          </p:cNvPr>
          <p:cNvSpPr>
            <a:spLocks noGrp="1"/>
          </p:cNvSpPr>
          <p:nvPr>
            <p:ph type="dt" sz="half" idx="10"/>
          </p:nvPr>
        </p:nvSpPr>
        <p:spPr/>
        <p:txBody>
          <a:bodyPr/>
          <a:lstStyle/>
          <a:p>
            <a:fld id="{9A0FE0F3-D6B9-410D-9041-41DB8F58896E}" type="datetimeFigureOut">
              <a:rPr lang="en-IN" smtClean="0"/>
              <a:t>15-09-2021</a:t>
            </a:fld>
            <a:endParaRPr lang="en-IN"/>
          </a:p>
        </p:txBody>
      </p:sp>
      <p:sp>
        <p:nvSpPr>
          <p:cNvPr id="3" name="Footer Placeholder 2">
            <a:extLst>
              <a:ext uri="{FF2B5EF4-FFF2-40B4-BE49-F238E27FC236}">
                <a16:creationId xmlns:a16="http://schemas.microsoft.com/office/drawing/2014/main" id="{815FB0F7-D52C-41EB-BBD3-5EDA0CF29119}"/>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64E4E505-2B6D-4819-A1AC-7C76AABAA076}"/>
              </a:ext>
            </a:extLst>
          </p:cNvPr>
          <p:cNvSpPr>
            <a:spLocks noGrp="1"/>
          </p:cNvSpPr>
          <p:nvPr>
            <p:ph type="sldNum" sz="quarter" idx="12"/>
          </p:nvPr>
        </p:nvSpPr>
        <p:spPr/>
        <p:txBody>
          <a:bodyPr/>
          <a:lstStyle/>
          <a:p>
            <a:fld id="{78A9E079-E850-4C93-A6D0-5C7D3281C825}" type="slidenum">
              <a:rPr lang="en-IN" smtClean="0"/>
              <a:t>‹#›</a:t>
            </a:fld>
            <a:endParaRPr lang="en-IN"/>
          </a:p>
        </p:txBody>
      </p:sp>
    </p:spTree>
    <p:extLst>
      <p:ext uri="{BB962C8B-B14F-4D97-AF65-F5344CB8AC3E}">
        <p14:creationId xmlns:p14="http://schemas.microsoft.com/office/powerpoint/2010/main" val="40338564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81C79F-96EA-4F0A-B544-86C521030C7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E7479372-B7BF-4E7C-AEE9-05AEE7949A8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A20C63A7-9409-4E5F-A43E-991E3103DEB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AD9795D-9D2F-4AE0-B498-5234857A62AA}"/>
              </a:ext>
            </a:extLst>
          </p:cNvPr>
          <p:cNvSpPr>
            <a:spLocks noGrp="1"/>
          </p:cNvSpPr>
          <p:nvPr>
            <p:ph type="dt" sz="half" idx="10"/>
          </p:nvPr>
        </p:nvSpPr>
        <p:spPr/>
        <p:txBody>
          <a:bodyPr/>
          <a:lstStyle/>
          <a:p>
            <a:fld id="{9A0FE0F3-D6B9-410D-9041-41DB8F58896E}" type="datetimeFigureOut">
              <a:rPr lang="en-IN" smtClean="0"/>
              <a:t>15-09-2021</a:t>
            </a:fld>
            <a:endParaRPr lang="en-IN"/>
          </a:p>
        </p:txBody>
      </p:sp>
      <p:sp>
        <p:nvSpPr>
          <p:cNvPr id="6" name="Footer Placeholder 5">
            <a:extLst>
              <a:ext uri="{FF2B5EF4-FFF2-40B4-BE49-F238E27FC236}">
                <a16:creationId xmlns:a16="http://schemas.microsoft.com/office/drawing/2014/main" id="{F948B22D-4DB7-4614-B1AD-4FE1140B6FDF}"/>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500325EB-12C4-477B-91BE-2DD7300E032E}"/>
              </a:ext>
            </a:extLst>
          </p:cNvPr>
          <p:cNvSpPr>
            <a:spLocks noGrp="1"/>
          </p:cNvSpPr>
          <p:nvPr>
            <p:ph type="sldNum" sz="quarter" idx="12"/>
          </p:nvPr>
        </p:nvSpPr>
        <p:spPr/>
        <p:txBody>
          <a:bodyPr/>
          <a:lstStyle/>
          <a:p>
            <a:fld id="{78A9E079-E850-4C93-A6D0-5C7D3281C825}" type="slidenum">
              <a:rPr lang="en-IN" smtClean="0"/>
              <a:t>‹#›</a:t>
            </a:fld>
            <a:endParaRPr lang="en-IN"/>
          </a:p>
        </p:txBody>
      </p:sp>
    </p:spTree>
    <p:extLst>
      <p:ext uri="{BB962C8B-B14F-4D97-AF65-F5344CB8AC3E}">
        <p14:creationId xmlns:p14="http://schemas.microsoft.com/office/powerpoint/2010/main" val="38406307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89AF62-F5E5-491C-A5D8-0A31C5A80FF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156F18AA-D00F-4B86-A9F4-3DEFF257ADF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2A6C673E-FEA0-44A1-8A40-01E4FA516EE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BFC819B-0EE3-47E8-8F67-768B37FD8FE0}"/>
              </a:ext>
            </a:extLst>
          </p:cNvPr>
          <p:cNvSpPr>
            <a:spLocks noGrp="1"/>
          </p:cNvSpPr>
          <p:nvPr>
            <p:ph type="dt" sz="half" idx="10"/>
          </p:nvPr>
        </p:nvSpPr>
        <p:spPr/>
        <p:txBody>
          <a:bodyPr/>
          <a:lstStyle/>
          <a:p>
            <a:fld id="{9A0FE0F3-D6B9-410D-9041-41DB8F58896E}" type="datetimeFigureOut">
              <a:rPr lang="en-IN" smtClean="0"/>
              <a:t>15-09-2021</a:t>
            </a:fld>
            <a:endParaRPr lang="en-IN"/>
          </a:p>
        </p:txBody>
      </p:sp>
      <p:sp>
        <p:nvSpPr>
          <p:cNvPr id="6" name="Footer Placeholder 5">
            <a:extLst>
              <a:ext uri="{FF2B5EF4-FFF2-40B4-BE49-F238E27FC236}">
                <a16:creationId xmlns:a16="http://schemas.microsoft.com/office/drawing/2014/main" id="{95FA83C5-A22B-4B94-A550-2EB91822E157}"/>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936024B8-7657-4AE1-8027-00EAFF1EDC90}"/>
              </a:ext>
            </a:extLst>
          </p:cNvPr>
          <p:cNvSpPr>
            <a:spLocks noGrp="1"/>
          </p:cNvSpPr>
          <p:nvPr>
            <p:ph type="sldNum" sz="quarter" idx="12"/>
          </p:nvPr>
        </p:nvSpPr>
        <p:spPr/>
        <p:txBody>
          <a:bodyPr/>
          <a:lstStyle/>
          <a:p>
            <a:fld id="{78A9E079-E850-4C93-A6D0-5C7D3281C825}" type="slidenum">
              <a:rPr lang="en-IN" smtClean="0"/>
              <a:t>‹#›</a:t>
            </a:fld>
            <a:endParaRPr lang="en-IN"/>
          </a:p>
        </p:txBody>
      </p:sp>
    </p:spTree>
    <p:extLst>
      <p:ext uri="{BB962C8B-B14F-4D97-AF65-F5344CB8AC3E}">
        <p14:creationId xmlns:p14="http://schemas.microsoft.com/office/powerpoint/2010/main" val="1601640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D437C07-2ED5-41CC-991C-FE815F9917F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4FA34A9C-7316-44CA-9F10-6A91C09AC2E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45A962DE-D82F-4BEB-BA71-C7BBA07642A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A0FE0F3-D6B9-410D-9041-41DB8F58896E}" type="datetimeFigureOut">
              <a:rPr lang="en-IN" smtClean="0"/>
              <a:t>15-09-2021</a:t>
            </a:fld>
            <a:endParaRPr lang="en-IN"/>
          </a:p>
        </p:txBody>
      </p:sp>
      <p:sp>
        <p:nvSpPr>
          <p:cNvPr id="5" name="Footer Placeholder 4">
            <a:extLst>
              <a:ext uri="{FF2B5EF4-FFF2-40B4-BE49-F238E27FC236}">
                <a16:creationId xmlns:a16="http://schemas.microsoft.com/office/drawing/2014/main" id="{17C8D820-6D64-4E65-8EA1-609D5C95452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216042D8-D366-470B-A8F1-329A712206A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8A9E079-E850-4C93-A6D0-5C7D3281C825}" type="slidenum">
              <a:rPr lang="en-IN" smtClean="0"/>
              <a:t>‹#›</a:t>
            </a:fld>
            <a:endParaRPr lang="en-IN"/>
          </a:p>
        </p:txBody>
      </p:sp>
    </p:spTree>
    <p:extLst>
      <p:ext uri="{BB962C8B-B14F-4D97-AF65-F5344CB8AC3E}">
        <p14:creationId xmlns:p14="http://schemas.microsoft.com/office/powerpoint/2010/main" val="27581727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4D21057D-B8EF-42F9-9E96-554CC7A1F605}"/>
              </a:ext>
            </a:extLst>
          </p:cNvPr>
          <p:cNvSpPr txBox="1"/>
          <p:nvPr/>
        </p:nvSpPr>
        <p:spPr>
          <a:xfrm rot="21230482">
            <a:off x="1345094" y="2216425"/>
            <a:ext cx="9501809" cy="1323439"/>
          </a:xfrm>
          <a:prstGeom prst="rect">
            <a:avLst/>
          </a:prstGeom>
          <a:noFill/>
        </p:spPr>
        <p:txBody>
          <a:bodyPr wrap="square" rtlCol="0">
            <a:spAutoFit/>
          </a:bodyPr>
          <a:lstStyle/>
          <a:p>
            <a:r>
              <a:rPr lang="en-IN" sz="4000" b="1" dirty="0">
                <a:solidFill>
                  <a:srgbClr val="C00000"/>
                </a:solidFill>
                <a:effectLst/>
                <a:latin typeface="Times New Roman" panose="02020603050405020304" pitchFamily="18" charset="0"/>
                <a:ea typeface="Calibri" panose="020F0502020204030204" pitchFamily="34" charset="0"/>
                <a:cs typeface="Mangal" panose="02040503050203030202" pitchFamily="18" charset="0"/>
              </a:rPr>
              <a:t>Description &amp; Classification of Vowels</a:t>
            </a:r>
            <a:endParaRPr lang="en-IN" sz="4000" dirty="0">
              <a:effectLst/>
              <a:latin typeface="Calibri" panose="020F0502020204030204" pitchFamily="34" charset="0"/>
              <a:ea typeface="Calibri" panose="020F0502020204030204" pitchFamily="34" charset="0"/>
              <a:cs typeface="Mangal" panose="02040503050203030202" pitchFamily="18" charset="0"/>
            </a:endParaRPr>
          </a:p>
          <a:p>
            <a:endParaRPr lang="en-IN" sz="4000" dirty="0"/>
          </a:p>
        </p:txBody>
      </p:sp>
    </p:spTree>
    <p:extLst>
      <p:ext uri="{BB962C8B-B14F-4D97-AF65-F5344CB8AC3E}">
        <p14:creationId xmlns:p14="http://schemas.microsoft.com/office/powerpoint/2010/main" val="15729958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73E375F-F4FC-4B37-8C2E-4400E96AF34F}"/>
              </a:ext>
            </a:extLst>
          </p:cNvPr>
          <p:cNvSpPr txBox="1"/>
          <p:nvPr/>
        </p:nvSpPr>
        <p:spPr>
          <a:xfrm>
            <a:off x="616226" y="924340"/>
            <a:ext cx="10267121" cy="1957587"/>
          </a:xfrm>
          <a:prstGeom prst="rect">
            <a:avLst/>
          </a:prstGeom>
          <a:noFill/>
        </p:spPr>
        <p:txBody>
          <a:bodyPr wrap="square" rtlCol="0">
            <a:spAutoFit/>
          </a:bodyPr>
          <a:lstStyle/>
          <a:p>
            <a:pPr algn="just">
              <a:lnSpc>
                <a:spcPct val="107000"/>
              </a:lnSpc>
              <a:spcAft>
                <a:spcPts val="800"/>
              </a:spcAft>
            </a:pPr>
            <a:r>
              <a:rPr lang="en-IN" sz="2800" b="1" dirty="0">
                <a:solidFill>
                  <a:srgbClr val="C00000"/>
                </a:solidFill>
                <a:effectLst/>
                <a:latin typeface="Times New Roman" panose="02020603050405020304" pitchFamily="18" charset="0"/>
                <a:ea typeface="Calibri" panose="020F0502020204030204" pitchFamily="34" charset="0"/>
                <a:cs typeface="Mangal" panose="02040503050203030202" pitchFamily="18" charset="0"/>
              </a:rPr>
              <a:t>1. Close Vowels: </a:t>
            </a:r>
            <a:endParaRPr lang="en-IN" sz="2800" dirty="0">
              <a:solidFill>
                <a:srgbClr val="C00000"/>
              </a:solidFill>
              <a:effectLst/>
              <a:latin typeface="Calibri" panose="020F0502020204030204" pitchFamily="34" charset="0"/>
              <a:ea typeface="Calibri" panose="020F0502020204030204" pitchFamily="34" charset="0"/>
              <a:cs typeface="Mangal" panose="02040503050203030202" pitchFamily="18" charset="0"/>
            </a:endParaRPr>
          </a:p>
          <a:p>
            <a:pPr algn="just">
              <a:lnSpc>
                <a:spcPct val="107000"/>
              </a:lnSpc>
              <a:spcAft>
                <a:spcPts val="800"/>
              </a:spcAft>
            </a:pPr>
            <a:r>
              <a:rPr lang="en-IN" sz="2800" b="1" dirty="0">
                <a:solidFill>
                  <a:srgbClr val="002060"/>
                </a:solidFill>
                <a:effectLst/>
                <a:latin typeface="Times New Roman" panose="02020603050405020304" pitchFamily="18" charset="0"/>
                <a:ea typeface="Calibri" panose="020F0502020204030204" pitchFamily="34" charset="0"/>
                <a:cs typeface="Mangal" panose="02040503050203030202" pitchFamily="18" charset="0"/>
              </a:rPr>
              <a:t>In the production of close vowels the part of the tongue is raised very close to the roof of the mouth. As in /i:/</a:t>
            </a:r>
            <a:endParaRPr lang="en-IN" sz="2800" b="1" dirty="0">
              <a:solidFill>
                <a:srgbClr val="002060"/>
              </a:solidFill>
              <a:effectLst/>
              <a:latin typeface="Calibri" panose="020F0502020204030204" pitchFamily="34" charset="0"/>
              <a:ea typeface="Calibri" panose="020F0502020204030204" pitchFamily="34" charset="0"/>
              <a:cs typeface="Mangal" panose="02040503050203030202" pitchFamily="18" charset="0"/>
            </a:endParaRPr>
          </a:p>
          <a:p>
            <a:endParaRPr lang="en-IN" dirty="0"/>
          </a:p>
        </p:txBody>
      </p:sp>
      <p:sp>
        <p:nvSpPr>
          <p:cNvPr id="3" name="TextBox 2">
            <a:extLst>
              <a:ext uri="{FF2B5EF4-FFF2-40B4-BE49-F238E27FC236}">
                <a16:creationId xmlns:a16="http://schemas.microsoft.com/office/drawing/2014/main" id="{933CFBE7-51FF-46D5-872D-E274D7A136BE}"/>
              </a:ext>
            </a:extLst>
          </p:cNvPr>
          <p:cNvSpPr txBox="1"/>
          <p:nvPr/>
        </p:nvSpPr>
        <p:spPr>
          <a:xfrm>
            <a:off x="616226" y="3170160"/>
            <a:ext cx="9889435" cy="2572499"/>
          </a:xfrm>
          <a:prstGeom prst="rect">
            <a:avLst/>
          </a:prstGeom>
          <a:noFill/>
        </p:spPr>
        <p:txBody>
          <a:bodyPr wrap="square" rtlCol="0">
            <a:spAutoFit/>
          </a:bodyPr>
          <a:lstStyle/>
          <a:p>
            <a:pPr algn="just">
              <a:lnSpc>
                <a:spcPct val="107000"/>
              </a:lnSpc>
              <a:spcAft>
                <a:spcPts val="800"/>
              </a:spcAft>
            </a:pPr>
            <a:r>
              <a:rPr lang="en-IN" sz="2800" b="1" dirty="0">
                <a:solidFill>
                  <a:srgbClr val="C00000"/>
                </a:solidFill>
                <a:effectLst/>
                <a:latin typeface="Times New Roman" panose="02020603050405020304" pitchFamily="18" charset="0"/>
                <a:ea typeface="Calibri" panose="020F0502020204030204" pitchFamily="34" charset="0"/>
                <a:cs typeface="Mangal" panose="02040503050203030202" pitchFamily="18" charset="0"/>
              </a:rPr>
              <a:t>2. Half – Close Vowels: </a:t>
            </a:r>
            <a:endParaRPr lang="en-IN" sz="2800" b="1" dirty="0">
              <a:solidFill>
                <a:srgbClr val="C00000"/>
              </a:solidFill>
              <a:effectLst/>
              <a:latin typeface="Calibri" panose="020F0502020204030204" pitchFamily="34" charset="0"/>
              <a:ea typeface="Calibri" panose="020F0502020204030204" pitchFamily="34" charset="0"/>
              <a:cs typeface="Mangal" panose="02040503050203030202" pitchFamily="18" charset="0"/>
            </a:endParaRPr>
          </a:p>
          <a:p>
            <a:pPr algn="just">
              <a:lnSpc>
                <a:spcPct val="107000"/>
              </a:lnSpc>
              <a:spcAft>
                <a:spcPts val="800"/>
              </a:spcAft>
            </a:pPr>
            <a:r>
              <a:rPr lang="en-IN" sz="2800" b="1" dirty="0">
                <a:solidFill>
                  <a:srgbClr val="002060"/>
                </a:solidFill>
                <a:effectLst/>
                <a:latin typeface="Times New Roman" panose="02020603050405020304" pitchFamily="18" charset="0"/>
                <a:ea typeface="Calibri" panose="020F0502020204030204" pitchFamily="34" charset="0"/>
                <a:cs typeface="Mangal" panose="02040503050203030202" pitchFamily="18" charset="0"/>
              </a:rPr>
              <a:t>In the production of half-close vowels the part of the tongue is raised between  close and open but nearer to close than open. As in /ɪ /.</a:t>
            </a:r>
            <a:endParaRPr lang="en-IN" sz="2800" b="1" dirty="0">
              <a:solidFill>
                <a:srgbClr val="002060"/>
              </a:solidFill>
              <a:effectLst/>
              <a:latin typeface="Calibri" panose="020F0502020204030204" pitchFamily="34" charset="0"/>
              <a:ea typeface="Calibri" panose="020F0502020204030204" pitchFamily="34" charset="0"/>
              <a:cs typeface="Mangal" panose="02040503050203030202" pitchFamily="18" charset="0"/>
            </a:endParaRPr>
          </a:p>
          <a:p>
            <a:endParaRPr lang="en-IN" sz="2800" b="1" dirty="0">
              <a:solidFill>
                <a:srgbClr val="002060"/>
              </a:solidFill>
            </a:endParaRPr>
          </a:p>
        </p:txBody>
      </p:sp>
    </p:spTree>
    <p:extLst>
      <p:ext uri="{BB962C8B-B14F-4D97-AF65-F5344CB8AC3E}">
        <p14:creationId xmlns:p14="http://schemas.microsoft.com/office/powerpoint/2010/main" val="25948287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2CEE576-EEFF-4A0B-8B3B-3869A8AE3C9E}"/>
              </a:ext>
            </a:extLst>
          </p:cNvPr>
          <p:cNvSpPr txBox="1"/>
          <p:nvPr/>
        </p:nvSpPr>
        <p:spPr>
          <a:xfrm>
            <a:off x="685800" y="954157"/>
            <a:ext cx="9859617" cy="4724370"/>
          </a:xfrm>
          <a:prstGeom prst="rect">
            <a:avLst/>
          </a:prstGeom>
          <a:noFill/>
        </p:spPr>
        <p:txBody>
          <a:bodyPr wrap="square" rtlCol="0">
            <a:spAutoFit/>
          </a:bodyPr>
          <a:lstStyle/>
          <a:p>
            <a:pPr algn="just">
              <a:lnSpc>
                <a:spcPct val="107000"/>
              </a:lnSpc>
              <a:spcAft>
                <a:spcPts val="800"/>
              </a:spcAft>
            </a:pPr>
            <a:r>
              <a:rPr lang="en-IN" sz="2800" b="1" dirty="0">
                <a:solidFill>
                  <a:srgbClr val="C00000"/>
                </a:solidFill>
                <a:effectLst/>
                <a:latin typeface="Times New Roman" panose="02020603050405020304" pitchFamily="18" charset="0"/>
                <a:ea typeface="Calibri" panose="020F0502020204030204" pitchFamily="34" charset="0"/>
                <a:cs typeface="Mangal" panose="02040503050203030202" pitchFamily="18" charset="0"/>
              </a:rPr>
              <a:t>3. Open Vowels: </a:t>
            </a:r>
            <a:endParaRPr lang="en-IN" sz="2800" b="1" dirty="0">
              <a:solidFill>
                <a:srgbClr val="C00000"/>
              </a:solidFill>
              <a:effectLst/>
              <a:latin typeface="Calibri" panose="020F0502020204030204" pitchFamily="34" charset="0"/>
              <a:ea typeface="Calibri" panose="020F0502020204030204" pitchFamily="34" charset="0"/>
              <a:cs typeface="Mangal" panose="02040503050203030202" pitchFamily="18" charset="0"/>
            </a:endParaRPr>
          </a:p>
          <a:p>
            <a:pPr algn="just">
              <a:lnSpc>
                <a:spcPct val="107000"/>
              </a:lnSpc>
              <a:spcAft>
                <a:spcPts val="800"/>
              </a:spcAft>
            </a:pPr>
            <a:r>
              <a:rPr lang="en-IN" sz="2800" b="1" dirty="0">
                <a:solidFill>
                  <a:srgbClr val="002060"/>
                </a:solidFill>
                <a:effectLst/>
                <a:latin typeface="Times New Roman" panose="02020603050405020304" pitchFamily="18" charset="0"/>
                <a:ea typeface="Calibri" panose="020F0502020204030204" pitchFamily="34" charset="0"/>
                <a:cs typeface="Mangal" panose="02040503050203030202" pitchFamily="18" charset="0"/>
              </a:rPr>
              <a:t>In the production of Open vowels, the part of the tongue is far away from the roof of the mouth. As in /ɑ: /.</a:t>
            </a:r>
          </a:p>
          <a:p>
            <a:pPr algn="just">
              <a:lnSpc>
                <a:spcPct val="107000"/>
              </a:lnSpc>
              <a:spcAft>
                <a:spcPts val="800"/>
              </a:spcAft>
            </a:pPr>
            <a:endParaRPr lang="en-IN" sz="2800" b="1" dirty="0">
              <a:solidFill>
                <a:srgbClr val="002060"/>
              </a:solidFill>
              <a:effectLst/>
              <a:latin typeface="Calibri" panose="020F0502020204030204" pitchFamily="34" charset="0"/>
              <a:ea typeface="Calibri" panose="020F0502020204030204" pitchFamily="34" charset="0"/>
              <a:cs typeface="Mangal" panose="02040503050203030202" pitchFamily="18" charset="0"/>
            </a:endParaRPr>
          </a:p>
          <a:p>
            <a:pPr algn="just">
              <a:lnSpc>
                <a:spcPct val="107000"/>
              </a:lnSpc>
              <a:spcAft>
                <a:spcPts val="800"/>
              </a:spcAft>
            </a:pPr>
            <a:r>
              <a:rPr lang="en-IN" sz="2800" b="1" dirty="0">
                <a:solidFill>
                  <a:srgbClr val="C00000"/>
                </a:solidFill>
                <a:effectLst/>
                <a:latin typeface="Times New Roman" panose="02020603050405020304" pitchFamily="18" charset="0"/>
                <a:ea typeface="Calibri" panose="020F0502020204030204" pitchFamily="34" charset="0"/>
                <a:cs typeface="Mangal" panose="02040503050203030202" pitchFamily="18" charset="0"/>
              </a:rPr>
              <a:t>4. Half Open Vowels:</a:t>
            </a:r>
            <a:endParaRPr lang="en-IN" sz="2800" b="1" dirty="0">
              <a:solidFill>
                <a:srgbClr val="C00000"/>
              </a:solidFill>
              <a:effectLst/>
              <a:latin typeface="Calibri" panose="020F0502020204030204" pitchFamily="34" charset="0"/>
              <a:ea typeface="Calibri" panose="020F0502020204030204" pitchFamily="34" charset="0"/>
              <a:cs typeface="Mangal" panose="02040503050203030202" pitchFamily="18" charset="0"/>
            </a:endParaRPr>
          </a:p>
          <a:p>
            <a:pPr algn="just">
              <a:lnSpc>
                <a:spcPct val="107000"/>
              </a:lnSpc>
              <a:spcAft>
                <a:spcPts val="800"/>
              </a:spcAft>
            </a:pPr>
            <a:r>
              <a:rPr lang="en-IN" sz="2800" b="1" dirty="0">
                <a:solidFill>
                  <a:srgbClr val="002060"/>
                </a:solidFill>
                <a:effectLst/>
                <a:latin typeface="Times New Roman" panose="02020603050405020304" pitchFamily="18" charset="0"/>
                <a:ea typeface="Calibri" panose="020F0502020204030204" pitchFamily="34" charset="0"/>
                <a:cs typeface="Mangal" panose="02040503050203030202" pitchFamily="18" charset="0"/>
              </a:rPr>
              <a:t>In the production of half open vowels, the part of the tongue is raised between  close and open but nearer to open than close.  As in /æ /.</a:t>
            </a:r>
            <a:endParaRPr lang="en-IN" sz="2800" b="1" dirty="0">
              <a:solidFill>
                <a:srgbClr val="002060"/>
              </a:solidFill>
              <a:effectLst/>
              <a:latin typeface="Calibri" panose="020F0502020204030204" pitchFamily="34" charset="0"/>
              <a:ea typeface="Calibri" panose="020F0502020204030204" pitchFamily="34" charset="0"/>
              <a:cs typeface="Mangal" panose="02040503050203030202" pitchFamily="18" charset="0"/>
            </a:endParaRPr>
          </a:p>
          <a:p>
            <a:endParaRPr lang="en-IN" sz="2800" b="1" dirty="0"/>
          </a:p>
        </p:txBody>
      </p:sp>
    </p:spTree>
    <p:extLst>
      <p:ext uri="{BB962C8B-B14F-4D97-AF65-F5344CB8AC3E}">
        <p14:creationId xmlns:p14="http://schemas.microsoft.com/office/powerpoint/2010/main" val="7759997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57BA6A87-B9A5-4877-9252-2758DFF3EDBF}"/>
              </a:ext>
            </a:extLst>
          </p:cNvPr>
          <p:cNvPicPr/>
          <p:nvPr/>
        </p:nvPicPr>
        <p:blipFill>
          <a:blip r:embed="rId2"/>
          <a:stretch>
            <a:fillRect/>
          </a:stretch>
        </p:blipFill>
        <p:spPr>
          <a:xfrm>
            <a:off x="874643" y="592591"/>
            <a:ext cx="10203880" cy="5818147"/>
          </a:xfrm>
          <a:prstGeom prst="rect">
            <a:avLst/>
          </a:prstGeom>
        </p:spPr>
      </p:pic>
    </p:spTree>
    <p:extLst>
      <p:ext uri="{BB962C8B-B14F-4D97-AF65-F5344CB8AC3E}">
        <p14:creationId xmlns:p14="http://schemas.microsoft.com/office/powerpoint/2010/main" val="15890476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79DA3ACD-CBAF-4EE7-9D29-169E6FFD9FE4}"/>
              </a:ext>
            </a:extLst>
          </p:cNvPr>
          <p:cNvGraphicFramePr>
            <a:graphicFrameLocks noGrp="1"/>
          </p:cNvGraphicFramePr>
          <p:nvPr>
            <p:extLst>
              <p:ext uri="{D42A27DB-BD31-4B8C-83A1-F6EECF244321}">
                <p14:modId xmlns:p14="http://schemas.microsoft.com/office/powerpoint/2010/main" val="2353316904"/>
              </p:ext>
            </p:extLst>
          </p:nvPr>
        </p:nvGraphicFramePr>
        <p:xfrm>
          <a:off x="576469" y="869771"/>
          <a:ext cx="10883347" cy="5739751"/>
        </p:xfrm>
        <a:graphic>
          <a:graphicData uri="http://schemas.openxmlformats.org/drawingml/2006/table">
            <a:tbl>
              <a:tblPr firstRow="1" firstCol="1" bandRow="1">
                <a:tableStyleId>{5C22544A-7EE6-4342-B048-85BDC9FD1C3A}</a:tableStyleId>
              </a:tblPr>
              <a:tblGrid>
                <a:gridCol w="646044">
                  <a:extLst>
                    <a:ext uri="{9D8B030D-6E8A-4147-A177-3AD203B41FA5}">
                      <a16:colId xmlns:a16="http://schemas.microsoft.com/office/drawing/2014/main" val="1178431626"/>
                    </a:ext>
                  </a:extLst>
                </a:gridCol>
                <a:gridCol w="1152939">
                  <a:extLst>
                    <a:ext uri="{9D8B030D-6E8A-4147-A177-3AD203B41FA5}">
                      <a16:colId xmlns:a16="http://schemas.microsoft.com/office/drawing/2014/main" val="2174940496"/>
                    </a:ext>
                  </a:extLst>
                </a:gridCol>
                <a:gridCol w="2126974">
                  <a:extLst>
                    <a:ext uri="{9D8B030D-6E8A-4147-A177-3AD203B41FA5}">
                      <a16:colId xmlns:a16="http://schemas.microsoft.com/office/drawing/2014/main" val="322739295"/>
                    </a:ext>
                  </a:extLst>
                </a:gridCol>
                <a:gridCol w="4637312">
                  <a:extLst>
                    <a:ext uri="{9D8B030D-6E8A-4147-A177-3AD203B41FA5}">
                      <a16:colId xmlns:a16="http://schemas.microsoft.com/office/drawing/2014/main" val="363870730"/>
                    </a:ext>
                  </a:extLst>
                </a:gridCol>
                <a:gridCol w="2320078">
                  <a:extLst>
                    <a:ext uri="{9D8B030D-6E8A-4147-A177-3AD203B41FA5}">
                      <a16:colId xmlns:a16="http://schemas.microsoft.com/office/drawing/2014/main" val="90221171"/>
                    </a:ext>
                  </a:extLst>
                </a:gridCol>
              </a:tblGrid>
              <a:tr h="272112">
                <a:tc>
                  <a:txBody>
                    <a:bodyPr/>
                    <a:lstStyle/>
                    <a:p>
                      <a:pPr algn="just">
                        <a:lnSpc>
                          <a:spcPct val="107000"/>
                        </a:lnSpc>
                        <a:spcAft>
                          <a:spcPts val="800"/>
                        </a:spcAft>
                      </a:pPr>
                      <a:r>
                        <a:rPr lang="en-IN" sz="1400">
                          <a:effectLst/>
                          <a:latin typeface="Times New Roman" panose="02020603050405020304" pitchFamily="18" charset="0"/>
                          <a:cs typeface="Times New Roman" panose="02020603050405020304" pitchFamily="18" charset="0"/>
                        </a:rPr>
                        <a:t>Sr. No.</a:t>
                      </a:r>
                      <a:endParaRPr lang="en-IN"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8874" marR="48874" marT="0" marB="0"/>
                </a:tc>
                <a:tc>
                  <a:txBody>
                    <a:bodyPr/>
                    <a:lstStyle/>
                    <a:p>
                      <a:pPr algn="just">
                        <a:lnSpc>
                          <a:spcPct val="107000"/>
                        </a:lnSpc>
                        <a:spcAft>
                          <a:spcPts val="800"/>
                        </a:spcAft>
                      </a:pPr>
                      <a:r>
                        <a:rPr lang="en-IN" sz="1400">
                          <a:effectLst/>
                          <a:latin typeface="Times New Roman" panose="02020603050405020304" pitchFamily="18" charset="0"/>
                          <a:cs typeface="Times New Roman" panose="02020603050405020304" pitchFamily="18" charset="0"/>
                        </a:rPr>
                        <a:t>Vowel</a:t>
                      </a:r>
                      <a:endParaRPr lang="en-IN"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8874" marR="48874" marT="0" marB="0"/>
                </a:tc>
                <a:tc>
                  <a:txBody>
                    <a:bodyPr/>
                    <a:lstStyle/>
                    <a:p>
                      <a:pPr algn="just">
                        <a:lnSpc>
                          <a:spcPct val="107000"/>
                        </a:lnSpc>
                        <a:spcAft>
                          <a:spcPts val="800"/>
                        </a:spcAft>
                      </a:pPr>
                      <a:r>
                        <a:rPr lang="en-IN" sz="1400">
                          <a:effectLst/>
                          <a:latin typeface="Times New Roman" panose="02020603050405020304" pitchFamily="18" charset="0"/>
                          <a:cs typeface="Times New Roman" panose="02020603050405020304" pitchFamily="18" charset="0"/>
                        </a:rPr>
                        <a:t>Part of the Tongue Raised</a:t>
                      </a:r>
                      <a:endParaRPr lang="en-IN"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8874" marR="48874" marT="0" marB="0"/>
                </a:tc>
                <a:tc>
                  <a:txBody>
                    <a:bodyPr/>
                    <a:lstStyle/>
                    <a:p>
                      <a:pPr algn="just">
                        <a:lnSpc>
                          <a:spcPct val="107000"/>
                        </a:lnSpc>
                        <a:spcAft>
                          <a:spcPts val="800"/>
                        </a:spcAft>
                      </a:pPr>
                      <a:r>
                        <a:rPr lang="en-IN" sz="1400">
                          <a:effectLst/>
                          <a:latin typeface="Times New Roman" panose="02020603050405020304" pitchFamily="18" charset="0"/>
                          <a:cs typeface="Times New Roman" panose="02020603050405020304" pitchFamily="18" charset="0"/>
                        </a:rPr>
                        <a:t>Height of the Tongue Raised</a:t>
                      </a:r>
                      <a:endParaRPr lang="en-IN"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8874" marR="48874" marT="0" marB="0"/>
                </a:tc>
                <a:tc>
                  <a:txBody>
                    <a:bodyPr/>
                    <a:lstStyle/>
                    <a:p>
                      <a:pPr algn="just">
                        <a:lnSpc>
                          <a:spcPct val="107000"/>
                        </a:lnSpc>
                        <a:spcAft>
                          <a:spcPts val="800"/>
                        </a:spcAft>
                      </a:pPr>
                      <a:r>
                        <a:rPr lang="en-IN" sz="1400">
                          <a:effectLst/>
                          <a:latin typeface="Times New Roman" panose="02020603050405020304" pitchFamily="18" charset="0"/>
                          <a:cs typeface="Times New Roman" panose="02020603050405020304" pitchFamily="18" charset="0"/>
                        </a:rPr>
                        <a:t>Shape of the Lips</a:t>
                      </a:r>
                      <a:endParaRPr lang="en-IN"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8874" marR="48874" marT="0" marB="0"/>
                </a:tc>
                <a:extLst>
                  <a:ext uri="{0D108BD9-81ED-4DB2-BD59-A6C34878D82A}">
                    <a16:rowId xmlns:a16="http://schemas.microsoft.com/office/drawing/2014/main" val="1956340992"/>
                  </a:ext>
                </a:extLst>
              </a:tr>
              <a:tr h="333521">
                <a:tc>
                  <a:txBody>
                    <a:bodyPr/>
                    <a:lstStyle/>
                    <a:p>
                      <a:pPr algn="just">
                        <a:lnSpc>
                          <a:spcPct val="107000"/>
                        </a:lnSpc>
                        <a:spcAft>
                          <a:spcPts val="800"/>
                        </a:spcAft>
                      </a:pPr>
                      <a:r>
                        <a:rPr lang="en-IN" sz="1400">
                          <a:effectLst/>
                          <a:latin typeface="Times New Roman" panose="02020603050405020304" pitchFamily="18" charset="0"/>
                          <a:cs typeface="Times New Roman" panose="02020603050405020304" pitchFamily="18" charset="0"/>
                        </a:rPr>
                        <a:t>1.</a:t>
                      </a:r>
                      <a:endParaRPr lang="en-IN"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8874" marR="48874" marT="0" marB="0"/>
                </a:tc>
                <a:tc>
                  <a:txBody>
                    <a:bodyPr/>
                    <a:lstStyle/>
                    <a:p>
                      <a:pPr algn="ctr">
                        <a:lnSpc>
                          <a:spcPct val="107000"/>
                        </a:lnSpc>
                        <a:spcAft>
                          <a:spcPts val="800"/>
                        </a:spcAft>
                      </a:pPr>
                      <a:r>
                        <a:rPr lang="en-IN" sz="1400">
                          <a:effectLst/>
                          <a:latin typeface="Times New Roman" panose="02020603050405020304" pitchFamily="18" charset="0"/>
                          <a:cs typeface="Times New Roman" panose="02020603050405020304" pitchFamily="18" charset="0"/>
                        </a:rPr>
                        <a:t>/ i: /</a:t>
                      </a:r>
                      <a:endParaRPr lang="en-IN"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8874" marR="48874" marT="0" marB="0"/>
                </a:tc>
                <a:tc>
                  <a:txBody>
                    <a:bodyPr/>
                    <a:lstStyle/>
                    <a:p>
                      <a:pPr algn="just">
                        <a:lnSpc>
                          <a:spcPct val="107000"/>
                        </a:lnSpc>
                        <a:spcAft>
                          <a:spcPts val="800"/>
                        </a:spcAft>
                      </a:pPr>
                      <a:r>
                        <a:rPr lang="en-IN" sz="1400">
                          <a:effectLst/>
                          <a:latin typeface="Times New Roman" panose="02020603050405020304" pitchFamily="18" charset="0"/>
                          <a:cs typeface="Times New Roman" panose="02020603050405020304" pitchFamily="18" charset="0"/>
                        </a:rPr>
                        <a:t>Front</a:t>
                      </a:r>
                      <a:endParaRPr lang="en-IN"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8874" marR="48874" marT="0" marB="0"/>
                </a:tc>
                <a:tc>
                  <a:txBody>
                    <a:bodyPr/>
                    <a:lstStyle/>
                    <a:p>
                      <a:pPr algn="just">
                        <a:lnSpc>
                          <a:spcPct val="107000"/>
                        </a:lnSpc>
                        <a:spcAft>
                          <a:spcPts val="800"/>
                        </a:spcAft>
                      </a:pPr>
                      <a:r>
                        <a:rPr lang="en-IN" sz="1400" dirty="0">
                          <a:effectLst/>
                          <a:latin typeface="Times New Roman" panose="02020603050405020304" pitchFamily="18" charset="0"/>
                          <a:cs typeface="Times New Roman" panose="02020603050405020304" pitchFamily="18" charset="0"/>
                        </a:rPr>
                        <a:t>Close</a:t>
                      </a:r>
                      <a:endParaRPr lang="en-IN"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8874" marR="48874" marT="0" marB="0"/>
                </a:tc>
                <a:tc>
                  <a:txBody>
                    <a:bodyPr/>
                    <a:lstStyle/>
                    <a:p>
                      <a:pPr algn="just">
                        <a:lnSpc>
                          <a:spcPct val="107000"/>
                        </a:lnSpc>
                        <a:spcAft>
                          <a:spcPts val="800"/>
                        </a:spcAft>
                      </a:pPr>
                      <a:r>
                        <a:rPr lang="en-IN" sz="1400" dirty="0">
                          <a:effectLst/>
                          <a:latin typeface="Times New Roman" panose="02020603050405020304" pitchFamily="18" charset="0"/>
                          <a:cs typeface="Times New Roman" panose="02020603050405020304" pitchFamily="18" charset="0"/>
                        </a:rPr>
                        <a:t>Unrounded</a:t>
                      </a:r>
                      <a:endParaRPr lang="en-IN"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8874" marR="48874" marT="0" marB="0"/>
                </a:tc>
                <a:extLst>
                  <a:ext uri="{0D108BD9-81ED-4DB2-BD59-A6C34878D82A}">
                    <a16:rowId xmlns:a16="http://schemas.microsoft.com/office/drawing/2014/main" val="3117315438"/>
                  </a:ext>
                </a:extLst>
              </a:tr>
              <a:tr h="344518">
                <a:tc>
                  <a:txBody>
                    <a:bodyPr/>
                    <a:lstStyle/>
                    <a:p>
                      <a:pPr algn="just">
                        <a:lnSpc>
                          <a:spcPct val="107000"/>
                        </a:lnSpc>
                        <a:spcAft>
                          <a:spcPts val="800"/>
                        </a:spcAft>
                      </a:pPr>
                      <a:r>
                        <a:rPr lang="en-IN" sz="1400">
                          <a:effectLst/>
                          <a:latin typeface="Times New Roman" panose="02020603050405020304" pitchFamily="18" charset="0"/>
                          <a:cs typeface="Times New Roman" panose="02020603050405020304" pitchFamily="18" charset="0"/>
                        </a:rPr>
                        <a:t>2.</a:t>
                      </a:r>
                      <a:endParaRPr lang="en-IN"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8874" marR="48874" marT="0" marB="0"/>
                </a:tc>
                <a:tc>
                  <a:txBody>
                    <a:bodyPr/>
                    <a:lstStyle/>
                    <a:p>
                      <a:pPr algn="ctr">
                        <a:lnSpc>
                          <a:spcPct val="107000"/>
                        </a:lnSpc>
                        <a:spcAft>
                          <a:spcPts val="800"/>
                        </a:spcAft>
                      </a:pPr>
                      <a:r>
                        <a:rPr lang="en-IN" sz="1400">
                          <a:effectLst/>
                          <a:latin typeface="Times New Roman" panose="02020603050405020304" pitchFamily="18" charset="0"/>
                          <a:cs typeface="Times New Roman" panose="02020603050405020304" pitchFamily="18" charset="0"/>
                        </a:rPr>
                        <a:t>/ ɪ /</a:t>
                      </a:r>
                      <a:endParaRPr lang="en-IN"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8874" marR="48874" marT="0" marB="0"/>
                </a:tc>
                <a:tc>
                  <a:txBody>
                    <a:bodyPr/>
                    <a:lstStyle/>
                    <a:p>
                      <a:pPr algn="just">
                        <a:lnSpc>
                          <a:spcPct val="107000"/>
                        </a:lnSpc>
                        <a:spcAft>
                          <a:spcPts val="800"/>
                        </a:spcAft>
                      </a:pPr>
                      <a:r>
                        <a:rPr lang="en-IN" sz="1400">
                          <a:effectLst/>
                          <a:latin typeface="Times New Roman" panose="02020603050405020304" pitchFamily="18" charset="0"/>
                          <a:cs typeface="Times New Roman" panose="02020603050405020304" pitchFamily="18" charset="0"/>
                        </a:rPr>
                        <a:t>Front</a:t>
                      </a:r>
                      <a:endParaRPr lang="en-IN"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8874" marR="48874" marT="0" marB="0"/>
                </a:tc>
                <a:tc>
                  <a:txBody>
                    <a:bodyPr/>
                    <a:lstStyle/>
                    <a:p>
                      <a:pPr algn="just">
                        <a:lnSpc>
                          <a:spcPct val="107000"/>
                        </a:lnSpc>
                        <a:spcAft>
                          <a:spcPts val="800"/>
                        </a:spcAft>
                      </a:pPr>
                      <a:r>
                        <a:rPr lang="en-IN" sz="1400">
                          <a:effectLst/>
                          <a:latin typeface="Times New Roman" panose="02020603050405020304" pitchFamily="18" charset="0"/>
                          <a:cs typeface="Times New Roman" panose="02020603050405020304" pitchFamily="18" charset="0"/>
                        </a:rPr>
                        <a:t>Half Close</a:t>
                      </a:r>
                      <a:endParaRPr lang="en-IN"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8874" marR="48874" marT="0" marB="0"/>
                </a:tc>
                <a:tc>
                  <a:txBody>
                    <a:bodyPr/>
                    <a:lstStyle/>
                    <a:p>
                      <a:pPr algn="just">
                        <a:lnSpc>
                          <a:spcPct val="107000"/>
                        </a:lnSpc>
                        <a:spcAft>
                          <a:spcPts val="800"/>
                        </a:spcAft>
                      </a:pPr>
                      <a:r>
                        <a:rPr lang="en-IN" sz="1400" dirty="0">
                          <a:effectLst/>
                          <a:latin typeface="Times New Roman" panose="02020603050405020304" pitchFamily="18" charset="0"/>
                          <a:cs typeface="Times New Roman" panose="02020603050405020304" pitchFamily="18" charset="0"/>
                        </a:rPr>
                        <a:t>Unrounded</a:t>
                      </a:r>
                    </a:p>
                    <a:p>
                      <a:pPr algn="just">
                        <a:lnSpc>
                          <a:spcPct val="107000"/>
                        </a:lnSpc>
                        <a:spcAft>
                          <a:spcPts val="800"/>
                        </a:spcAft>
                      </a:pPr>
                      <a:r>
                        <a:rPr lang="en-IN" sz="1400" dirty="0">
                          <a:effectLst/>
                          <a:latin typeface="Times New Roman" panose="02020603050405020304" pitchFamily="18" charset="0"/>
                          <a:cs typeface="Times New Roman" panose="02020603050405020304" pitchFamily="18" charset="0"/>
                        </a:rPr>
                        <a:t> </a:t>
                      </a:r>
                      <a:endParaRPr lang="en-IN"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8874" marR="48874" marT="0" marB="0"/>
                </a:tc>
                <a:extLst>
                  <a:ext uri="{0D108BD9-81ED-4DB2-BD59-A6C34878D82A}">
                    <a16:rowId xmlns:a16="http://schemas.microsoft.com/office/drawing/2014/main" val="943977753"/>
                  </a:ext>
                </a:extLst>
              </a:tr>
              <a:tr h="344518">
                <a:tc>
                  <a:txBody>
                    <a:bodyPr/>
                    <a:lstStyle/>
                    <a:p>
                      <a:pPr algn="just">
                        <a:lnSpc>
                          <a:spcPct val="107000"/>
                        </a:lnSpc>
                        <a:spcAft>
                          <a:spcPts val="800"/>
                        </a:spcAft>
                      </a:pPr>
                      <a:r>
                        <a:rPr lang="en-IN" sz="1400">
                          <a:effectLst/>
                          <a:latin typeface="Times New Roman" panose="02020603050405020304" pitchFamily="18" charset="0"/>
                          <a:cs typeface="Times New Roman" panose="02020603050405020304" pitchFamily="18" charset="0"/>
                        </a:rPr>
                        <a:t>3.</a:t>
                      </a:r>
                      <a:endParaRPr lang="en-IN"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8874" marR="48874" marT="0" marB="0"/>
                </a:tc>
                <a:tc>
                  <a:txBody>
                    <a:bodyPr/>
                    <a:lstStyle/>
                    <a:p>
                      <a:pPr algn="ctr">
                        <a:lnSpc>
                          <a:spcPct val="107000"/>
                        </a:lnSpc>
                        <a:spcAft>
                          <a:spcPts val="800"/>
                        </a:spcAft>
                      </a:pPr>
                      <a:r>
                        <a:rPr lang="en-IN" sz="1400">
                          <a:effectLst/>
                          <a:latin typeface="Times New Roman" panose="02020603050405020304" pitchFamily="18" charset="0"/>
                          <a:cs typeface="Times New Roman" panose="02020603050405020304" pitchFamily="18" charset="0"/>
                        </a:rPr>
                        <a:t>/ e /</a:t>
                      </a:r>
                      <a:endParaRPr lang="en-IN"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8874" marR="48874" marT="0" marB="0"/>
                </a:tc>
                <a:tc>
                  <a:txBody>
                    <a:bodyPr/>
                    <a:lstStyle/>
                    <a:p>
                      <a:pPr algn="just">
                        <a:lnSpc>
                          <a:spcPct val="107000"/>
                        </a:lnSpc>
                        <a:spcAft>
                          <a:spcPts val="800"/>
                        </a:spcAft>
                      </a:pPr>
                      <a:r>
                        <a:rPr lang="en-IN" sz="1400">
                          <a:effectLst/>
                          <a:latin typeface="Times New Roman" panose="02020603050405020304" pitchFamily="18" charset="0"/>
                          <a:cs typeface="Times New Roman" panose="02020603050405020304" pitchFamily="18" charset="0"/>
                        </a:rPr>
                        <a:t>Front</a:t>
                      </a:r>
                      <a:endParaRPr lang="en-IN"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8874" marR="48874" marT="0" marB="0"/>
                </a:tc>
                <a:tc>
                  <a:txBody>
                    <a:bodyPr/>
                    <a:lstStyle/>
                    <a:p>
                      <a:pPr algn="just">
                        <a:lnSpc>
                          <a:spcPct val="107000"/>
                        </a:lnSpc>
                        <a:spcAft>
                          <a:spcPts val="800"/>
                        </a:spcAft>
                      </a:pPr>
                      <a:r>
                        <a:rPr lang="en-IN" sz="1400">
                          <a:effectLst/>
                          <a:latin typeface="Times New Roman" panose="02020603050405020304" pitchFamily="18" charset="0"/>
                          <a:cs typeface="Times New Roman" panose="02020603050405020304" pitchFamily="18" charset="0"/>
                        </a:rPr>
                        <a:t>Between Half Close and Half Open</a:t>
                      </a:r>
                      <a:endParaRPr lang="en-IN"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8874" marR="48874" marT="0" marB="0"/>
                </a:tc>
                <a:tc>
                  <a:txBody>
                    <a:bodyPr/>
                    <a:lstStyle/>
                    <a:p>
                      <a:pPr>
                        <a:lnSpc>
                          <a:spcPct val="107000"/>
                        </a:lnSpc>
                        <a:spcAft>
                          <a:spcPts val="800"/>
                        </a:spcAft>
                      </a:pPr>
                      <a:r>
                        <a:rPr lang="en-IN" sz="1400">
                          <a:effectLst/>
                          <a:latin typeface="Times New Roman" panose="02020603050405020304" pitchFamily="18" charset="0"/>
                          <a:cs typeface="Times New Roman" panose="02020603050405020304" pitchFamily="18" charset="0"/>
                        </a:rPr>
                        <a:t> Unrounded</a:t>
                      </a:r>
                    </a:p>
                    <a:p>
                      <a:pPr>
                        <a:lnSpc>
                          <a:spcPct val="107000"/>
                        </a:lnSpc>
                        <a:spcAft>
                          <a:spcPts val="800"/>
                        </a:spcAft>
                      </a:pPr>
                      <a:r>
                        <a:rPr lang="en-IN" sz="1400">
                          <a:effectLst/>
                          <a:latin typeface="Times New Roman" panose="02020603050405020304" pitchFamily="18" charset="0"/>
                          <a:cs typeface="Times New Roman" panose="02020603050405020304" pitchFamily="18" charset="0"/>
                        </a:rPr>
                        <a:t> </a:t>
                      </a:r>
                      <a:endParaRPr lang="en-IN"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8874" marR="48874" marT="0" marB="0"/>
                </a:tc>
                <a:extLst>
                  <a:ext uri="{0D108BD9-81ED-4DB2-BD59-A6C34878D82A}">
                    <a16:rowId xmlns:a16="http://schemas.microsoft.com/office/drawing/2014/main" val="1407186979"/>
                  </a:ext>
                </a:extLst>
              </a:tr>
              <a:tr h="344518">
                <a:tc>
                  <a:txBody>
                    <a:bodyPr/>
                    <a:lstStyle/>
                    <a:p>
                      <a:pPr algn="just">
                        <a:lnSpc>
                          <a:spcPct val="107000"/>
                        </a:lnSpc>
                        <a:spcAft>
                          <a:spcPts val="800"/>
                        </a:spcAft>
                      </a:pPr>
                      <a:r>
                        <a:rPr lang="en-IN" sz="1400">
                          <a:effectLst/>
                          <a:latin typeface="Times New Roman" panose="02020603050405020304" pitchFamily="18" charset="0"/>
                          <a:cs typeface="Times New Roman" panose="02020603050405020304" pitchFamily="18" charset="0"/>
                        </a:rPr>
                        <a:t>4. </a:t>
                      </a:r>
                      <a:endParaRPr lang="en-IN"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8874" marR="48874" marT="0" marB="0"/>
                </a:tc>
                <a:tc>
                  <a:txBody>
                    <a:bodyPr/>
                    <a:lstStyle/>
                    <a:p>
                      <a:pPr algn="ctr">
                        <a:lnSpc>
                          <a:spcPct val="107000"/>
                        </a:lnSpc>
                        <a:spcAft>
                          <a:spcPts val="800"/>
                        </a:spcAft>
                      </a:pPr>
                      <a:r>
                        <a:rPr lang="en-IN" sz="1400">
                          <a:effectLst/>
                          <a:latin typeface="Times New Roman" panose="02020603050405020304" pitchFamily="18" charset="0"/>
                          <a:cs typeface="Times New Roman" panose="02020603050405020304" pitchFamily="18" charset="0"/>
                        </a:rPr>
                        <a:t>/ æ /</a:t>
                      </a:r>
                      <a:endParaRPr lang="en-IN"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8874" marR="48874" marT="0" marB="0"/>
                </a:tc>
                <a:tc>
                  <a:txBody>
                    <a:bodyPr/>
                    <a:lstStyle/>
                    <a:p>
                      <a:pPr algn="just">
                        <a:lnSpc>
                          <a:spcPct val="107000"/>
                        </a:lnSpc>
                        <a:spcAft>
                          <a:spcPts val="800"/>
                        </a:spcAft>
                      </a:pPr>
                      <a:r>
                        <a:rPr lang="en-IN" sz="1400">
                          <a:effectLst/>
                          <a:latin typeface="Times New Roman" panose="02020603050405020304" pitchFamily="18" charset="0"/>
                          <a:cs typeface="Times New Roman" panose="02020603050405020304" pitchFamily="18" charset="0"/>
                        </a:rPr>
                        <a:t>Front</a:t>
                      </a:r>
                      <a:endParaRPr lang="en-IN"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8874" marR="48874" marT="0" marB="0"/>
                </a:tc>
                <a:tc>
                  <a:txBody>
                    <a:bodyPr/>
                    <a:lstStyle/>
                    <a:p>
                      <a:pPr algn="just">
                        <a:lnSpc>
                          <a:spcPct val="107000"/>
                        </a:lnSpc>
                        <a:spcAft>
                          <a:spcPts val="800"/>
                        </a:spcAft>
                      </a:pPr>
                      <a:r>
                        <a:rPr lang="en-IN" sz="1400">
                          <a:effectLst/>
                          <a:latin typeface="Times New Roman" panose="02020603050405020304" pitchFamily="18" charset="0"/>
                          <a:cs typeface="Times New Roman" panose="02020603050405020304" pitchFamily="18" charset="0"/>
                        </a:rPr>
                        <a:t>Just Below Half Open</a:t>
                      </a:r>
                      <a:endParaRPr lang="en-IN"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8874" marR="48874" marT="0" marB="0"/>
                </a:tc>
                <a:tc>
                  <a:txBody>
                    <a:bodyPr/>
                    <a:lstStyle/>
                    <a:p>
                      <a:pPr algn="just">
                        <a:lnSpc>
                          <a:spcPct val="107000"/>
                        </a:lnSpc>
                        <a:spcAft>
                          <a:spcPts val="800"/>
                        </a:spcAft>
                      </a:pPr>
                      <a:r>
                        <a:rPr lang="en-IN" sz="1400" dirty="0">
                          <a:effectLst/>
                          <a:latin typeface="Times New Roman" panose="02020603050405020304" pitchFamily="18" charset="0"/>
                          <a:cs typeface="Times New Roman" panose="02020603050405020304" pitchFamily="18" charset="0"/>
                        </a:rPr>
                        <a:t>Unrounded</a:t>
                      </a:r>
                    </a:p>
                    <a:p>
                      <a:pPr algn="just">
                        <a:lnSpc>
                          <a:spcPct val="107000"/>
                        </a:lnSpc>
                        <a:spcAft>
                          <a:spcPts val="800"/>
                        </a:spcAft>
                      </a:pPr>
                      <a:r>
                        <a:rPr lang="en-IN" sz="1400" dirty="0">
                          <a:effectLst/>
                          <a:latin typeface="Times New Roman" panose="02020603050405020304" pitchFamily="18" charset="0"/>
                          <a:cs typeface="Times New Roman" panose="02020603050405020304" pitchFamily="18" charset="0"/>
                        </a:rPr>
                        <a:t> </a:t>
                      </a:r>
                      <a:endParaRPr lang="en-IN"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8874" marR="48874" marT="0" marB="0"/>
                </a:tc>
                <a:extLst>
                  <a:ext uri="{0D108BD9-81ED-4DB2-BD59-A6C34878D82A}">
                    <a16:rowId xmlns:a16="http://schemas.microsoft.com/office/drawing/2014/main" val="792806301"/>
                  </a:ext>
                </a:extLst>
              </a:tr>
              <a:tr h="344518">
                <a:tc>
                  <a:txBody>
                    <a:bodyPr/>
                    <a:lstStyle/>
                    <a:p>
                      <a:pPr algn="just">
                        <a:lnSpc>
                          <a:spcPct val="107000"/>
                        </a:lnSpc>
                        <a:spcAft>
                          <a:spcPts val="800"/>
                        </a:spcAft>
                      </a:pPr>
                      <a:r>
                        <a:rPr lang="en-IN" sz="1400">
                          <a:effectLst/>
                          <a:latin typeface="Times New Roman" panose="02020603050405020304" pitchFamily="18" charset="0"/>
                          <a:cs typeface="Times New Roman" panose="02020603050405020304" pitchFamily="18" charset="0"/>
                        </a:rPr>
                        <a:t>5.</a:t>
                      </a:r>
                      <a:endParaRPr lang="en-IN"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8874" marR="48874" marT="0" marB="0"/>
                </a:tc>
                <a:tc>
                  <a:txBody>
                    <a:bodyPr/>
                    <a:lstStyle/>
                    <a:p>
                      <a:pPr algn="ctr">
                        <a:lnSpc>
                          <a:spcPct val="107000"/>
                        </a:lnSpc>
                        <a:spcAft>
                          <a:spcPts val="800"/>
                        </a:spcAft>
                      </a:pPr>
                      <a:r>
                        <a:rPr lang="en-IN" sz="1400">
                          <a:effectLst/>
                          <a:latin typeface="Times New Roman" panose="02020603050405020304" pitchFamily="18" charset="0"/>
                          <a:cs typeface="Times New Roman" panose="02020603050405020304" pitchFamily="18" charset="0"/>
                        </a:rPr>
                        <a:t>/ u: /</a:t>
                      </a:r>
                      <a:endParaRPr lang="en-IN"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8874" marR="48874" marT="0" marB="0"/>
                </a:tc>
                <a:tc>
                  <a:txBody>
                    <a:bodyPr/>
                    <a:lstStyle/>
                    <a:p>
                      <a:pPr algn="just">
                        <a:lnSpc>
                          <a:spcPct val="107000"/>
                        </a:lnSpc>
                        <a:spcAft>
                          <a:spcPts val="800"/>
                        </a:spcAft>
                      </a:pPr>
                      <a:r>
                        <a:rPr lang="en-IN" sz="1400">
                          <a:effectLst/>
                          <a:latin typeface="Times New Roman" panose="02020603050405020304" pitchFamily="18" charset="0"/>
                          <a:cs typeface="Times New Roman" panose="02020603050405020304" pitchFamily="18" charset="0"/>
                        </a:rPr>
                        <a:t>Back</a:t>
                      </a:r>
                      <a:endParaRPr lang="en-IN"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8874" marR="48874" marT="0" marB="0"/>
                </a:tc>
                <a:tc>
                  <a:txBody>
                    <a:bodyPr/>
                    <a:lstStyle/>
                    <a:p>
                      <a:pPr algn="just">
                        <a:lnSpc>
                          <a:spcPct val="107000"/>
                        </a:lnSpc>
                        <a:spcAft>
                          <a:spcPts val="800"/>
                        </a:spcAft>
                      </a:pPr>
                      <a:r>
                        <a:rPr lang="en-IN" sz="1400">
                          <a:effectLst/>
                          <a:latin typeface="Times New Roman" panose="02020603050405020304" pitchFamily="18" charset="0"/>
                          <a:cs typeface="Times New Roman" panose="02020603050405020304" pitchFamily="18" charset="0"/>
                        </a:rPr>
                        <a:t>Close</a:t>
                      </a:r>
                      <a:endParaRPr lang="en-IN"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8874" marR="48874" marT="0" marB="0"/>
                </a:tc>
                <a:tc>
                  <a:txBody>
                    <a:bodyPr/>
                    <a:lstStyle/>
                    <a:p>
                      <a:pPr algn="just">
                        <a:lnSpc>
                          <a:spcPct val="107000"/>
                        </a:lnSpc>
                        <a:spcAft>
                          <a:spcPts val="800"/>
                        </a:spcAft>
                      </a:pPr>
                      <a:r>
                        <a:rPr lang="en-IN" sz="1400" dirty="0">
                          <a:effectLst/>
                          <a:latin typeface="Times New Roman" panose="02020603050405020304" pitchFamily="18" charset="0"/>
                          <a:cs typeface="Times New Roman" panose="02020603050405020304" pitchFamily="18" charset="0"/>
                        </a:rPr>
                        <a:t>Rounded</a:t>
                      </a:r>
                    </a:p>
                    <a:p>
                      <a:pPr algn="just">
                        <a:lnSpc>
                          <a:spcPct val="107000"/>
                        </a:lnSpc>
                        <a:spcAft>
                          <a:spcPts val="800"/>
                        </a:spcAft>
                      </a:pPr>
                      <a:r>
                        <a:rPr lang="en-IN" sz="1400" dirty="0">
                          <a:effectLst/>
                          <a:latin typeface="Times New Roman" panose="02020603050405020304" pitchFamily="18" charset="0"/>
                          <a:cs typeface="Times New Roman" panose="02020603050405020304" pitchFamily="18" charset="0"/>
                        </a:rPr>
                        <a:t> </a:t>
                      </a:r>
                      <a:endParaRPr lang="en-IN"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8874" marR="48874" marT="0" marB="0"/>
                </a:tc>
                <a:extLst>
                  <a:ext uri="{0D108BD9-81ED-4DB2-BD59-A6C34878D82A}">
                    <a16:rowId xmlns:a16="http://schemas.microsoft.com/office/drawing/2014/main" val="2249270551"/>
                  </a:ext>
                </a:extLst>
              </a:tr>
              <a:tr h="333521">
                <a:tc>
                  <a:txBody>
                    <a:bodyPr/>
                    <a:lstStyle/>
                    <a:p>
                      <a:pPr algn="just">
                        <a:lnSpc>
                          <a:spcPct val="107000"/>
                        </a:lnSpc>
                        <a:spcAft>
                          <a:spcPts val="800"/>
                        </a:spcAft>
                      </a:pPr>
                      <a:r>
                        <a:rPr lang="en-IN" sz="1400">
                          <a:effectLst/>
                          <a:latin typeface="Times New Roman" panose="02020603050405020304" pitchFamily="18" charset="0"/>
                          <a:cs typeface="Times New Roman" panose="02020603050405020304" pitchFamily="18" charset="0"/>
                        </a:rPr>
                        <a:t>6. </a:t>
                      </a:r>
                      <a:endParaRPr lang="en-IN"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8874" marR="48874" marT="0" marB="0"/>
                </a:tc>
                <a:tc>
                  <a:txBody>
                    <a:bodyPr/>
                    <a:lstStyle/>
                    <a:p>
                      <a:pPr algn="ctr">
                        <a:lnSpc>
                          <a:spcPct val="107000"/>
                        </a:lnSpc>
                        <a:spcAft>
                          <a:spcPts val="800"/>
                        </a:spcAft>
                      </a:pPr>
                      <a:r>
                        <a:rPr lang="en-IN" sz="1400">
                          <a:effectLst/>
                          <a:latin typeface="Times New Roman" panose="02020603050405020304" pitchFamily="18" charset="0"/>
                          <a:cs typeface="Times New Roman" panose="02020603050405020304" pitchFamily="18" charset="0"/>
                        </a:rPr>
                        <a:t>/ ʊ /</a:t>
                      </a:r>
                      <a:endParaRPr lang="en-IN"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8874" marR="48874" marT="0" marB="0"/>
                </a:tc>
                <a:tc>
                  <a:txBody>
                    <a:bodyPr/>
                    <a:lstStyle/>
                    <a:p>
                      <a:pPr algn="just">
                        <a:lnSpc>
                          <a:spcPct val="107000"/>
                        </a:lnSpc>
                        <a:spcAft>
                          <a:spcPts val="800"/>
                        </a:spcAft>
                      </a:pPr>
                      <a:r>
                        <a:rPr lang="en-IN" sz="1400">
                          <a:effectLst/>
                          <a:latin typeface="Times New Roman" panose="02020603050405020304" pitchFamily="18" charset="0"/>
                          <a:cs typeface="Times New Roman" panose="02020603050405020304" pitchFamily="18" charset="0"/>
                        </a:rPr>
                        <a:t>Back</a:t>
                      </a:r>
                      <a:endParaRPr lang="en-IN"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8874" marR="48874" marT="0" marB="0"/>
                </a:tc>
                <a:tc>
                  <a:txBody>
                    <a:bodyPr/>
                    <a:lstStyle/>
                    <a:p>
                      <a:pPr algn="just">
                        <a:lnSpc>
                          <a:spcPct val="107000"/>
                        </a:lnSpc>
                        <a:spcAft>
                          <a:spcPts val="800"/>
                        </a:spcAft>
                      </a:pPr>
                      <a:r>
                        <a:rPr lang="en-IN" sz="1400">
                          <a:effectLst/>
                          <a:latin typeface="Times New Roman" panose="02020603050405020304" pitchFamily="18" charset="0"/>
                          <a:cs typeface="Times New Roman" panose="02020603050405020304" pitchFamily="18" charset="0"/>
                        </a:rPr>
                        <a:t>Between Close and Half Close</a:t>
                      </a:r>
                      <a:endParaRPr lang="en-IN"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8874" marR="48874" marT="0" marB="0"/>
                </a:tc>
                <a:tc>
                  <a:txBody>
                    <a:bodyPr/>
                    <a:lstStyle/>
                    <a:p>
                      <a:pPr algn="just">
                        <a:lnSpc>
                          <a:spcPct val="107000"/>
                        </a:lnSpc>
                        <a:spcAft>
                          <a:spcPts val="800"/>
                        </a:spcAft>
                      </a:pPr>
                      <a:r>
                        <a:rPr lang="en-IN" sz="1400" dirty="0">
                          <a:effectLst/>
                          <a:latin typeface="Times New Roman" panose="02020603050405020304" pitchFamily="18" charset="0"/>
                          <a:cs typeface="Times New Roman" panose="02020603050405020304" pitchFamily="18" charset="0"/>
                        </a:rPr>
                        <a:t>Rounded</a:t>
                      </a:r>
                      <a:endParaRPr lang="en-IN"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8874" marR="48874" marT="0" marB="0"/>
                </a:tc>
                <a:extLst>
                  <a:ext uri="{0D108BD9-81ED-4DB2-BD59-A6C34878D82A}">
                    <a16:rowId xmlns:a16="http://schemas.microsoft.com/office/drawing/2014/main" val="420506846"/>
                  </a:ext>
                </a:extLst>
              </a:tr>
              <a:tr h="344518">
                <a:tc>
                  <a:txBody>
                    <a:bodyPr/>
                    <a:lstStyle/>
                    <a:p>
                      <a:pPr algn="just">
                        <a:lnSpc>
                          <a:spcPct val="107000"/>
                        </a:lnSpc>
                        <a:spcAft>
                          <a:spcPts val="800"/>
                        </a:spcAft>
                      </a:pPr>
                      <a:r>
                        <a:rPr lang="en-IN" sz="1400">
                          <a:effectLst/>
                          <a:latin typeface="Times New Roman" panose="02020603050405020304" pitchFamily="18" charset="0"/>
                          <a:cs typeface="Times New Roman" panose="02020603050405020304" pitchFamily="18" charset="0"/>
                        </a:rPr>
                        <a:t>7. </a:t>
                      </a:r>
                      <a:endParaRPr lang="en-IN"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8874" marR="48874" marT="0" marB="0"/>
                </a:tc>
                <a:tc>
                  <a:txBody>
                    <a:bodyPr/>
                    <a:lstStyle/>
                    <a:p>
                      <a:pPr algn="ctr">
                        <a:lnSpc>
                          <a:spcPct val="107000"/>
                        </a:lnSpc>
                        <a:spcAft>
                          <a:spcPts val="800"/>
                        </a:spcAft>
                      </a:pPr>
                      <a:r>
                        <a:rPr lang="en-IN" sz="1400">
                          <a:effectLst/>
                          <a:latin typeface="Times New Roman" panose="02020603050405020304" pitchFamily="18" charset="0"/>
                          <a:cs typeface="Times New Roman" panose="02020603050405020304" pitchFamily="18" charset="0"/>
                        </a:rPr>
                        <a:t>/ ᴐ: /</a:t>
                      </a:r>
                      <a:endParaRPr lang="en-IN"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8874" marR="48874" marT="0" marB="0"/>
                </a:tc>
                <a:tc>
                  <a:txBody>
                    <a:bodyPr/>
                    <a:lstStyle/>
                    <a:p>
                      <a:pPr algn="just">
                        <a:lnSpc>
                          <a:spcPct val="107000"/>
                        </a:lnSpc>
                        <a:spcAft>
                          <a:spcPts val="800"/>
                        </a:spcAft>
                      </a:pPr>
                      <a:r>
                        <a:rPr lang="en-IN" sz="1400">
                          <a:effectLst/>
                          <a:latin typeface="Times New Roman" panose="02020603050405020304" pitchFamily="18" charset="0"/>
                          <a:cs typeface="Times New Roman" panose="02020603050405020304" pitchFamily="18" charset="0"/>
                        </a:rPr>
                        <a:t>Back</a:t>
                      </a:r>
                      <a:endParaRPr lang="en-IN"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8874" marR="48874" marT="0" marB="0"/>
                </a:tc>
                <a:tc>
                  <a:txBody>
                    <a:bodyPr/>
                    <a:lstStyle/>
                    <a:p>
                      <a:pPr algn="just">
                        <a:lnSpc>
                          <a:spcPct val="107000"/>
                        </a:lnSpc>
                        <a:spcAft>
                          <a:spcPts val="800"/>
                        </a:spcAft>
                      </a:pPr>
                      <a:r>
                        <a:rPr lang="en-IN" sz="1400">
                          <a:effectLst/>
                          <a:latin typeface="Times New Roman" panose="02020603050405020304" pitchFamily="18" charset="0"/>
                          <a:cs typeface="Times New Roman" panose="02020603050405020304" pitchFamily="18" charset="0"/>
                        </a:rPr>
                        <a:t>Half Close and Half Open</a:t>
                      </a:r>
                      <a:endParaRPr lang="en-IN"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8874" marR="48874" marT="0" marB="0"/>
                </a:tc>
                <a:tc>
                  <a:txBody>
                    <a:bodyPr/>
                    <a:lstStyle/>
                    <a:p>
                      <a:pPr>
                        <a:lnSpc>
                          <a:spcPct val="107000"/>
                        </a:lnSpc>
                        <a:spcAft>
                          <a:spcPts val="800"/>
                        </a:spcAft>
                      </a:pPr>
                      <a:r>
                        <a:rPr lang="en-IN" sz="1400" dirty="0">
                          <a:effectLst/>
                          <a:latin typeface="Times New Roman" panose="02020603050405020304" pitchFamily="18" charset="0"/>
                          <a:cs typeface="Times New Roman" panose="02020603050405020304" pitchFamily="18" charset="0"/>
                        </a:rPr>
                        <a:t>Rounded</a:t>
                      </a:r>
                    </a:p>
                    <a:p>
                      <a:pPr algn="just">
                        <a:lnSpc>
                          <a:spcPct val="107000"/>
                        </a:lnSpc>
                        <a:spcAft>
                          <a:spcPts val="800"/>
                        </a:spcAft>
                      </a:pPr>
                      <a:r>
                        <a:rPr lang="en-IN" sz="1400" dirty="0">
                          <a:effectLst/>
                          <a:latin typeface="Times New Roman" panose="02020603050405020304" pitchFamily="18" charset="0"/>
                          <a:cs typeface="Times New Roman" panose="02020603050405020304" pitchFamily="18" charset="0"/>
                        </a:rPr>
                        <a:t> </a:t>
                      </a:r>
                      <a:endParaRPr lang="en-IN"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8874" marR="48874" marT="0" marB="0"/>
                </a:tc>
                <a:extLst>
                  <a:ext uri="{0D108BD9-81ED-4DB2-BD59-A6C34878D82A}">
                    <a16:rowId xmlns:a16="http://schemas.microsoft.com/office/drawing/2014/main" val="764371715"/>
                  </a:ext>
                </a:extLst>
              </a:tr>
              <a:tr h="344518">
                <a:tc>
                  <a:txBody>
                    <a:bodyPr/>
                    <a:lstStyle/>
                    <a:p>
                      <a:pPr algn="just">
                        <a:lnSpc>
                          <a:spcPct val="107000"/>
                        </a:lnSpc>
                        <a:spcAft>
                          <a:spcPts val="800"/>
                        </a:spcAft>
                      </a:pPr>
                      <a:r>
                        <a:rPr lang="en-IN" sz="1400">
                          <a:effectLst/>
                          <a:latin typeface="Times New Roman" panose="02020603050405020304" pitchFamily="18" charset="0"/>
                          <a:cs typeface="Times New Roman" panose="02020603050405020304" pitchFamily="18" charset="0"/>
                        </a:rPr>
                        <a:t>8.</a:t>
                      </a:r>
                      <a:endParaRPr lang="en-IN"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8874" marR="48874" marT="0" marB="0"/>
                </a:tc>
                <a:tc>
                  <a:txBody>
                    <a:bodyPr/>
                    <a:lstStyle/>
                    <a:p>
                      <a:pPr algn="ctr">
                        <a:lnSpc>
                          <a:spcPct val="107000"/>
                        </a:lnSpc>
                        <a:spcAft>
                          <a:spcPts val="800"/>
                        </a:spcAft>
                      </a:pPr>
                      <a:r>
                        <a:rPr lang="en-IN" sz="1400">
                          <a:effectLst/>
                          <a:latin typeface="Times New Roman" panose="02020603050405020304" pitchFamily="18" charset="0"/>
                          <a:cs typeface="Times New Roman" panose="02020603050405020304" pitchFamily="18" charset="0"/>
                        </a:rPr>
                        <a:t>/ ɒ /</a:t>
                      </a:r>
                      <a:endParaRPr lang="en-IN"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8874" marR="48874" marT="0" marB="0"/>
                </a:tc>
                <a:tc>
                  <a:txBody>
                    <a:bodyPr/>
                    <a:lstStyle/>
                    <a:p>
                      <a:pPr algn="just">
                        <a:lnSpc>
                          <a:spcPct val="107000"/>
                        </a:lnSpc>
                        <a:spcAft>
                          <a:spcPts val="800"/>
                        </a:spcAft>
                      </a:pPr>
                      <a:r>
                        <a:rPr lang="en-IN" sz="1400">
                          <a:effectLst/>
                          <a:latin typeface="Times New Roman" panose="02020603050405020304" pitchFamily="18" charset="0"/>
                          <a:cs typeface="Times New Roman" panose="02020603050405020304" pitchFamily="18" charset="0"/>
                        </a:rPr>
                        <a:t>Back</a:t>
                      </a:r>
                      <a:endParaRPr lang="en-IN"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8874" marR="48874" marT="0" marB="0"/>
                </a:tc>
                <a:tc>
                  <a:txBody>
                    <a:bodyPr/>
                    <a:lstStyle/>
                    <a:p>
                      <a:pPr algn="just">
                        <a:lnSpc>
                          <a:spcPct val="107000"/>
                        </a:lnSpc>
                        <a:spcAft>
                          <a:spcPts val="800"/>
                        </a:spcAft>
                      </a:pPr>
                      <a:r>
                        <a:rPr lang="en-IN" sz="1400">
                          <a:effectLst/>
                          <a:latin typeface="Times New Roman" panose="02020603050405020304" pitchFamily="18" charset="0"/>
                          <a:cs typeface="Times New Roman" panose="02020603050405020304" pitchFamily="18" charset="0"/>
                        </a:rPr>
                        <a:t>Open</a:t>
                      </a:r>
                      <a:endParaRPr lang="en-IN"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8874" marR="48874" marT="0" marB="0"/>
                </a:tc>
                <a:tc>
                  <a:txBody>
                    <a:bodyPr/>
                    <a:lstStyle/>
                    <a:p>
                      <a:pPr algn="just">
                        <a:lnSpc>
                          <a:spcPct val="107000"/>
                        </a:lnSpc>
                        <a:spcAft>
                          <a:spcPts val="800"/>
                        </a:spcAft>
                      </a:pPr>
                      <a:r>
                        <a:rPr lang="en-IN" sz="1400" dirty="0">
                          <a:effectLst/>
                          <a:latin typeface="Times New Roman" panose="02020603050405020304" pitchFamily="18" charset="0"/>
                          <a:cs typeface="Times New Roman" panose="02020603050405020304" pitchFamily="18" charset="0"/>
                        </a:rPr>
                        <a:t>Rounded</a:t>
                      </a:r>
                    </a:p>
                    <a:p>
                      <a:pPr algn="just">
                        <a:lnSpc>
                          <a:spcPct val="107000"/>
                        </a:lnSpc>
                        <a:spcAft>
                          <a:spcPts val="800"/>
                        </a:spcAft>
                      </a:pPr>
                      <a:r>
                        <a:rPr lang="en-IN" sz="1400" dirty="0">
                          <a:effectLst/>
                          <a:latin typeface="Times New Roman" panose="02020603050405020304" pitchFamily="18" charset="0"/>
                          <a:cs typeface="Times New Roman" panose="02020603050405020304" pitchFamily="18" charset="0"/>
                        </a:rPr>
                        <a:t> </a:t>
                      </a:r>
                      <a:endParaRPr lang="en-IN"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8874" marR="48874" marT="0" marB="0"/>
                </a:tc>
                <a:extLst>
                  <a:ext uri="{0D108BD9-81ED-4DB2-BD59-A6C34878D82A}">
                    <a16:rowId xmlns:a16="http://schemas.microsoft.com/office/drawing/2014/main" val="1912189087"/>
                  </a:ext>
                </a:extLst>
              </a:tr>
              <a:tr h="344518">
                <a:tc>
                  <a:txBody>
                    <a:bodyPr/>
                    <a:lstStyle/>
                    <a:p>
                      <a:pPr algn="just">
                        <a:lnSpc>
                          <a:spcPct val="107000"/>
                        </a:lnSpc>
                        <a:spcAft>
                          <a:spcPts val="800"/>
                        </a:spcAft>
                      </a:pPr>
                      <a:r>
                        <a:rPr lang="en-IN" sz="1400">
                          <a:effectLst/>
                          <a:latin typeface="Times New Roman" panose="02020603050405020304" pitchFamily="18" charset="0"/>
                          <a:cs typeface="Times New Roman" panose="02020603050405020304" pitchFamily="18" charset="0"/>
                        </a:rPr>
                        <a:t>9.</a:t>
                      </a:r>
                      <a:endParaRPr lang="en-IN"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8874" marR="48874" marT="0" marB="0"/>
                </a:tc>
                <a:tc>
                  <a:txBody>
                    <a:bodyPr/>
                    <a:lstStyle/>
                    <a:p>
                      <a:pPr algn="ctr">
                        <a:lnSpc>
                          <a:spcPct val="107000"/>
                        </a:lnSpc>
                        <a:spcAft>
                          <a:spcPts val="800"/>
                        </a:spcAft>
                      </a:pPr>
                      <a:r>
                        <a:rPr lang="en-IN" sz="1400">
                          <a:effectLst/>
                          <a:latin typeface="Times New Roman" panose="02020603050405020304" pitchFamily="18" charset="0"/>
                          <a:cs typeface="Times New Roman" panose="02020603050405020304" pitchFamily="18" charset="0"/>
                        </a:rPr>
                        <a:t>/ ɑ: /</a:t>
                      </a:r>
                      <a:endParaRPr lang="en-IN"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8874" marR="48874" marT="0" marB="0"/>
                </a:tc>
                <a:tc>
                  <a:txBody>
                    <a:bodyPr/>
                    <a:lstStyle/>
                    <a:p>
                      <a:pPr algn="just">
                        <a:lnSpc>
                          <a:spcPct val="107000"/>
                        </a:lnSpc>
                        <a:spcAft>
                          <a:spcPts val="800"/>
                        </a:spcAft>
                      </a:pPr>
                      <a:r>
                        <a:rPr lang="en-IN" sz="1400">
                          <a:effectLst/>
                          <a:latin typeface="Times New Roman" panose="02020603050405020304" pitchFamily="18" charset="0"/>
                          <a:cs typeface="Times New Roman" panose="02020603050405020304" pitchFamily="18" charset="0"/>
                        </a:rPr>
                        <a:t>Back</a:t>
                      </a:r>
                      <a:endParaRPr lang="en-IN"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8874" marR="48874" marT="0" marB="0"/>
                </a:tc>
                <a:tc>
                  <a:txBody>
                    <a:bodyPr/>
                    <a:lstStyle/>
                    <a:p>
                      <a:pPr algn="just">
                        <a:lnSpc>
                          <a:spcPct val="107000"/>
                        </a:lnSpc>
                        <a:spcAft>
                          <a:spcPts val="800"/>
                        </a:spcAft>
                      </a:pPr>
                      <a:r>
                        <a:rPr lang="en-IN" sz="1400">
                          <a:effectLst/>
                          <a:latin typeface="Times New Roman" panose="02020603050405020304" pitchFamily="18" charset="0"/>
                          <a:cs typeface="Times New Roman" panose="02020603050405020304" pitchFamily="18" charset="0"/>
                        </a:rPr>
                        <a:t>Open</a:t>
                      </a:r>
                      <a:endParaRPr lang="en-IN"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8874" marR="48874" marT="0" marB="0"/>
                </a:tc>
                <a:tc>
                  <a:txBody>
                    <a:bodyPr/>
                    <a:lstStyle/>
                    <a:p>
                      <a:pPr algn="just">
                        <a:lnSpc>
                          <a:spcPct val="107000"/>
                        </a:lnSpc>
                        <a:spcAft>
                          <a:spcPts val="800"/>
                        </a:spcAft>
                      </a:pPr>
                      <a:r>
                        <a:rPr lang="en-IN" sz="1400" dirty="0">
                          <a:effectLst/>
                          <a:latin typeface="Times New Roman" panose="02020603050405020304" pitchFamily="18" charset="0"/>
                          <a:cs typeface="Times New Roman" panose="02020603050405020304" pitchFamily="18" charset="0"/>
                        </a:rPr>
                        <a:t>Unrounded</a:t>
                      </a:r>
                    </a:p>
                    <a:p>
                      <a:pPr algn="just">
                        <a:lnSpc>
                          <a:spcPct val="107000"/>
                        </a:lnSpc>
                        <a:spcAft>
                          <a:spcPts val="800"/>
                        </a:spcAft>
                      </a:pPr>
                      <a:r>
                        <a:rPr lang="en-IN" sz="1400" dirty="0">
                          <a:effectLst/>
                          <a:latin typeface="Times New Roman" panose="02020603050405020304" pitchFamily="18" charset="0"/>
                          <a:cs typeface="Times New Roman" panose="02020603050405020304" pitchFamily="18" charset="0"/>
                        </a:rPr>
                        <a:t> </a:t>
                      </a:r>
                      <a:endParaRPr lang="en-IN"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8874" marR="48874" marT="0" marB="0"/>
                </a:tc>
                <a:extLst>
                  <a:ext uri="{0D108BD9-81ED-4DB2-BD59-A6C34878D82A}">
                    <a16:rowId xmlns:a16="http://schemas.microsoft.com/office/drawing/2014/main" val="440914900"/>
                  </a:ext>
                </a:extLst>
              </a:tr>
              <a:tr h="333521">
                <a:tc>
                  <a:txBody>
                    <a:bodyPr/>
                    <a:lstStyle/>
                    <a:p>
                      <a:pPr algn="just">
                        <a:lnSpc>
                          <a:spcPct val="107000"/>
                        </a:lnSpc>
                        <a:spcAft>
                          <a:spcPts val="800"/>
                        </a:spcAft>
                      </a:pPr>
                      <a:r>
                        <a:rPr lang="en-IN" sz="1400">
                          <a:effectLst/>
                          <a:latin typeface="Times New Roman" panose="02020603050405020304" pitchFamily="18" charset="0"/>
                          <a:cs typeface="Times New Roman" panose="02020603050405020304" pitchFamily="18" charset="0"/>
                        </a:rPr>
                        <a:t>10.</a:t>
                      </a:r>
                      <a:endParaRPr lang="en-IN"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8874" marR="48874" marT="0" marB="0"/>
                </a:tc>
                <a:tc>
                  <a:txBody>
                    <a:bodyPr/>
                    <a:lstStyle/>
                    <a:p>
                      <a:pPr algn="ctr">
                        <a:lnSpc>
                          <a:spcPct val="107000"/>
                        </a:lnSpc>
                        <a:spcAft>
                          <a:spcPts val="800"/>
                        </a:spcAft>
                      </a:pPr>
                      <a:r>
                        <a:rPr lang="en-IN" sz="1400">
                          <a:effectLst/>
                          <a:latin typeface="Times New Roman" panose="02020603050405020304" pitchFamily="18" charset="0"/>
                          <a:cs typeface="Times New Roman" panose="02020603050405020304" pitchFamily="18" charset="0"/>
                        </a:rPr>
                        <a:t>/ ə /</a:t>
                      </a:r>
                      <a:endParaRPr lang="en-IN"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8874" marR="48874" marT="0" marB="0"/>
                </a:tc>
                <a:tc>
                  <a:txBody>
                    <a:bodyPr/>
                    <a:lstStyle/>
                    <a:p>
                      <a:pPr algn="just">
                        <a:lnSpc>
                          <a:spcPct val="107000"/>
                        </a:lnSpc>
                        <a:spcAft>
                          <a:spcPts val="800"/>
                        </a:spcAft>
                      </a:pPr>
                      <a:r>
                        <a:rPr lang="en-IN" sz="1400">
                          <a:effectLst/>
                          <a:latin typeface="Times New Roman" panose="02020603050405020304" pitchFamily="18" charset="0"/>
                          <a:cs typeface="Times New Roman" panose="02020603050405020304" pitchFamily="18" charset="0"/>
                        </a:rPr>
                        <a:t>Central</a:t>
                      </a:r>
                      <a:endParaRPr lang="en-IN"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8874" marR="48874" marT="0" marB="0"/>
                </a:tc>
                <a:tc>
                  <a:txBody>
                    <a:bodyPr/>
                    <a:lstStyle/>
                    <a:p>
                      <a:pPr algn="just">
                        <a:lnSpc>
                          <a:spcPct val="107000"/>
                        </a:lnSpc>
                        <a:spcAft>
                          <a:spcPts val="800"/>
                        </a:spcAft>
                      </a:pPr>
                      <a:r>
                        <a:rPr lang="en-IN" sz="1400">
                          <a:effectLst/>
                          <a:latin typeface="Times New Roman" panose="02020603050405020304" pitchFamily="18" charset="0"/>
                          <a:cs typeface="Times New Roman" panose="02020603050405020304" pitchFamily="18" charset="0"/>
                        </a:rPr>
                        <a:t>Between Half Close and Half Open</a:t>
                      </a:r>
                      <a:endParaRPr lang="en-IN"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8874" marR="48874" marT="0" marB="0"/>
                </a:tc>
                <a:tc>
                  <a:txBody>
                    <a:bodyPr/>
                    <a:lstStyle/>
                    <a:p>
                      <a:pPr algn="just">
                        <a:lnSpc>
                          <a:spcPct val="107000"/>
                        </a:lnSpc>
                        <a:spcAft>
                          <a:spcPts val="800"/>
                        </a:spcAft>
                      </a:pPr>
                      <a:r>
                        <a:rPr lang="en-IN" sz="1400" dirty="0">
                          <a:effectLst/>
                          <a:latin typeface="Times New Roman" panose="02020603050405020304" pitchFamily="18" charset="0"/>
                          <a:cs typeface="Times New Roman" panose="02020603050405020304" pitchFamily="18" charset="0"/>
                        </a:rPr>
                        <a:t>Unrounded</a:t>
                      </a:r>
                      <a:endParaRPr lang="en-IN"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8874" marR="48874" marT="0" marB="0"/>
                </a:tc>
                <a:extLst>
                  <a:ext uri="{0D108BD9-81ED-4DB2-BD59-A6C34878D82A}">
                    <a16:rowId xmlns:a16="http://schemas.microsoft.com/office/drawing/2014/main" val="4282012870"/>
                  </a:ext>
                </a:extLst>
              </a:tr>
              <a:tr h="333521">
                <a:tc>
                  <a:txBody>
                    <a:bodyPr/>
                    <a:lstStyle/>
                    <a:p>
                      <a:pPr algn="just">
                        <a:lnSpc>
                          <a:spcPct val="107000"/>
                        </a:lnSpc>
                        <a:spcAft>
                          <a:spcPts val="800"/>
                        </a:spcAft>
                      </a:pPr>
                      <a:r>
                        <a:rPr lang="en-IN" sz="1400">
                          <a:effectLst/>
                          <a:latin typeface="Times New Roman" panose="02020603050405020304" pitchFamily="18" charset="0"/>
                          <a:cs typeface="Times New Roman" panose="02020603050405020304" pitchFamily="18" charset="0"/>
                        </a:rPr>
                        <a:t>11.</a:t>
                      </a:r>
                      <a:endParaRPr lang="en-IN"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8874" marR="48874" marT="0" marB="0"/>
                </a:tc>
                <a:tc>
                  <a:txBody>
                    <a:bodyPr/>
                    <a:lstStyle/>
                    <a:p>
                      <a:pPr algn="ctr">
                        <a:lnSpc>
                          <a:spcPct val="107000"/>
                        </a:lnSpc>
                        <a:spcAft>
                          <a:spcPts val="800"/>
                        </a:spcAft>
                      </a:pPr>
                      <a:r>
                        <a:rPr lang="en-IN" sz="1400">
                          <a:effectLst/>
                          <a:latin typeface="Times New Roman" panose="02020603050405020304" pitchFamily="18" charset="0"/>
                          <a:cs typeface="Times New Roman" panose="02020603050405020304" pitchFamily="18" charset="0"/>
                        </a:rPr>
                        <a:t>/3:/</a:t>
                      </a:r>
                      <a:endParaRPr lang="en-IN"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8874" marR="48874" marT="0" marB="0"/>
                </a:tc>
                <a:tc>
                  <a:txBody>
                    <a:bodyPr/>
                    <a:lstStyle/>
                    <a:p>
                      <a:pPr algn="just">
                        <a:lnSpc>
                          <a:spcPct val="107000"/>
                        </a:lnSpc>
                        <a:spcAft>
                          <a:spcPts val="800"/>
                        </a:spcAft>
                      </a:pPr>
                      <a:r>
                        <a:rPr lang="en-IN" sz="1400">
                          <a:effectLst/>
                          <a:latin typeface="Times New Roman" panose="02020603050405020304" pitchFamily="18" charset="0"/>
                          <a:cs typeface="Times New Roman" panose="02020603050405020304" pitchFamily="18" charset="0"/>
                        </a:rPr>
                        <a:t>Central</a:t>
                      </a:r>
                      <a:endParaRPr lang="en-IN"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8874" marR="48874" marT="0" marB="0"/>
                </a:tc>
                <a:tc>
                  <a:txBody>
                    <a:bodyPr/>
                    <a:lstStyle/>
                    <a:p>
                      <a:pPr algn="just">
                        <a:lnSpc>
                          <a:spcPct val="107000"/>
                        </a:lnSpc>
                        <a:spcAft>
                          <a:spcPts val="800"/>
                        </a:spcAft>
                      </a:pPr>
                      <a:r>
                        <a:rPr lang="en-IN" sz="1400">
                          <a:effectLst/>
                          <a:latin typeface="Times New Roman" panose="02020603050405020304" pitchFamily="18" charset="0"/>
                          <a:cs typeface="Times New Roman" panose="02020603050405020304" pitchFamily="18" charset="0"/>
                        </a:rPr>
                        <a:t>Between Half Close and Half Open</a:t>
                      </a:r>
                      <a:endParaRPr lang="en-IN"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48874" marR="48874" marT="0" marB="0"/>
                </a:tc>
                <a:tc>
                  <a:txBody>
                    <a:bodyPr/>
                    <a:lstStyle/>
                    <a:p>
                      <a:pPr algn="just">
                        <a:lnSpc>
                          <a:spcPct val="107000"/>
                        </a:lnSpc>
                        <a:spcAft>
                          <a:spcPts val="800"/>
                        </a:spcAft>
                      </a:pPr>
                      <a:r>
                        <a:rPr lang="en-IN" sz="1400" dirty="0">
                          <a:effectLst/>
                          <a:latin typeface="Times New Roman" panose="02020603050405020304" pitchFamily="18" charset="0"/>
                          <a:cs typeface="Times New Roman" panose="02020603050405020304" pitchFamily="18" charset="0"/>
                        </a:rPr>
                        <a:t>Unrounded</a:t>
                      </a:r>
                      <a:endParaRPr lang="en-IN"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8874" marR="48874" marT="0" marB="0"/>
                </a:tc>
                <a:extLst>
                  <a:ext uri="{0D108BD9-81ED-4DB2-BD59-A6C34878D82A}">
                    <a16:rowId xmlns:a16="http://schemas.microsoft.com/office/drawing/2014/main" val="443812530"/>
                  </a:ext>
                </a:extLst>
              </a:tr>
              <a:tr h="333521">
                <a:tc>
                  <a:txBody>
                    <a:bodyPr/>
                    <a:lstStyle/>
                    <a:p>
                      <a:pPr algn="just">
                        <a:lnSpc>
                          <a:spcPct val="107000"/>
                        </a:lnSpc>
                        <a:spcAft>
                          <a:spcPts val="800"/>
                        </a:spcAft>
                      </a:pPr>
                      <a:r>
                        <a:rPr lang="en-IN" sz="1400" dirty="0">
                          <a:effectLst/>
                          <a:latin typeface="Times New Roman" panose="02020603050405020304" pitchFamily="18" charset="0"/>
                          <a:cs typeface="Times New Roman" panose="02020603050405020304" pitchFamily="18" charset="0"/>
                        </a:rPr>
                        <a:t>12. </a:t>
                      </a:r>
                      <a:endParaRPr lang="en-IN"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8874" marR="48874" marT="0" marB="0"/>
                </a:tc>
                <a:tc>
                  <a:txBody>
                    <a:bodyPr/>
                    <a:lstStyle/>
                    <a:p>
                      <a:pPr algn="ctr">
                        <a:lnSpc>
                          <a:spcPct val="107000"/>
                        </a:lnSpc>
                        <a:spcAft>
                          <a:spcPts val="800"/>
                        </a:spcAft>
                      </a:pPr>
                      <a:r>
                        <a:rPr lang="en-IN" sz="1400" dirty="0">
                          <a:effectLst/>
                          <a:latin typeface="Times New Roman" panose="02020603050405020304" pitchFamily="18" charset="0"/>
                          <a:cs typeface="Times New Roman" panose="02020603050405020304" pitchFamily="18" charset="0"/>
                        </a:rPr>
                        <a:t>/ ʌ /</a:t>
                      </a:r>
                      <a:endParaRPr lang="en-IN"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8874" marR="48874" marT="0" marB="0"/>
                </a:tc>
                <a:tc>
                  <a:txBody>
                    <a:bodyPr/>
                    <a:lstStyle/>
                    <a:p>
                      <a:pPr algn="just">
                        <a:lnSpc>
                          <a:spcPct val="107000"/>
                        </a:lnSpc>
                        <a:spcAft>
                          <a:spcPts val="800"/>
                        </a:spcAft>
                      </a:pPr>
                      <a:r>
                        <a:rPr lang="en-IN" sz="1400" dirty="0">
                          <a:effectLst/>
                          <a:latin typeface="Times New Roman" panose="02020603050405020304" pitchFamily="18" charset="0"/>
                          <a:cs typeface="Times New Roman" panose="02020603050405020304" pitchFamily="18" charset="0"/>
                        </a:rPr>
                        <a:t>Central</a:t>
                      </a:r>
                      <a:endParaRPr lang="en-IN"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8874" marR="48874" marT="0" marB="0"/>
                </a:tc>
                <a:tc>
                  <a:txBody>
                    <a:bodyPr/>
                    <a:lstStyle/>
                    <a:p>
                      <a:pPr algn="just">
                        <a:lnSpc>
                          <a:spcPct val="107000"/>
                        </a:lnSpc>
                        <a:spcAft>
                          <a:spcPts val="800"/>
                        </a:spcAft>
                      </a:pPr>
                      <a:r>
                        <a:rPr lang="en-IN" sz="1400" dirty="0">
                          <a:effectLst/>
                          <a:latin typeface="Times New Roman" panose="02020603050405020304" pitchFamily="18" charset="0"/>
                          <a:cs typeface="Times New Roman" panose="02020603050405020304" pitchFamily="18" charset="0"/>
                        </a:rPr>
                        <a:t>Between Open and Half Open</a:t>
                      </a:r>
                      <a:endParaRPr lang="en-IN"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8874" marR="48874" marT="0" marB="0"/>
                </a:tc>
                <a:tc>
                  <a:txBody>
                    <a:bodyPr/>
                    <a:lstStyle/>
                    <a:p>
                      <a:pPr algn="just">
                        <a:lnSpc>
                          <a:spcPct val="107000"/>
                        </a:lnSpc>
                        <a:spcAft>
                          <a:spcPts val="800"/>
                        </a:spcAft>
                      </a:pPr>
                      <a:r>
                        <a:rPr lang="en-IN" sz="1400" dirty="0">
                          <a:effectLst/>
                          <a:latin typeface="Times New Roman" panose="02020603050405020304" pitchFamily="18" charset="0"/>
                          <a:cs typeface="Times New Roman" panose="02020603050405020304" pitchFamily="18" charset="0"/>
                        </a:rPr>
                        <a:t>Unrounded</a:t>
                      </a:r>
                      <a:endParaRPr lang="en-IN"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8874" marR="48874" marT="0" marB="0"/>
                </a:tc>
                <a:extLst>
                  <a:ext uri="{0D108BD9-81ED-4DB2-BD59-A6C34878D82A}">
                    <a16:rowId xmlns:a16="http://schemas.microsoft.com/office/drawing/2014/main" val="926747589"/>
                  </a:ext>
                </a:extLst>
              </a:tr>
            </a:tbl>
          </a:graphicData>
        </a:graphic>
      </p:graphicFrame>
      <p:sp>
        <p:nvSpPr>
          <p:cNvPr id="6" name="TextBox 5">
            <a:extLst>
              <a:ext uri="{FF2B5EF4-FFF2-40B4-BE49-F238E27FC236}">
                <a16:creationId xmlns:a16="http://schemas.microsoft.com/office/drawing/2014/main" id="{4DAA62B3-D56F-4E16-ADBF-129D14A2416F}"/>
              </a:ext>
            </a:extLst>
          </p:cNvPr>
          <p:cNvSpPr txBox="1"/>
          <p:nvPr/>
        </p:nvSpPr>
        <p:spPr>
          <a:xfrm>
            <a:off x="493645" y="223440"/>
            <a:ext cx="10326757" cy="646331"/>
          </a:xfrm>
          <a:prstGeom prst="rect">
            <a:avLst/>
          </a:prstGeom>
          <a:noFill/>
        </p:spPr>
        <p:txBody>
          <a:bodyPr wrap="square" rtlCol="0">
            <a:spAutoFit/>
          </a:bodyPr>
          <a:lstStyle/>
          <a:p>
            <a:r>
              <a:rPr lang="en-IN" sz="1800" b="1" dirty="0">
                <a:solidFill>
                  <a:srgbClr val="C00000"/>
                </a:solidFill>
                <a:effectLst/>
                <a:latin typeface="Times New Roman" panose="02020603050405020304" pitchFamily="18" charset="0"/>
                <a:ea typeface="Calibri" panose="020F0502020204030204" pitchFamily="34" charset="0"/>
                <a:cs typeface="Mangal" panose="02040503050203030202" pitchFamily="18" charset="0"/>
              </a:rPr>
              <a:t>Three Term Labels of English Vowel Sounds:</a:t>
            </a:r>
            <a:endParaRPr lang="en-IN" sz="1800" dirty="0">
              <a:solidFill>
                <a:srgbClr val="C00000"/>
              </a:solidFill>
              <a:effectLst/>
              <a:latin typeface="Calibri" panose="020F0502020204030204" pitchFamily="34" charset="0"/>
              <a:ea typeface="Calibri" panose="020F0502020204030204" pitchFamily="34" charset="0"/>
              <a:cs typeface="Mangal" panose="02040503050203030202" pitchFamily="18" charset="0"/>
            </a:endParaRPr>
          </a:p>
          <a:p>
            <a:endParaRPr lang="en-IN" dirty="0">
              <a:solidFill>
                <a:srgbClr val="C00000"/>
              </a:solidFill>
            </a:endParaRPr>
          </a:p>
        </p:txBody>
      </p:sp>
    </p:spTree>
    <p:extLst>
      <p:ext uri="{BB962C8B-B14F-4D97-AF65-F5344CB8AC3E}">
        <p14:creationId xmlns:p14="http://schemas.microsoft.com/office/powerpoint/2010/main" val="21095853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E415637D-2AC2-4519-ADBF-E48D83DFC62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95939" y="1401417"/>
            <a:ext cx="7931426" cy="3747053"/>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4599370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DCD0E07-F8E7-447F-B5BB-224047F54129}"/>
              </a:ext>
            </a:extLst>
          </p:cNvPr>
          <p:cNvSpPr txBox="1"/>
          <p:nvPr/>
        </p:nvSpPr>
        <p:spPr>
          <a:xfrm>
            <a:off x="606288" y="417444"/>
            <a:ext cx="9978887" cy="6986528"/>
          </a:xfrm>
          <a:prstGeom prst="rect">
            <a:avLst/>
          </a:prstGeom>
          <a:noFill/>
        </p:spPr>
        <p:txBody>
          <a:bodyPr wrap="square" rtlCol="0">
            <a:spAutoFit/>
          </a:bodyPr>
          <a:lstStyle/>
          <a:p>
            <a:pPr marL="457200" indent="-457200" algn="just">
              <a:buFont typeface="Arial" panose="020B0604020202020204" pitchFamily="34" charset="0"/>
              <a:buChar char="•"/>
            </a:pPr>
            <a:r>
              <a:rPr lang="en-IN" sz="2800" b="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Vowels are made with an open approximation of the articulators. </a:t>
            </a:r>
          </a:p>
          <a:p>
            <a:pPr marL="457200" indent="-457200" algn="just">
              <a:buFont typeface="Arial" panose="020B0604020202020204" pitchFamily="34" charset="0"/>
              <a:buChar char="•"/>
            </a:pPr>
            <a:endParaRPr lang="en-IN" sz="2800" b="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0" indent="-457200" algn="just">
              <a:buFont typeface="Arial" panose="020B0604020202020204" pitchFamily="34" charset="0"/>
              <a:buChar char="•"/>
            </a:pPr>
            <a:r>
              <a:rPr lang="en-IN" sz="2800" b="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The active articulator which is always the front, the back or the centre of the tongue, is raised towards the passive articulator which is either the hard palate or the soft palate or the meeting point between the hard and the soft palates. </a:t>
            </a:r>
          </a:p>
          <a:p>
            <a:pPr algn="just"/>
            <a:endParaRPr lang="en-IN" sz="2800" b="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0" indent="-457200" algn="just">
              <a:buFont typeface="Arial" panose="020B0604020202020204" pitchFamily="34" charset="0"/>
              <a:buChar char="•"/>
            </a:pPr>
            <a:r>
              <a:rPr lang="en-IN" sz="2800" b="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As a result, there is a sufficient gap between the two articulators for the air to escape through the mouth without any friction.  </a:t>
            </a:r>
          </a:p>
          <a:p>
            <a:pPr algn="just"/>
            <a:endParaRPr lang="en-IN" sz="2800" b="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457200" indent="-457200" algn="just">
              <a:buFont typeface="Arial" panose="020B0604020202020204" pitchFamily="34" charset="0"/>
              <a:buChar char="•"/>
            </a:pPr>
            <a:r>
              <a:rPr lang="en-IN" sz="2800" b="1" dirty="0">
                <a:solidFill>
                  <a:srgbClr val="002060"/>
                </a:solidFill>
                <a:effectLst/>
                <a:latin typeface="Times New Roman" panose="02020603050405020304" pitchFamily="18" charset="0"/>
                <a:ea typeface="Calibri" panose="020F0502020204030204" pitchFamily="34" charset="0"/>
                <a:cs typeface="Mangal" panose="02040503050203030202" pitchFamily="18" charset="0"/>
              </a:rPr>
              <a:t>The quality of the vowel depends on the shape of the mouth and position of the tongue.</a:t>
            </a:r>
            <a:endParaRPr lang="en-IN" sz="2800" b="1" dirty="0">
              <a:solidFill>
                <a:srgbClr val="002060"/>
              </a:solidFill>
              <a:effectLst/>
              <a:latin typeface="Calibri" panose="020F0502020204030204" pitchFamily="34" charset="0"/>
              <a:ea typeface="Calibri" panose="020F0502020204030204" pitchFamily="34" charset="0"/>
              <a:cs typeface="Mangal" panose="02040503050203030202" pitchFamily="18" charset="0"/>
            </a:endParaRPr>
          </a:p>
          <a:p>
            <a:pPr marL="457200" indent="-457200" algn="just">
              <a:buFont typeface="Arial" panose="020B0604020202020204" pitchFamily="34" charset="0"/>
              <a:buChar char="•"/>
            </a:pPr>
            <a:endParaRPr lang="en-IN" sz="2800" b="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endParaRPr lang="en-IN" sz="2800" b="1"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557896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CE9C79D-2B4F-44C0-B76F-6B06F64C58BB}"/>
              </a:ext>
            </a:extLst>
          </p:cNvPr>
          <p:cNvSpPr txBox="1"/>
          <p:nvPr/>
        </p:nvSpPr>
        <p:spPr>
          <a:xfrm>
            <a:off x="854765" y="735496"/>
            <a:ext cx="10482470" cy="5842497"/>
          </a:xfrm>
          <a:prstGeom prst="rect">
            <a:avLst/>
          </a:prstGeom>
          <a:noFill/>
        </p:spPr>
        <p:txBody>
          <a:bodyPr wrap="square" rtlCol="0">
            <a:spAutoFit/>
          </a:bodyPr>
          <a:lstStyle/>
          <a:p>
            <a:pPr>
              <a:lnSpc>
                <a:spcPct val="150000"/>
              </a:lnSpc>
            </a:pPr>
            <a:r>
              <a:rPr lang="en-IN" sz="2800" b="1" dirty="0">
                <a:solidFill>
                  <a:srgbClr val="002060"/>
                </a:solidFill>
                <a:effectLst/>
                <a:latin typeface="Times New Roman" panose="02020603050405020304" pitchFamily="18" charset="0"/>
                <a:ea typeface="Calibri" panose="020F0502020204030204" pitchFamily="34" charset="0"/>
              </a:rPr>
              <a:t>The tongue assumes a number of different positions to produce different vowel sounds but the upper surface of the tongue is usually convex   [             ]. </a:t>
            </a:r>
          </a:p>
          <a:p>
            <a:pPr>
              <a:lnSpc>
                <a:spcPct val="150000"/>
              </a:lnSpc>
            </a:pPr>
            <a:endParaRPr lang="en-IN" sz="2800" b="1" dirty="0">
              <a:solidFill>
                <a:srgbClr val="002060"/>
              </a:solidFill>
              <a:latin typeface="Times New Roman" panose="02020603050405020304" pitchFamily="18" charset="0"/>
              <a:ea typeface="Calibri" panose="020F0502020204030204" pitchFamily="34" charset="0"/>
            </a:endParaRPr>
          </a:p>
          <a:p>
            <a:pPr>
              <a:lnSpc>
                <a:spcPct val="150000"/>
              </a:lnSpc>
            </a:pPr>
            <a:r>
              <a:rPr lang="en-IN" sz="2800" b="1" dirty="0">
                <a:solidFill>
                  <a:srgbClr val="002060"/>
                </a:solidFill>
                <a:effectLst/>
                <a:latin typeface="Times New Roman" panose="02020603050405020304" pitchFamily="18" charset="0"/>
                <a:ea typeface="Calibri" panose="020F0502020204030204" pitchFamily="34" charset="0"/>
              </a:rPr>
              <a:t>This is because some part of the tongue i.e. the front, the centre or the back is raised towards the roof of the mouth. </a:t>
            </a:r>
          </a:p>
          <a:p>
            <a:pPr>
              <a:lnSpc>
                <a:spcPct val="150000"/>
              </a:lnSpc>
            </a:pPr>
            <a:endParaRPr lang="en-IN" sz="2800" b="1" dirty="0">
              <a:solidFill>
                <a:srgbClr val="002060"/>
              </a:solidFill>
              <a:latin typeface="Times New Roman" panose="02020603050405020304" pitchFamily="18" charset="0"/>
            </a:endParaRPr>
          </a:p>
          <a:p>
            <a:pPr marL="457200" indent="-457200">
              <a:lnSpc>
                <a:spcPct val="150000"/>
              </a:lnSpc>
              <a:buFont typeface="Arial" panose="020B0604020202020204" pitchFamily="34" charset="0"/>
              <a:buChar char="•"/>
            </a:pPr>
            <a:r>
              <a:rPr lang="en-IN" sz="2800" b="1" dirty="0">
                <a:solidFill>
                  <a:srgbClr val="002060"/>
                </a:solidFill>
                <a:effectLst/>
                <a:latin typeface="Times New Roman" panose="02020603050405020304" pitchFamily="18" charset="0"/>
                <a:ea typeface="Calibri" panose="020F0502020204030204" pitchFamily="34" charset="0"/>
                <a:cs typeface="Mangal" panose="02040503050203030202" pitchFamily="18" charset="0"/>
              </a:rPr>
              <a:t>In English there are 12 pure vowels.</a:t>
            </a:r>
            <a:endParaRPr lang="en-IN" sz="2800" b="1" dirty="0">
              <a:solidFill>
                <a:srgbClr val="002060"/>
              </a:solidFill>
              <a:effectLst/>
              <a:latin typeface="Calibri" panose="020F0502020204030204" pitchFamily="34" charset="0"/>
              <a:ea typeface="Calibri" panose="020F0502020204030204" pitchFamily="34" charset="0"/>
              <a:cs typeface="Mangal" panose="02040503050203030202" pitchFamily="18" charset="0"/>
            </a:endParaRPr>
          </a:p>
          <a:p>
            <a:pPr>
              <a:lnSpc>
                <a:spcPct val="150000"/>
              </a:lnSpc>
            </a:pPr>
            <a:endParaRPr lang="en-IN" sz="2800" b="1" dirty="0">
              <a:solidFill>
                <a:srgbClr val="002060"/>
              </a:solidFill>
            </a:endParaRPr>
          </a:p>
        </p:txBody>
      </p:sp>
      <p:sp>
        <p:nvSpPr>
          <p:cNvPr id="3" name="Moon 2">
            <a:extLst>
              <a:ext uri="{FF2B5EF4-FFF2-40B4-BE49-F238E27FC236}">
                <a16:creationId xmlns:a16="http://schemas.microsoft.com/office/drawing/2014/main" id="{9CE66761-F93B-4C1D-8D3E-AEB5E3E2954F}"/>
              </a:ext>
            </a:extLst>
          </p:cNvPr>
          <p:cNvSpPr/>
          <p:nvPr/>
        </p:nvSpPr>
        <p:spPr>
          <a:xfrm rot="5400000">
            <a:off x="3972655" y="1863701"/>
            <a:ext cx="339380" cy="998455"/>
          </a:xfrm>
          <a:prstGeom prst="moon">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IN"/>
          </a:p>
        </p:txBody>
      </p:sp>
    </p:spTree>
    <p:extLst>
      <p:ext uri="{BB962C8B-B14F-4D97-AF65-F5344CB8AC3E}">
        <p14:creationId xmlns:p14="http://schemas.microsoft.com/office/powerpoint/2010/main" val="6700977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033DB60-EEE1-4AE7-8336-6462BDDDE9D3}"/>
              </a:ext>
            </a:extLst>
          </p:cNvPr>
          <p:cNvSpPr txBox="1"/>
          <p:nvPr/>
        </p:nvSpPr>
        <p:spPr>
          <a:xfrm>
            <a:off x="596348" y="2405270"/>
            <a:ext cx="10674626" cy="2610843"/>
          </a:xfrm>
          <a:prstGeom prst="rect">
            <a:avLst/>
          </a:prstGeom>
          <a:noFill/>
        </p:spPr>
        <p:txBody>
          <a:bodyPr wrap="square" rtlCol="0">
            <a:spAutoFit/>
          </a:bodyPr>
          <a:lstStyle/>
          <a:p>
            <a:pPr>
              <a:lnSpc>
                <a:spcPct val="150000"/>
              </a:lnSpc>
            </a:pPr>
            <a:r>
              <a:rPr lang="en-IN" sz="2800" b="1" dirty="0">
                <a:solidFill>
                  <a:srgbClr val="002060"/>
                </a:solidFill>
                <a:effectLst/>
                <a:latin typeface="Times New Roman" panose="02020603050405020304" pitchFamily="18" charset="0"/>
                <a:ea typeface="Calibri" panose="020F0502020204030204" pitchFamily="34" charset="0"/>
                <a:cs typeface="Mangal" panose="02040503050203030202" pitchFamily="18" charset="0"/>
              </a:rPr>
              <a:t>I) </a:t>
            </a:r>
          </a:p>
          <a:p>
            <a:pPr>
              <a:lnSpc>
                <a:spcPct val="150000"/>
              </a:lnSpc>
            </a:pPr>
            <a:r>
              <a:rPr lang="en-IN" sz="2800" b="1" dirty="0">
                <a:solidFill>
                  <a:srgbClr val="002060"/>
                </a:solidFill>
                <a:effectLst/>
                <a:latin typeface="Times New Roman" panose="02020603050405020304" pitchFamily="18" charset="0"/>
                <a:ea typeface="Calibri" panose="020F0502020204030204" pitchFamily="34" charset="0"/>
                <a:cs typeface="Mangal" panose="02040503050203030202" pitchFamily="18" charset="0"/>
              </a:rPr>
              <a:t>	Classification of Vowels According to the Part of the Tongue 	Raised Towards the Palate: </a:t>
            </a:r>
            <a:endParaRPr lang="en-IN" sz="2800" dirty="0">
              <a:effectLst/>
              <a:latin typeface="Calibri" panose="020F0502020204030204" pitchFamily="34" charset="0"/>
              <a:ea typeface="Calibri" panose="020F0502020204030204" pitchFamily="34" charset="0"/>
              <a:cs typeface="Mangal" panose="02040503050203030202" pitchFamily="18" charset="0"/>
            </a:endParaRPr>
          </a:p>
          <a:p>
            <a:pPr>
              <a:lnSpc>
                <a:spcPct val="150000"/>
              </a:lnSpc>
            </a:pPr>
            <a:endParaRPr lang="en-IN" sz="2800" dirty="0"/>
          </a:p>
        </p:txBody>
      </p:sp>
      <p:sp>
        <p:nvSpPr>
          <p:cNvPr id="3" name="TextBox 2">
            <a:extLst>
              <a:ext uri="{FF2B5EF4-FFF2-40B4-BE49-F238E27FC236}">
                <a16:creationId xmlns:a16="http://schemas.microsoft.com/office/drawing/2014/main" id="{24B4725A-E36C-4462-81F5-C1973F683E5C}"/>
              </a:ext>
            </a:extLst>
          </p:cNvPr>
          <p:cNvSpPr txBox="1"/>
          <p:nvPr/>
        </p:nvSpPr>
        <p:spPr>
          <a:xfrm>
            <a:off x="1252330" y="1033670"/>
            <a:ext cx="8368748" cy="954107"/>
          </a:xfrm>
          <a:prstGeom prst="rect">
            <a:avLst/>
          </a:prstGeom>
          <a:noFill/>
        </p:spPr>
        <p:txBody>
          <a:bodyPr wrap="square" rtlCol="0">
            <a:spAutoFit/>
          </a:bodyPr>
          <a:lstStyle/>
          <a:p>
            <a:r>
              <a:rPr lang="en-IN" sz="2800" b="1" dirty="0">
                <a:solidFill>
                  <a:srgbClr val="C00000"/>
                </a:solidFill>
                <a:effectLst/>
                <a:latin typeface="Times New Roman" panose="02020603050405020304" pitchFamily="18" charset="0"/>
                <a:ea typeface="Calibri" panose="020F0502020204030204" pitchFamily="34" charset="0"/>
                <a:cs typeface="Mangal" panose="02040503050203030202" pitchFamily="18" charset="0"/>
              </a:rPr>
              <a:t>In English there are 12 pure vowels.</a:t>
            </a:r>
            <a:endParaRPr lang="en-IN" sz="2800" b="1" dirty="0">
              <a:solidFill>
                <a:srgbClr val="C00000"/>
              </a:solidFill>
              <a:effectLst/>
              <a:latin typeface="Calibri" panose="020F0502020204030204" pitchFamily="34" charset="0"/>
              <a:ea typeface="Calibri" panose="020F0502020204030204" pitchFamily="34" charset="0"/>
              <a:cs typeface="Mangal" panose="02040503050203030202" pitchFamily="18" charset="0"/>
            </a:endParaRPr>
          </a:p>
          <a:p>
            <a:endParaRPr lang="en-IN" sz="2800" dirty="0">
              <a:solidFill>
                <a:srgbClr val="C00000"/>
              </a:solidFill>
            </a:endParaRPr>
          </a:p>
        </p:txBody>
      </p:sp>
    </p:spTree>
    <p:extLst>
      <p:ext uri="{BB962C8B-B14F-4D97-AF65-F5344CB8AC3E}">
        <p14:creationId xmlns:p14="http://schemas.microsoft.com/office/powerpoint/2010/main" val="37475668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23F8933-B8D9-4584-B7B2-2FF29F80B279}"/>
              </a:ext>
            </a:extLst>
          </p:cNvPr>
          <p:cNvSpPr txBox="1"/>
          <p:nvPr/>
        </p:nvSpPr>
        <p:spPr>
          <a:xfrm>
            <a:off x="1431235" y="1246030"/>
            <a:ext cx="9541565" cy="5559086"/>
          </a:xfrm>
          <a:prstGeom prst="rect">
            <a:avLst/>
          </a:prstGeom>
          <a:noFill/>
        </p:spPr>
        <p:txBody>
          <a:bodyPr wrap="square" rtlCol="0">
            <a:spAutoFit/>
          </a:bodyPr>
          <a:lstStyle/>
          <a:p>
            <a:pPr algn="just">
              <a:lnSpc>
                <a:spcPct val="107000"/>
              </a:lnSpc>
              <a:spcAft>
                <a:spcPts val="800"/>
              </a:spcAft>
            </a:pPr>
            <a:r>
              <a:rPr lang="en-IN" sz="2800" b="1" dirty="0">
                <a:solidFill>
                  <a:srgbClr val="C00000"/>
                </a:solidFill>
                <a:effectLst/>
                <a:latin typeface="Times New Roman" panose="02020603050405020304" pitchFamily="18" charset="0"/>
                <a:ea typeface="Calibri" panose="020F0502020204030204" pitchFamily="34" charset="0"/>
                <a:cs typeface="Mangal" panose="02040503050203030202" pitchFamily="18" charset="0"/>
              </a:rPr>
              <a:t>1. Front Vowels:</a:t>
            </a:r>
            <a:endParaRPr lang="en-IN" sz="2800" b="1" dirty="0">
              <a:solidFill>
                <a:srgbClr val="C00000"/>
              </a:solidFill>
              <a:effectLst/>
              <a:latin typeface="Calibri" panose="020F0502020204030204" pitchFamily="34" charset="0"/>
              <a:ea typeface="Calibri" panose="020F0502020204030204" pitchFamily="34" charset="0"/>
              <a:cs typeface="Mangal" panose="02040503050203030202" pitchFamily="18" charset="0"/>
            </a:endParaRPr>
          </a:p>
          <a:p>
            <a:pPr algn="just">
              <a:lnSpc>
                <a:spcPct val="107000"/>
              </a:lnSpc>
              <a:spcAft>
                <a:spcPts val="800"/>
              </a:spcAft>
            </a:pPr>
            <a:r>
              <a:rPr lang="en-IN" sz="2800" b="1" dirty="0">
                <a:effectLst/>
                <a:latin typeface="Times New Roman" panose="02020603050405020304" pitchFamily="18" charset="0"/>
                <a:ea typeface="Calibri" panose="020F0502020204030204" pitchFamily="34" charset="0"/>
                <a:cs typeface="Mangal" panose="02040503050203030202" pitchFamily="18" charset="0"/>
              </a:rPr>
              <a:t>	</a:t>
            </a:r>
            <a:r>
              <a:rPr lang="en-IN" sz="2800" b="1" dirty="0">
                <a:solidFill>
                  <a:srgbClr val="002060"/>
                </a:solidFill>
                <a:effectLst/>
                <a:latin typeface="Times New Roman" panose="02020603050405020304" pitchFamily="18" charset="0"/>
                <a:ea typeface="Calibri" panose="020F0502020204030204" pitchFamily="34" charset="0"/>
                <a:cs typeface="Mangal" panose="02040503050203030202" pitchFamily="18" charset="0"/>
              </a:rPr>
              <a:t>In the production of front vowels, the front of the tongue is raised in the direction of hard palate.</a:t>
            </a:r>
            <a:endParaRPr lang="en-IN" sz="2800" b="1" dirty="0">
              <a:solidFill>
                <a:srgbClr val="002060"/>
              </a:solidFill>
              <a:effectLst/>
              <a:latin typeface="Calibri" panose="020F0502020204030204" pitchFamily="34" charset="0"/>
              <a:ea typeface="Calibri" panose="020F0502020204030204" pitchFamily="34" charset="0"/>
              <a:cs typeface="Mangal" panose="02040503050203030202" pitchFamily="18" charset="0"/>
            </a:endParaRPr>
          </a:p>
          <a:p>
            <a:pPr algn="just">
              <a:lnSpc>
                <a:spcPct val="107000"/>
              </a:lnSpc>
              <a:spcAft>
                <a:spcPts val="800"/>
              </a:spcAft>
            </a:pPr>
            <a:r>
              <a:rPr lang="en-IN" sz="2800" b="1" dirty="0">
                <a:solidFill>
                  <a:srgbClr val="002060"/>
                </a:solidFill>
                <a:effectLst/>
                <a:latin typeface="Times New Roman" panose="02020603050405020304" pitchFamily="18" charset="0"/>
                <a:ea typeface="Calibri" panose="020F0502020204030204" pitchFamily="34" charset="0"/>
                <a:cs typeface="Mangal" panose="02040503050203030202" pitchFamily="18" charset="0"/>
              </a:rPr>
              <a:t>	</a:t>
            </a:r>
          </a:p>
          <a:p>
            <a:pPr algn="just">
              <a:lnSpc>
                <a:spcPct val="107000"/>
              </a:lnSpc>
              <a:spcAft>
                <a:spcPts val="800"/>
              </a:spcAft>
            </a:pPr>
            <a:r>
              <a:rPr lang="en-IN" sz="2800" b="1" dirty="0">
                <a:solidFill>
                  <a:srgbClr val="002060"/>
                </a:solidFill>
                <a:latin typeface="Times New Roman" panose="02020603050405020304" pitchFamily="18" charset="0"/>
                <a:ea typeface="Calibri" panose="020F0502020204030204" pitchFamily="34" charset="0"/>
                <a:cs typeface="Mangal" panose="02040503050203030202" pitchFamily="18" charset="0"/>
              </a:rPr>
              <a:t>			</a:t>
            </a:r>
            <a:r>
              <a:rPr lang="en-IN" sz="3200" b="1" dirty="0">
                <a:solidFill>
                  <a:srgbClr val="C00000"/>
                </a:solidFill>
                <a:effectLst/>
                <a:latin typeface="Times New Roman" panose="02020603050405020304" pitchFamily="18" charset="0"/>
                <a:ea typeface="Calibri" panose="020F0502020204030204" pitchFamily="34" charset="0"/>
                <a:cs typeface="Mangal" panose="02040503050203030202" pitchFamily="18" charset="0"/>
              </a:rPr>
              <a:t>e.g. / i:, ɪ, e, æ /</a:t>
            </a:r>
            <a:endParaRPr lang="en-IN" sz="3200" b="1" dirty="0">
              <a:solidFill>
                <a:srgbClr val="C00000"/>
              </a:solidFill>
              <a:effectLst/>
              <a:latin typeface="Calibri" panose="020F0502020204030204" pitchFamily="34" charset="0"/>
              <a:ea typeface="Calibri" panose="020F0502020204030204" pitchFamily="34" charset="0"/>
              <a:cs typeface="Mangal" panose="02040503050203030202" pitchFamily="18" charset="0"/>
            </a:endParaRPr>
          </a:p>
          <a:p>
            <a:pPr algn="just">
              <a:lnSpc>
                <a:spcPct val="107000"/>
              </a:lnSpc>
              <a:spcAft>
                <a:spcPts val="800"/>
              </a:spcAft>
            </a:pPr>
            <a:endParaRPr lang="en-IN" sz="2800" b="1" dirty="0">
              <a:solidFill>
                <a:srgbClr val="002060"/>
              </a:solidFill>
              <a:latin typeface="Times New Roman" panose="02020603050405020304" pitchFamily="18" charset="0"/>
              <a:ea typeface="Calibri" panose="020F0502020204030204" pitchFamily="34" charset="0"/>
              <a:cs typeface="Mangal" panose="02040503050203030202" pitchFamily="18" charset="0"/>
            </a:endParaRPr>
          </a:p>
          <a:p>
            <a:pPr algn="just">
              <a:lnSpc>
                <a:spcPct val="107000"/>
              </a:lnSpc>
              <a:spcAft>
                <a:spcPts val="800"/>
              </a:spcAft>
            </a:pPr>
            <a:r>
              <a:rPr lang="en-IN" sz="2800" b="1" dirty="0">
                <a:solidFill>
                  <a:srgbClr val="002060"/>
                </a:solidFill>
                <a:effectLst/>
                <a:latin typeface="Times New Roman" panose="02020603050405020304" pitchFamily="18" charset="0"/>
                <a:ea typeface="Calibri" panose="020F0502020204030204" pitchFamily="34" charset="0"/>
                <a:cs typeface="Mangal" panose="02040503050203030202" pitchFamily="18" charset="0"/>
              </a:rPr>
              <a:t>e.g. Phonetic Transmission of Words having front vowels: </a:t>
            </a:r>
            <a:endParaRPr lang="en-IN" sz="2800" b="1" dirty="0">
              <a:solidFill>
                <a:srgbClr val="002060"/>
              </a:solidFill>
              <a:effectLst/>
              <a:latin typeface="Calibri" panose="020F0502020204030204" pitchFamily="34" charset="0"/>
              <a:ea typeface="Calibri" panose="020F0502020204030204" pitchFamily="34" charset="0"/>
              <a:cs typeface="Mangal" panose="02040503050203030202" pitchFamily="18" charset="0"/>
            </a:endParaRPr>
          </a:p>
          <a:p>
            <a:pPr algn="just">
              <a:lnSpc>
                <a:spcPct val="107000"/>
              </a:lnSpc>
              <a:spcAft>
                <a:spcPts val="800"/>
              </a:spcAft>
            </a:pPr>
            <a:r>
              <a:rPr lang="en-IN" sz="2800" b="1" dirty="0">
                <a:solidFill>
                  <a:srgbClr val="002060"/>
                </a:solidFill>
                <a:effectLst/>
                <a:latin typeface="Times New Roman" panose="02020603050405020304" pitchFamily="18" charset="0"/>
                <a:ea typeface="Calibri" panose="020F0502020204030204" pitchFamily="34" charset="0"/>
                <a:cs typeface="Mangal" panose="02040503050203030202" pitchFamily="18" charset="0"/>
              </a:rPr>
              <a:t>	</a:t>
            </a:r>
          </a:p>
          <a:p>
            <a:pPr algn="just">
              <a:lnSpc>
                <a:spcPct val="107000"/>
              </a:lnSpc>
              <a:spcAft>
                <a:spcPts val="800"/>
              </a:spcAft>
            </a:pPr>
            <a:r>
              <a:rPr lang="en-IN" sz="2800" b="1" dirty="0">
                <a:solidFill>
                  <a:srgbClr val="002060"/>
                </a:solidFill>
                <a:latin typeface="Times New Roman" panose="02020603050405020304" pitchFamily="18" charset="0"/>
                <a:ea typeface="Calibri" panose="020F0502020204030204" pitchFamily="34" charset="0"/>
                <a:cs typeface="Mangal" panose="02040503050203030202" pitchFamily="18" charset="0"/>
              </a:rPr>
              <a:t>	</a:t>
            </a:r>
            <a:r>
              <a:rPr lang="en-IN" sz="2800" b="1" dirty="0">
                <a:solidFill>
                  <a:srgbClr val="002060"/>
                </a:solidFill>
                <a:effectLst/>
                <a:latin typeface="Times New Roman" panose="02020603050405020304" pitchFamily="18" charset="0"/>
                <a:ea typeface="Calibri" panose="020F0502020204030204" pitchFamily="34" charset="0"/>
                <a:cs typeface="Mangal" panose="02040503050203030202" pitchFamily="18" charset="0"/>
              </a:rPr>
              <a:t>these - /</a:t>
            </a:r>
            <a:r>
              <a:rPr lang="en-IN" sz="2800" b="1" dirty="0" err="1">
                <a:solidFill>
                  <a:srgbClr val="002060"/>
                </a:solidFill>
                <a:effectLst/>
                <a:latin typeface="Times New Roman" panose="02020603050405020304" pitchFamily="18" charset="0"/>
                <a:ea typeface="Calibri" panose="020F0502020204030204" pitchFamily="34" charset="0"/>
                <a:cs typeface="Mangal" panose="02040503050203030202" pitchFamily="18" charset="0"/>
              </a:rPr>
              <a:t>ծɪz</a:t>
            </a:r>
            <a:r>
              <a:rPr lang="en-IN" sz="2800" b="1" dirty="0">
                <a:solidFill>
                  <a:srgbClr val="002060"/>
                </a:solidFill>
                <a:effectLst/>
                <a:latin typeface="Times New Roman" panose="02020603050405020304" pitchFamily="18" charset="0"/>
                <a:ea typeface="Calibri" panose="020F0502020204030204" pitchFamily="34" charset="0"/>
                <a:cs typeface="Mangal" panose="02040503050203030202" pitchFamily="18" charset="0"/>
              </a:rPr>
              <a:t>/, bit - /</a:t>
            </a:r>
            <a:r>
              <a:rPr lang="en-IN" sz="2800" b="1" dirty="0" err="1">
                <a:solidFill>
                  <a:srgbClr val="002060"/>
                </a:solidFill>
                <a:effectLst/>
                <a:latin typeface="Times New Roman" panose="02020603050405020304" pitchFamily="18" charset="0"/>
                <a:ea typeface="Calibri" panose="020F0502020204030204" pitchFamily="34" charset="0"/>
                <a:cs typeface="Mangal" panose="02040503050203030202" pitchFamily="18" charset="0"/>
              </a:rPr>
              <a:t>bɪt</a:t>
            </a:r>
            <a:r>
              <a:rPr lang="en-IN" sz="2800" b="1" dirty="0">
                <a:solidFill>
                  <a:srgbClr val="002060"/>
                </a:solidFill>
                <a:effectLst/>
                <a:latin typeface="Times New Roman" panose="02020603050405020304" pitchFamily="18" charset="0"/>
                <a:ea typeface="Calibri" panose="020F0502020204030204" pitchFamily="34" charset="0"/>
                <a:cs typeface="Mangal" panose="02040503050203030202" pitchFamily="18" charset="0"/>
              </a:rPr>
              <a:t>/, bread - / bred/, lamp - /</a:t>
            </a:r>
            <a:r>
              <a:rPr lang="en-IN" sz="2800" b="1" dirty="0" err="1">
                <a:solidFill>
                  <a:srgbClr val="002060"/>
                </a:solidFill>
                <a:effectLst/>
                <a:latin typeface="Times New Roman" panose="02020603050405020304" pitchFamily="18" charset="0"/>
                <a:ea typeface="Calibri" panose="020F0502020204030204" pitchFamily="34" charset="0"/>
                <a:cs typeface="Mangal" panose="02040503050203030202" pitchFamily="18" charset="0"/>
              </a:rPr>
              <a:t>læmp</a:t>
            </a:r>
            <a:r>
              <a:rPr lang="en-IN" sz="2800" b="1" dirty="0">
                <a:solidFill>
                  <a:srgbClr val="002060"/>
                </a:solidFill>
                <a:effectLst/>
                <a:latin typeface="Times New Roman" panose="02020603050405020304" pitchFamily="18" charset="0"/>
                <a:ea typeface="Calibri" panose="020F0502020204030204" pitchFamily="34" charset="0"/>
                <a:cs typeface="Mangal" panose="02040503050203030202" pitchFamily="18" charset="0"/>
              </a:rPr>
              <a:t>/</a:t>
            </a:r>
            <a:endParaRPr lang="en-IN" sz="2800" b="1" dirty="0">
              <a:solidFill>
                <a:srgbClr val="002060"/>
              </a:solidFill>
              <a:effectLst/>
              <a:latin typeface="Calibri" panose="020F0502020204030204" pitchFamily="34" charset="0"/>
              <a:ea typeface="Calibri" panose="020F0502020204030204" pitchFamily="34" charset="0"/>
              <a:cs typeface="Mangal" panose="02040503050203030202" pitchFamily="18" charset="0"/>
            </a:endParaRPr>
          </a:p>
          <a:p>
            <a:endParaRPr lang="en-IN" sz="2800" b="1" dirty="0"/>
          </a:p>
        </p:txBody>
      </p:sp>
    </p:spTree>
    <p:extLst>
      <p:ext uri="{BB962C8B-B14F-4D97-AF65-F5344CB8AC3E}">
        <p14:creationId xmlns:p14="http://schemas.microsoft.com/office/powerpoint/2010/main" val="8301666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57A65E4-A89E-401C-81B1-37F013F736A8}"/>
              </a:ext>
            </a:extLst>
          </p:cNvPr>
          <p:cNvSpPr txBox="1"/>
          <p:nvPr/>
        </p:nvSpPr>
        <p:spPr>
          <a:xfrm>
            <a:off x="1103243" y="815009"/>
            <a:ext cx="9746974" cy="6122702"/>
          </a:xfrm>
          <a:prstGeom prst="rect">
            <a:avLst/>
          </a:prstGeom>
          <a:noFill/>
        </p:spPr>
        <p:txBody>
          <a:bodyPr wrap="square" rtlCol="0">
            <a:spAutoFit/>
          </a:bodyPr>
          <a:lstStyle/>
          <a:p>
            <a:pPr algn="just">
              <a:lnSpc>
                <a:spcPct val="107000"/>
              </a:lnSpc>
              <a:spcAft>
                <a:spcPts val="800"/>
              </a:spcAft>
            </a:pPr>
            <a:r>
              <a:rPr lang="en-IN" sz="2800" b="1" dirty="0">
                <a:solidFill>
                  <a:srgbClr val="C00000"/>
                </a:solidFill>
                <a:effectLst/>
                <a:latin typeface="Times New Roman" panose="02020603050405020304" pitchFamily="18" charset="0"/>
                <a:ea typeface="Calibri" panose="020F0502020204030204" pitchFamily="34" charset="0"/>
                <a:cs typeface="Mangal" panose="02040503050203030202" pitchFamily="18" charset="0"/>
              </a:rPr>
              <a:t>2. Back Vowels:</a:t>
            </a:r>
            <a:endParaRPr lang="en-IN" sz="2800" b="1" dirty="0">
              <a:solidFill>
                <a:srgbClr val="C00000"/>
              </a:solidFill>
              <a:effectLst/>
              <a:latin typeface="Calibri" panose="020F0502020204030204" pitchFamily="34" charset="0"/>
              <a:ea typeface="Calibri" panose="020F0502020204030204" pitchFamily="34" charset="0"/>
              <a:cs typeface="Mangal" panose="02040503050203030202" pitchFamily="18" charset="0"/>
            </a:endParaRPr>
          </a:p>
          <a:p>
            <a:pPr algn="just">
              <a:lnSpc>
                <a:spcPct val="107000"/>
              </a:lnSpc>
              <a:spcAft>
                <a:spcPts val="800"/>
              </a:spcAft>
            </a:pPr>
            <a:endParaRPr lang="en-IN" sz="2800" b="1" dirty="0">
              <a:solidFill>
                <a:srgbClr val="002060"/>
              </a:solidFill>
              <a:effectLst/>
              <a:latin typeface="Times New Roman" panose="02020603050405020304" pitchFamily="18" charset="0"/>
              <a:ea typeface="Calibri" panose="020F0502020204030204" pitchFamily="34" charset="0"/>
              <a:cs typeface="Mangal" panose="02040503050203030202" pitchFamily="18" charset="0"/>
            </a:endParaRPr>
          </a:p>
          <a:p>
            <a:pPr algn="just">
              <a:lnSpc>
                <a:spcPct val="107000"/>
              </a:lnSpc>
              <a:spcAft>
                <a:spcPts val="800"/>
              </a:spcAft>
            </a:pPr>
            <a:r>
              <a:rPr lang="en-IN" sz="2800" b="1" dirty="0">
                <a:solidFill>
                  <a:srgbClr val="002060"/>
                </a:solidFill>
                <a:effectLst/>
                <a:latin typeface="Times New Roman" panose="02020603050405020304" pitchFamily="18" charset="0"/>
                <a:ea typeface="Calibri" panose="020F0502020204030204" pitchFamily="34" charset="0"/>
                <a:cs typeface="Mangal" panose="02040503050203030202" pitchFamily="18" charset="0"/>
              </a:rPr>
              <a:t>In the production of back vowels, the back of the tongue is raised in the direction of soft palate.</a:t>
            </a:r>
            <a:endParaRPr lang="en-IN" sz="2800" b="1" dirty="0">
              <a:solidFill>
                <a:srgbClr val="002060"/>
              </a:solidFill>
              <a:effectLst/>
              <a:latin typeface="Calibri" panose="020F0502020204030204" pitchFamily="34" charset="0"/>
              <a:ea typeface="Calibri" panose="020F0502020204030204" pitchFamily="34" charset="0"/>
              <a:cs typeface="Mangal" panose="02040503050203030202" pitchFamily="18" charset="0"/>
            </a:endParaRPr>
          </a:p>
          <a:p>
            <a:pPr>
              <a:lnSpc>
                <a:spcPct val="107000"/>
              </a:lnSpc>
              <a:spcAft>
                <a:spcPts val="800"/>
              </a:spcAft>
            </a:pPr>
            <a:r>
              <a:rPr lang="en-IN" sz="2800" b="1" dirty="0">
                <a:solidFill>
                  <a:srgbClr val="002060"/>
                </a:solidFill>
                <a:effectLst/>
                <a:latin typeface="Times New Roman" panose="02020603050405020304" pitchFamily="18" charset="0"/>
                <a:ea typeface="Calibri" panose="020F0502020204030204" pitchFamily="34" charset="0"/>
                <a:cs typeface="Mangal" panose="02040503050203030202" pitchFamily="18" charset="0"/>
              </a:rPr>
              <a:t>		</a:t>
            </a:r>
          </a:p>
          <a:p>
            <a:pPr>
              <a:lnSpc>
                <a:spcPct val="107000"/>
              </a:lnSpc>
              <a:spcAft>
                <a:spcPts val="800"/>
              </a:spcAft>
            </a:pPr>
            <a:r>
              <a:rPr lang="en-IN" sz="2800" b="1" dirty="0">
                <a:solidFill>
                  <a:srgbClr val="002060"/>
                </a:solidFill>
                <a:latin typeface="Times New Roman" panose="02020603050405020304" pitchFamily="18" charset="0"/>
                <a:ea typeface="Calibri" panose="020F0502020204030204" pitchFamily="34" charset="0"/>
                <a:cs typeface="Mangal" panose="02040503050203030202" pitchFamily="18" charset="0"/>
              </a:rPr>
              <a:t>	</a:t>
            </a:r>
            <a:r>
              <a:rPr lang="en-IN" sz="3200" b="1" dirty="0">
                <a:solidFill>
                  <a:srgbClr val="C00000"/>
                </a:solidFill>
                <a:latin typeface="Times New Roman" panose="02020603050405020304" pitchFamily="18" charset="0"/>
                <a:ea typeface="Calibri" panose="020F0502020204030204" pitchFamily="34" charset="0"/>
                <a:cs typeface="Mangal" panose="02040503050203030202" pitchFamily="18" charset="0"/>
              </a:rPr>
              <a:t>		</a:t>
            </a:r>
            <a:r>
              <a:rPr lang="en-IN" sz="3200" b="1" dirty="0">
                <a:solidFill>
                  <a:srgbClr val="C00000"/>
                </a:solidFill>
                <a:effectLst/>
                <a:latin typeface="Times New Roman" panose="02020603050405020304" pitchFamily="18" charset="0"/>
                <a:ea typeface="Calibri" panose="020F0502020204030204" pitchFamily="34" charset="0"/>
                <a:cs typeface="Mangal" panose="02040503050203030202" pitchFamily="18" charset="0"/>
              </a:rPr>
              <a:t>e.g. / u:, ʊ, ɔ:, ɒ, ɑ:/</a:t>
            </a:r>
            <a:endParaRPr lang="en-IN" sz="2800" b="1" dirty="0">
              <a:solidFill>
                <a:srgbClr val="C00000"/>
              </a:solidFill>
              <a:effectLst/>
              <a:latin typeface="Calibri" panose="020F0502020204030204" pitchFamily="34" charset="0"/>
              <a:ea typeface="Calibri" panose="020F0502020204030204" pitchFamily="34" charset="0"/>
              <a:cs typeface="Mangal" panose="02040503050203030202" pitchFamily="18" charset="0"/>
            </a:endParaRPr>
          </a:p>
          <a:p>
            <a:pPr algn="just">
              <a:lnSpc>
                <a:spcPct val="107000"/>
              </a:lnSpc>
              <a:spcAft>
                <a:spcPts val="800"/>
              </a:spcAft>
            </a:pPr>
            <a:endParaRPr lang="en-IN" sz="2800" b="1" dirty="0">
              <a:solidFill>
                <a:srgbClr val="002060"/>
              </a:solidFill>
              <a:effectLst/>
              <a:latin typeface="Times New Roman" panose="02020603050405020304" pitchFamily="18" charset="0"/>
              <a:ea typeface="Calibri" panose="020F0502020204030204" pitchFamily="34" charset="0"/>
              <a:cs typeface="Mangal" panose="02040503050203030202" pitchFamily="18" charset="0"/>
            </a:endParaRPr>
          </a:p>
          <a:p>
            <a:pPr algn="just">
              <a:lnSpc>
                <a:spcPct val="107000"/>
              </a:lnSpc>
              <a:spcAft>
                <a:spcPts val="800"/>
              </a:spcAft>
            </a:pPr>
            <a:r>
              <a:rPr lang="en-IN" sz="2800" b="1" dirty="0">
                <a:solidFill>
                  <a:srgbClr val="002060"/>
                </a:solidFill>
                <a:effectLst/>
                <a:latin typeface="Times New Roman" panose="02020603050405020304" pitchFamily="18" charset="0"/>
                <a:ea typeface="Calibri" panose="020F0502020204030204" pitchFamily="34" charset="0"/>
                <a:cs typeface="Mangal" panose="02040503050203030202" pitchFamily="18" charset="0"/>
              </a:rPr>
              <a:t>e.g. Phonetic Transmission of Words having back vowels: </a:t>
            </a:r>
            <a:endParaRPr lang="en-IN" sz="2800" b="1" dirty="0">
              <a:solidFill>
                <a:srgbClr val="002060"/>
              </a:solidFill>
              <a:effectLst/>
              <a:latin typeface="Calibri" panose="020F0502020204030204" pitchFamily="34" charset="0"/>
              <a:ea typeface="Calibri" panose="020F0502020204030204" pitchFamily="34" charset="0"/>
              <a:cs typeface="Mangal" panose="02040503050203030202" pitchFamily="18" charset="0"/>
            </a:endParaRPr>
          </a:p>
          <a:p>
            <a:pPr algn="just">
              <a:lnSpc>
                <a:spcPct val="107000"/>
              </a:lnSpc>
              <a:spcAft>
                <a:spcPts val="800"/>
              </a:spcAft>
            </a:pPr>
            <a:r>
              <a:rPr lang="en-IN" sz="2800" b="1" dirty="0">
                <a:solidFill>
                  <a:srgbClr val="002060"/>
                </a:solidFill>
                <a:effectLst/>
                <a:latin typeface="Times New Roman" panose="02020603050405020304" pitchFamily="18" charset="0"/>
                <a:ea typeface="Calibri" panose="020F0502020204030204" pitchFamily="34" charset="0"/>
                <a:cs typeface="Mangal" panose="02040503050203030202" pitchFamily="18" charset="0"/>
              </a:rPr>
              <a:t>	tube - /</a:t>
            </a:r>
            <a:r>
              <a:rPr lang="en-IN" sz="2800" b="1" dirty="0" err="1">
                <a:solidFill>
                  <a:srgbClr val="002060"/>
                </a:solidFill>
                <a:effectLst/>
                <a:latin typeface="Times New Roman" panose="02020603050405020304" pitchFamily="18" charset="0"/>
                <a:ea typeface="Calibri" panose="020F0502020204030204" pitchFamily="34" charset="0"/>
                <a:cs typeface="Mangal" panose="02040503050203030202" pitchFamily="18" charset="0"/>
              </a:rPr>
              <a:t>tju:b</a:t>
            </a:r>
            <a:r>
              <a:rPr lang="en-IN" sz="2800" b="1" dirty="0">
                <a:solidFill>
                  <a:srgbClr val="002060"/>
                </a:solidFill>
                <a:effectLst/>
                <a:latin typeface="Times New Roman" panose="02020603050405020304" pitchFamily="18" charset="0"/>
                <a:ea typeface="Calibri" panose="020F0502020204030204" pitchFamily="34" charset="0"/>
                <a:cs typeface="Mangal" panose="02040503050203030202" pitchFamily="18" charset="0"/>
              </a:rPr>
              <a:t>/, 	book - /b ʊ k/, 	all - / ɔ:l/, </a:t>
            </a:r>
          </a:p>
          <a:p>
            <a:pPr algn="just">
              <a:lnSpc>
                <a:spcPct val="107000"/>
              </a:lnSpc>
              <a:spcAft>
                <a:spcPts val="800"/>
              </a:spcAft>
            </a:pPr>
            <a:r>
              <a:rPr lang="en-IN" sz="2800" b="1" dirty="0">
                <a:solidFill>
                  <a:srgbClr val="002060"/>
                </a:solidFill>
                <a:latin typeface="Times New Roman" panose="02020603050405020304" pitchFamily="18" charset="0"/>
                <a:ea typeface="Calibri" panose="020F0502020204030204" pitchFamily="34" charset="0"/>
                <a:cs typeface="Mangal" panose="02040503050203030202" pitchFamily="18" charset="0"/>
              </a:rPr>
              <a:t>	</a:t>
            </a:r>
            <a:r>
              <a:rPr lang="en-IN" sz="2800" b="1" dirty="0">
                <a:solidFill>
                  <a:srgbClr val="002060"/>
                </a:solidFill>
                <a:effectLst/>
                <a:latin typeface="Times New Roman" panose="02020603050405020304" pitchFamily="18" charset="0"/>
                <a:ea typeface="Calibri" panose="020F0502020204030204" pitchFamily="34" charset="0"/>
                <a:cs typeface="Mangal" panose="02040503050203030202" pitchFamily="18" charset="0"/>
              </a:rPr>
              <a:t>hot - /h ɒ t /,   </a:t>
            </a:r>
            <a:r>
              <a:rPr lang="en-IN" sz="2800" b="1" dirty="0">
                <a:solidFill>
                  <a:srgbClr val="002060"/>
                </a:solidFill>
                <a:latin typeface="Times New Roman" panose="02020603050405020304" pitchFamily="18" charset="0"/>
                <a:ea typeface="Calibri" panose="020F0502020204030204" pitchFamily="34" charset="0"/>
                <a:cs typeface="Mangal" panose="02040503050203030202" pitchFamily="18" charset="0"/>
              </a:rPr>
              <a:t>          </a:t>
            </a:r>
            <a:r>
              <a:rPr lang="en-IN" sz="2800" b="1" dirty="0">
                <a:solidFill>
                  <a:srgbClr val="002060"/>
                </a:solidFill>
                <a:effectLst/>
                <a:latin typeface="Times New Roman" panose="02020603050405020304" pitchFamily="18" charset="0"/>
                <a:ea typeface="Calibri" panose="020F0502020204030204" pitchFamily="34" charset="0"/>
                <a:cs typeface="Mangal" panose="02040503050203030202" pitchFamily="18" charset="0"/>
              </a:rPr>
              <a:t>smart - /</a:t>
            </a:r>
            <a:r>
              <a:rPr lang="en-IN" sz="2800" b="1" dirty="0" err="1">
                <a:solidFill>
                  <a:srgbClr val="002060"/>
                </a:solidFill>
                <a:effectLst/>
                <a:latin typeface="Times New Roman" panose="02020603050405020304" pitchFamily="18" charset="0"/>
                <a:ea typeface="Calibri" panose="020F0502020204030204" pitchFamily="34" charset="0"/>
                <a:cs typeface="Mangal" panose="02040503050203030202" pitchFamily="18" charset="0"/>
              </a:rPr>
              <a:t>smɑ:t</a:t>
            </a:r>
            <a:r>
              <a:rPr lang="en-IN" sz="2800" b="1" dirty="0">
                <a:solidFill>
                  <a:srgbClr val="002060"/>
                </a:solidFill>
                <a:effectLst/>
                <a:latin typeface="Times New Roman" panose="02020603050405020304" pitchFamily="18" charset="0"/>
                <a:ea typeface="Calibri" panose="020F0502020204030204" pitchFamily="34" charset="0"/>
                <a:cs typeface="Mangal" panose="02040503050203030202" pitchFamily="18" charset="0"/>
              </a:rPr>
              <a:t> / </a:t>
            </a:r>
            <a:endParaRPr lang="en-IN" sz="2800" b="1" dirty="0">
              <a:solidFill>
                <a:srgbClr val="002060"/>
              </a:solidFill>
              <a:effectLst/>
              <a:latin typeface="Calibri" panose="020F0502020204030204" pitchFamily="34" charset="0"/>
              <a:ea typeface="Calibri" panose="020F0502020204030204" pitchFamily="34" charset="0"/>
              <a:cs typeface="Mangal" panose="02040503050203030202" pitchFamily="18" charset="0"/>
            </a:endParaRPr>
          </a:p>
          <a:p>
            <a:endParaRPr lang="en-IN" sz="2800" b="1" dirty="0"/>
          </a:p>
        </p:txBody>
      </p:sp>
    </p:spTree>
    <p:extLst>
      <p:ext uri="{BB962C8B-B14F-4D97-AF65-F5344CB8AC3E}">
        <p14:creationId xmlns:p14="http://schemas.microsoft.com/office/powerpoint/2010/main" val="32192446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840C761-1601-44C9-9344-B9096E3F92F5}"/>
              </a:ext>
            </a:extLst>
          </p:cNvPr>
          <p:cNvSpPr txBox="1"/>
          <p:nvPr/>
        </p:nvSpPr>
        <p:spPr>
          <a:xfrm>
            <a:off x="924339" y="596348"/>
            <a:ext cx="10118035" cy="5559086"/>
          </a:xfrm>
          <a:prstGeom prst="rect">
            <a:avLst/>
          </a:prstGeom>
          <a:noFill/>
        </p:spPr>
        <p:txBody>
          <a:bodyPr wrap="square" rtlCol="0">
            <a:spAutoFit/>
          </a:bodyPr>
          <a:lstStyle/>
          <a:p>
            <a:pPr algn="just">
              <a:lnSpc>
                <a:spcPct val="107000"/>
              </a:lnSpc>
              <a:spcAft>
                <a:spcPts val="800"/>
              </a:spcAft>
            </a:pPr>
            <a:r>
              <a:rPr lang="en-IN" sz="2800" b="1" dirty="0">
                <a:solidFill>
                  <a:srgbClr val="C00000"/>
                </a:solidFill>
                <a:effectLst/>
                <a:latin typeface="Times New Roman" panose="02020603050405020304" pitchFamily="18" charset="0"/>
                <a:ea typeface="Calibri" panose="020F0502020204030204" pitchFamily="34" charset="0"/>
                <a:cs typeface="Mangal" panose="02040503050203030202" pitchFamily="18" charset="0"/>
              </a:rPr>
              <a:t>3. Central Vowels:</a:t>
            </a:r>
            <a:endParaRPr lang="en-IN" sz="2800" b="1" dirty="0">
              <a:solidFill>
                <a:srgbClr val="C00000"/>
              </a:solidFill>
              <a:effectLst/>
              <a:latin typeface="Calibri" panose="020F0502020204030204" pitchFamily="34" charset="0"/>
              <a:ea typeface="Calibri" panose="020F0502020204030204" pitchFamily="34" charset="0"/>
              <a:cs typeface="Mangal" panose="02040503050203030202" pitchFamily="18" charset="0"/>
            </a:endParaRPr>
          </a:p>
          <a:p>
            <a:pPr algn="just">
              <a:lnSpc>
                <a:spcPct val="107000"/>
              </a:lnSpc>
              <a:spcAft>
                <a:spcPts val="800"/>
              </a:spcAft>
            </a:pPr>
            <a:r>
              <a:rPr lang="en-IN" sz="2800" b="1" dirty="0">
                <a:solidFill>
                  <a:srgbClr val="002060"/>
                </a:solidFill>
                <a:effectLst/>
                <a:latin typeface="Times New Roman" panose="02020603050405020304" pitchFamily="18" charset="0"/>
                <a:ea typeface="Calibri" panose="020F0502020204030204" pitchFamily="34" charset="0"/>
                <a:cs typeface="Mangal" panose="02040503050203030202" pitchFamily="18" charset="0"/>
              </a:rPr>
              <a:t>In the production of central vowels, the centre of the tongue is raised in the direction of centre of palate.</a:t>
            </a:r>
            <a:endParaRPr lang="en-IN" sz="2800" b="1" dirty="0">
              <a:solidFill>
                <a:srgbClr val="002060"/>
              </a:solidFill>
              <a:effectLst/>
              <a:latin typeface="Calibri" panose="020F0502020204030204" pitchFamily="34" charset="0"/>
              <a:ea typeface="Calibri" panose="020F0502020204030204" pitchFamily="34" charset="0"/>
              <a:cs typeface="Mangal" panose="02040503050203030202" pitchFamily="18" charset="0"/>
            </a:endParaRPr>
          </a:p>
          <a:p>
            <a:pPr>
              <a:lnSpc>
                <a:spcPct val="107000"/>
              </a:lnSpc>
              <a:spcAft>
                <a:spcPts val="800"/>
              </a:spcAft>
            </a:pPr>
            <a:r>
              <a:rPr lang="en-IN" sz="2800" b="1" dirty="0">
                <a:solidFill>
                  <a:srgbClr val="002060"/>
                </a:solidFill>
                <a:effectLst/>
                <a:latin typeface="Times New Roman" panose="02020603050405020304" pitchFamily="18" charset="0"/>
                <a:ea typeface="Calibri" panose="020F0502020204030204" pitchFamily="34" charset="0"/>
                <a:cs typeface="Mangal" panose="02040503050203030202" pitchFamily="18" charset="0"/>
              </a:rPr>
              <a:t>		</a:t>
            </a:r>
          </a:p>
          <a:p>
            <a:pPr>
              <a:lnSpc>
                <a:spcPct val="107000"/>
              </a:lnSpc>
              <a:spcAft>
                <a:spcPts val="800"/>
              </a:spcAft>
            </a:pPr>
            <a:r>
              <a:rPr lang="en-IN" sz="2800" b="1" dirty="0">
                <a:solidFill>
                  <a:srgbClr val="002060"/>
                </a:solidFill>
                <a:latin typeface="Times New Roman" panose="02020603050405020304" pitchFamily="18" charset="0"/>
                <a:ea typeface="Calibri" panose="020F0502020204030204" pitchFamily="34" charset="0"/>
                <a:cs typeface="Mangal" panose="02040503050203030202" pitchFamily="18" charset="0"/>
              </a:rPr>
              <a:t>			</a:t>
            </a:r>
            <a:r>
              <a:rPr lang="en-IN" sz="3200" b="1" dirty="0">
                <a:solidFill>
                  <a:srgbClr val="C00000"/>
                </a:solidFill>
                <a:latin typeface="Times New Roman" panose="02020603050405020304" pitchFamily="18" charset="0"/>
                <a:ea typeface="Calibri" panose="020F0502020204030204" pitchFamily="34" charset="0"/>
                <a:cs typeface="Mangal" panose="02040503050203030202" pitchFamily="18" charset="0"/>
              </a:rPr>
              <a:t>	</a:t>
            </a:r>
            <a:r>
              <a:rPr lang="en-IN" sz="3200" b="1" dirty="0">
                <a:solidFill>
                  <a:srgbClr val="C00000"/>
                </a:solidFill>
                <a:effectLst/>
                <a:latin typeface="Times New Roman" panose="02020603050405020304" pitchFamily="18" charset="0"/>
                <a:ea typeface="Calibri" panose="020F0502020204030204" pitchFamily="34" charset="0"/>
                <a:cs typeface="Mangal" panose="02040503050203030202" pitchFamily="18" charset="0"/>
              </a:rPr>
              <a:t>e.g. / ʌ , ɜ:, ə /</a:t>
            </a:r>
            <a:endParaRPr lang="en-IN" sz="3200" b="1" dirty="0">
              <a:solidFill>
                <a:srgbClr val="C00000"/>
              </a:solidFill>
              <a:effectLst/>
              <a:latin typeface="Calibri" panose="020F0502020204030204" pitchFamily="34" charset="0"/>
              <a:ea typeface="Calibri" panose="020F0502020204030204" pitchFamily="34" charset="0"/>
              <a:cs typeface="Mangal" panose="02040503050203030202" pitchFamily="18" charset="0"/>
            </a:endParaRPr>
          </a:p>
          <a:p>
            <a:pPr algn="just">
              <a:lnSpc>
                <a:spcPct val="107000"/>
              </a:lnSpc>
              <a:spcAft>
                <a:spcPts val="800"/>
              </a:spcAft>
            </a:pPr>
            <a:r>
              <a:rPr lang="en-IN" sz="2800" b="1" dirty="0">
                <a:solidFill>
                  <a:srgbClr val="002060"/>
                </a:solidFill>
                <a:effectLst/>
                <a:latin typeface="Times New Roman" panose="02020603050405020304" pitchFamily="18" charset="0"/>
                <a:ea typeface="Calibri" panose="020F0502020204030204" pitchFamily="34" charset="0"/>
                <a:cs typeface="Mangal" panose="02040503050203030202" pitchFamily="18" charset="0"/>
              </a:rPr>
              <a:t>	</a:t>
            </a:r>
          </a:p>
          <a:p>
            <a:pPr algn="just">
              <a:lnSpc>
                <a:spcPct val="107000"/>
              </a:lnSpc>
              <a:spcAft>
                <a:spcPts val="800"/>
              </a:spcAft>
            </a:pPr>
            <a:r>
              <a:rPr lang="en-IN" sz="2800" b="1" dirty="0">
                <a:solidFill>
                  <a:srgbClr val="002060"/>
                </a:solidFill>
                <a:effectLst/>
                <a:latin typeface="Times New Roman" panose="02020603050405020304" pitchFamily="18" charset="0"/>
                <a:ea typeface="Calibri" panose="020F0502020204030204" pitchFamily="34" charset="0"/>
                <a:cs typeface="Mangal" panose="02040503050203030202" pitchFamily="18" charset="0"/>
              </a:rPr>
              <a:t>e.g. Phonetic Transmission of Words having central vowels: </a:t>
            </a:r>
            <a:endParaRPr lang="en-IN" sz="2800" b="1" dirty="0">
              <a:solidFill>
                <a:srgbClr val="002060"/>
              </a:solidFill>
              <a:effectLst/>
              <a:latin typeface="Calibri" panose="020F0502020204030204" pitchFamily="34" charset="0"/>
              <a:ea typeface="Calibri" panose="020F0502020204030204" pitchFamily="34" charset="0"/>
              <a:cs typeface="Mangal" panose="02040503050203030202" pitchFamily="18" charset="0"/>
            </a:endParaRPr>
          </a:p>
          <a:p>
            <a:pPr>
              <a:lnSpc>
                <a:spcPct val="107000"/>
              </a:lnSpc>
              <a:spcAft>
                <a:spcPts val="800"/>
              </a:spcAft>
            </a:pPr>
            <a:r>
              <a:rPr lang="en-IN" sz="2800" b="1" dirty="0">
                <a:solidFill>
                  <a:srgbClr val="002060"/>
                </a:solidFill>
                <a:effectLst/>
                <a:latin typeface="Times New Roman" panose="02020603050405020304" pitchFamily="18" charset="0"/>
                <a:ea typeface="Calibri" panose="020F0502020204030204" pitchFamily="34" charset="0"/>
                <a:cs typeface="Mangal" panose="02040503050203030202" pitchFamily="18" charset="0"/>
              </a:rPr>
              <a:t>	</a:t>
            </a:r>
          </a:p>
          <a:p>
            <a:pPr>
              <a:lnSpc>
                <a:spcPct val="107000"/>
              </a:lnSpc>
              <a:spcAft>
                <a:spcPts val="800"/>
              </a:spcAft>
            </a:pPr>
            <a:r>
              <a:rPr lang="en-IN" sz="2800" b="1" dirty="0">
                <a:solidFill>
                  <a:srgbClr val="002060"/>
                </a:solidFill>
                <a:latin typeface="Times New Roman" panose="02020603050405020304" pitchFamily="18" charset="0"/>
                <a:ea typeface="Calibri" panose="020F0502020204030204" pitchFamily="34" charset="0"/>
                <a:cs typeface="Mangal" panose="02040503050203030202" pitchFamily="18" charset="0"/>
              </a:rPr>
              <a:t>		</a:t>
            </a:r>
            <a:r>
              <a:rPr lang="en-IN" sz="2800" b="1" dirty="0">
                <a:solidFill>
                  <a:srgbClr val="002060"/>
                </a:solidFill>
                <a:effectLst/>
                <a:latin typeface="Times New Roman" panose="02020603050405020304" pitchFamily="18" charset="0"/>
                <a:ea typeface="Calibri" panose="020F0502020204030204" pitchFamily="34" charset="0"/>
                <a:cs typeface="Mangal" panose="02040503050203030202" pitchFamily="18" charset="0"/>
              </a:rPr>
              <a:t>bus - / b ʌ s /,  girl - / ɡ ɜ:, l /, ajar- / </a:t>
            </a:r>
            <a:r>
              <a:rPr lang="en-IN" sz="2800" b="1" dirty="0" err="1">
                <a:solidFill>
                  <a:srgbClr val="002060"/>
                </a:solidFill>
                <a:effectLst/>
                <a:latin typeface="Times New Roman" panose="02020603050405020304" pitchFamily="18" charset="0"/>
                <a:ea typeface="Calibri" panose="020F0502020204030204" pitchFamily="34" charset="0"/>
                <a:cs typeface="Mangal" panose="02040503050203030202" pitchFamily="18" charset="0"/>
              </a:rPr>
              <a:t>ədʒɑ</a:t>
            </a:r>
            <a:r>
              <a:rPr lang="en-IN" sz="2800" b="1" dirty="0">
                <a:solidFill>
                  <a:srgbClr val="002060"/>
                </a:solidFill>
                <a:effectLst/>
                <a:latin typeface="Times New Roman" panose="02020603050405020304" pitchFamily="18" charset="0"/>
                <a:ea typeface="Calibri" panose="020F0502020204030204" pitchFamily="34" charset="0"/>
                <a:cs typeface="Mangal" panose="02040503050203030202" pitchFamily="18" charset="0"/>
              </a:rPr>
              <a:t>: /</a:t>
            </a:r>
            <a:endParaRPr lang="en-IN" sz="2800" b="1" dirty="0">
              <a:solidFill>
                <a:srgbClr val="002060"/>
              </a:solidFill>
              <a:effectLst/>
              <a:latin typeface="Calibri" panose="020F0502020204030204" pitchFamily="34" charset="0"/>
              <a:ea typeface="Calibri" panose="020F0502020204030204" pitchFamily="34" charset="0"/>
              <a:cs typeface="Mangal" panose="02040503050203030202" pitchFamily="18" charset="0"/>
            </a:endParaRPr>
          </a:p>
          <a:p>
            <a:endParaRPr lang="en-IN" sz="2800" b="1" dirty="0"/>
          </a:p>
        </p:txBody>
      </p:sp>
    </p:spTree>
    <p:extLst>
      <p:ext uri="{BB962C8B-B14F-4D97-AF65-F5344CB8AC3E}">
        <p14:creationId xmlns:p14="http://schemas.microsoft.com/office/powerpoint/2010/main" val="8071283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AEC9822-5A7B-4EF9-BB8F-DEC45BF4CFAC}"/>
              </a:ext>
            </a:extLst>
          </p:cNvPr>
          <p:cNvSpPr txBox="1"/>
          <p:nvPr/>
        </p:nvSpPr>
        <p:spPr>
          <a:xfrm>
            <a:off x="785192" y="1292087"/>
            <a:ext cx="10177670" cy="5493170"/>
          </a:xfrm>
          <a:prstGeom prst="rect">
            <a:avLst/>
          </a:prstGeom>
          <a:noFill/>
        </p:spPr>
        <p:txBody>
          <a:bodyPr wrap="square" rtlCol="0">
            <a:spAutoFit/>
          </a:bodyPr>
          <a:lstStyle/>
          <a:p>
            <a:pPr algn="just">
              <a:lnSpc>
                <a:spcPct val="107000"/>
              </a:lnSpc>
              <a:spcAft>
                <a:spcPts val="800"/>
              </a:spcAft>
            </a:pPr>
            <a:r>
              <a:rPr lang="en-IN" sz="2800" b="1" dirty="0">
                <a:solidFill>
                  <a:srgbClr val="C00000"/>
                </a:solidFill>
                <a:effectLst/>
                <a:latin typeface="Times New Roman" panose="02020603050405020304" pitchFamily="18" charset="0"/>
                <a:ea typeface="Calibri" panose="020F0502020204030204" pitchFamily="34" charset="0"/>
                <a:cs typeface="Mangal" panose="02040503050203030202" pitchFamily="18" charset="0"/>
              </a:rPr>
              <a:t>II) Classification of the Vowels according to the Shape of the Lips / Mouth:</a:t>
            </a:r>
            <a:endParaRPr lang="en-IN" sz="2800" dirty="0">
              <a:solidFill>
                <a:srgbClr val="C00000"/>
              </a:solidFill>
              <a:effectLst/>
              <a:latin typeface="Calibri" panose="020F0502020204030204" pitchFamily="34" charset="0"/>
              <a:ea typeface="Calibri" panose="020F0502020204030204" pitchFamily="34" charset="0"/>
              <a:cs typeface="Mangal" panose="02040503050203030202" pitchFamily="18" charset="0"/>
            </a:endParaRPr>
          </a:p>
          <a:p>
            <a:pPr>
              <a:lnSpc>
                <a:spcPct val="107000"/>
              </a:lnSpc>
              <a:spcAft>
                <a:spcPts val="800"/>
              </a:spcAft>
            </a:pPr>
            <a:endParaRPr lang="en-IN" sz="2800" b="1" dirty="0">
              <a:solidFill>
                <a:srgbClr val="000000"/>
              </a:solidFill>
              <a:effectLst/>
              <a:latin typeface="Times New Roman" panose="02020603050405020304" pitchFamily="18" charset="0"/>
              <a:ea typeface="Calibri" panose="020F0502020204030204" pitchFamily="34" charset="0"/>
              <a:cs typeface="Mangal" panose="02040503050203030202" pitchFamily="18" charset="0"/>
            </a:endParaRPr>
          </a:p>
          <a:p>
            <a:pPr marL="457200" indent="-457200">
              <a:lnSpc>
                <a:spcPct val="107000"/>
              </a:lnSpc>
              <a:spcAft>
                <a:spcPts val="800"/>
              </a:spcAft>
              <a:buFont typeface="Arial" panose="020B0604020202020204" pitchFamily="34" charset="0"/>
              <a:buChar char="•"/>
            </a:pPr>
            <a:r>
              <a:rPr lang="en-IN" sz="2800" b="1" dirty="0">
                <a:solidFill>
                  <a:srgbClr val="000000"/>
                </a:solidFill>
                <a:effectLst/>
                <a:latin typeface="Times New Roman" panose="02020603050405020304" pitchFamily="18" charset="0"/>
                <a:ea typeface="Calibri" panose="020F0502020204030204" pitchFamily="34" charset="0"/>
                <a:cs typeface="Mangal" panose="02040503050203030202" pitchFamily="18" charset="0"/>
              </a:rPr>
              <a:t>1. Rounded:</a:t>
            </a:r>
            <a:r>
              <a:rPr lang="en-IN" sz="2800" dirty="0">
                <a:solidFill>
                  <a:srgbClr val="000000"/>
                </a:solidFill>
                <a:effectLst/>
                <a:latin typeface="Times New Roman" panose="02020603050405020304" pitchFamily="18" charset="0"/>
                <a:ea typeface="Calibri" panose="020F0502020204030204" pitchFamily="34" charset="0"/>
                <a:cs typeface="Mangal" panose="02040503050203030202" pitchFamily="18" charset="0"/>
              </a:rPr>
              <a:t> </a:t>
            </a:r>
            <a:r>
              <a:rPr lang="en-IN" sz="2800" b="1" dirty="0">
                <a:solidFill>
                  <a:srgbClr val="000000"/>
                </a:solidFill>
                <a:effectLst/>
                <a:latin typeface="Times New Roman" panose="02020603050405020304" pitchFamily="18" charset="0"/>
                <a:ea typeface="Calibri" panose="020F0502020204030204" pitchFamily="34" charset="0"/>
                <a:cs typeface="Mangal" panose="02040503050203030202" pitchFamily="18" charset="0"/>
              </a:rPr>
              <a:t>Here, the lips are brought forward </a:t>
            </a:r>
          </a:p>
          <a:p>
            <a:pPr>
              <a:lnSpc>
                <a:spcPct val="107000"/>
              </a:lnSpc>
              <a:spcAft>
                <a:spcPts val="800"/>
              </a:spcAft>
            </a:pPr>
            <a:r>
              <a:rPr lang="en-IN" sz="2800" b="1" dirty="0">
                <a:solidFill>
                  <a:srgbClr val="000000"/>
                </a:solidFill>
                <a:latin typeface="Times New Roman" panose="02020603050405020304" pitchFamily="18" charset="0"/>
                <a:ea typeface="Calibri" panose="020F0502020204030204" pitchFamily="34" charset="0"/>
                <a:cs typeface="Mangal" panose="02040503050203030202" pitchFamily="18" charset="0"/>
              </a:rPr>
              <a:t>		</a:t>
            </a:r>
            <a:r>
              <a:rPr lang="en-IN" sz="2800" b="1" dirty="0">
                <a:solidFill>
                  <a:srgbClr val="000000"/>
                </a:solidFill>
                <a:effectLst/>
                <a:latin typeface="Times New Roman" panose="02020603050405020304" pitchFamily="18" charset="0"/>
                <a:ea typeface="Calibri" panose="020F0502020204030204" pitchFamily="34" charset="0"/>
                <a:cs typeface="Mangal" panose="02040503050203030202" pitchFamily="18" charset="0"/>
              </a:rPr>
              <a:t>as for the vowel /u:/.</a:t>
            </a:r>
          </a:p>
          <a:p>
            <a:pPr>
              <a:lnSpc>
                <a:spcPct val="107000"/>
              </a:lnSpc>
              <a:spcAft>
                <a:spcPts val="800"/>
              </a:spcAft>
            </a:pPr>
            <a:endParaRPr lang="en-IN" sz="2800" b="1" dirty="0">
              <a:effectLst/>
              <a:latin typeface="Calibri" panose="020F0502020204030204" pitchFamily="34" charset="0"/>
              <a:ea typeface="Calibri" panose="020F0502020204030204" pitchFamily="34" charset="0"/>
              <a:cs typeface="Mangal" panose="02040503050203030202" pitchFamily="18" charset="0"/>
            </a:endParaRPr>
          </a:p>
          <a:p>
            <a:pPr marL="457200" indent="-457200">
              <a:lnSpc>
                <a:spcPct val="107000"/>
              </a:lnSpc>
              <a:spcAft>
                <a:spcPts val="800"/>
              </a:spcAft>
              <a:buFont typeface="Arial" panose="020B0604020202020204" pitchFamily="34" charset="0"/>
              <a:buChar char="•"/>
            </a:pPr>
            <a:r>
              <a:rPr lang="en-IN" sz="2800" b="1" dirty="0">
                <a:solidFill>
                  <a:srgbClr val="000000"/>
                </a:solidFill>
                <a:effectLst/>
                <a:latin typeface="Times New Roman" panose="02020603050405020304" pitchFamily="18" charset="0"/>
                <a:ea typeface="Calibri" panose="020F0502020204030204" pitchFamily="34" charset="0"/>
                <a:cs typeface="Mangal" panose="02040503050203030202" pitchFamily="18" charset="0"/>
              </a:rPr>
              <a:t>2. Unrounded: Corners of the lips are pulled back </a:t>
            </a:r>
          </a:p>
          <a:p>
            <a:pPr lvl="1">
              <a:lnSpc>
                <a:spcPct val="107000"/>
              </a:lnSpc>
              <a:spcAft>
                <a:spcPts val="800"/>
              </a:spcAft>
            </a:pPr>
            <a:r>
              <a:rPr lang="en-IN" sz="2800" b="1" dirty="0">
                <a:solidFill>
                  <a:srgbClr val="000000"/>
                </a:solidFill>
                <a:latin typeface="Times New Roman" panose="02020603050405020304" pitchFamily="18" charset="0"/>
                <a:ea typeface="Calibri" panose="020F0502020204030204" pitchFamily="34" charset="0"/>
                <a:cs typeface="Mangal" panose="02040503050203030202" pitchFamily="18" charset="0"/>
              </a:rPr>
              <a:t>		</a:t>
            </a:r>
            <a:r>
              <a:rPr lang="en-IN" sz="2800" b="1" dirty="0">
                <a:solidFill>
                  <a:srgbClr val="000000"/>
                </a:solidFill>
                <a:effectLst/>
                <a:latin typeface="Times New Roman" panose="02020603050405020304" pitchFamily="18" charset="0"/>
                <a:ea typeface="Calibri" panose="020F0502020204030204" pitchFamily="34" charset="0"/>
                <a:cs typeface="Mangal" panose="02040503050203030202" pitchFamily="18" charset="0"/>
              </a:rPr>
              <a:t>as for the vowel / i: /.</a:t>
            </a:r>
            <a:endParaRPr lang="en-IN" sz="2800" b="1" dirty="0">
              <a:effectLst/>
              <a:latin typeface="Calibri" panose="020F0502020204030204" pitchFamily="34" charset="0"/>
              <a:ea typeface="Calibri" panose="020F0502020204030204" pitchFamily="34" charset="0"/>
              <a:cs typeface="Mangal" panose="02040503050203030202" pitchFamily="18" charset="0"/>
            </a:endParaRPr>
          </a:p>
          <a:p>
            <a:pPr algn="just">
              <a:lnSpc>
                <a:spcPct val="107000"/>
              </a:lnSpc>
              <a:spcAft>
                <a:spcPts val="800"/>
              </a:spcAft>
            </a:pPr>
            <a:r>
              <a:rPr lang="en-IN" sz="2800" dirty="0">
                <a:effectLst/>
                <a:latin typeface="Times New Roman" panose="02020603050405020304" pitchFamily="18" charset="0"/>
                <a:ea typeface="Calibri" panose="020F0502020204030204" pitchFamily="34" charset="0"/>
                <a:cs typeface="Mangal" panose="02040503050203030202" pitchFamily="18" charset="0"/>
              </a:rPr>
              <a:t> </a:t>
            </a:r>
            <a:endParaRPr lang="en-IN" sz="2800" dirty="0">
              <a:effectLst/>
              <a:latin typeface="Calibri" panose="020F0502020204030204" pitchFamily="34" charset="0"/>
              <a:ea typeface="Calibri" panose="020F0502020204030204" pitchFamily="34" charset="0"/>
              <a:cs typeface="Mangal" panose="02040503050203030202" pitchFamily="18" charset="0"/>
            </a:endParaRPr>
          </a:p>
          <a:p>
            <a:endParaRPr lang="en-IN" sz="2800" dirty="0"/>
          </a:p>
        </p:txBody>
      </p:sp>
    </p:spTree>
    <p:extLst>
      <p:ext uri="{BB962C8B-B14F-4D97-AF65-F5344CB8AC3E}">
        <p14:creationId xmlns:p14="http://schemas.microsoft.com/office/powerpoint/2010/main" val="23032986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40EBE69-378F-419E-BB30-4D1A734607E5}"/>
              </a:ext>
            </a:extLst>
          </p:cNvPr>
          <p:cNvSpPr txBox="1"/>
          <p:nvPr/>
        </p:nvSpPr>
        <p:spPr>
          <a:xfrm rot="21361050">
            <a:off x="1230795" y="1853502"/>
            <a:ext cx="9730409" cy="2610843"/>
          </a:xfrm>
          <a:prstGeom prst="rect">
            <a:avLst/>
          </a:prstGeom>
          <a:noFill/>
        </p:spPr>
        <p:txBody>
          <a:bodyPr wrap="square" rtlCol="0">
            <a:spAutoFit/>
          </a:bodyPr>
          <a:lstStyle/>
          <a:p>
            <a:pPr>
              <a:lnSpc>
                <a:spcPct val="150000"/>
              </a:lnSpc>
            </a:pPr>
            <a:endParaRPr lang="en-IN" sz="2800" b="1" dirty="0">
              <a:solidFill>
                <a:srgbClr val="1F4E79"/>
              </a:solidFill>
              <a:latin typeface="Times New Roman" panose="02020603050405020304" pitchFamily="18" charset="0"/>
              <a:ea typeface="Calibri" panose="020F0502020204030204" pitchFamily="34" charset="0"/>
              <a:cs typeface="Mangal" panose="02040503050203030202" pitchFamily="18" charset="0"/>
            </a:endParaRPr>
          </a:p>
          <a:p>
            <a:pPr>
              <a:lnSpc>
                <a:spcPct val="150000"/>
              </a:lnSpc>
            </a:pPr>
            <a:r>
              <a:rPr lang="en-IN" sz="2800" b="1" dirty="0">
                <a:solidFill>
                  <a:srgbClr val="1F4E79"/>
                </a:solidFill>
                <a:effectLst/>
                <a:latin typeface="Times New Roman" panose="02020603050405020304" pitchFamily="18" charset="0"/>
                <a:ea typeface="Calibri" panose="020F0502020204030204" pitchFamily="34" charset="0"/>
                <a:cs typeface="Mangal" panose="02040503050203030202" pitchFamily="18" charset="0"/>
              </a:rPr>
              <a:t>Classification of Vowels According to the Height of the Tongue to which </a:t>
            </a:r>
            <a:r>
              <a:rPr lang="en-IN" sz="2800" b="1" dirty="0">
                <a:solidFill>
                  <a:srgbClr val="002060"/>
                </a:solidFill>
                <a:effectLst/>
                <a:latin typeface="Times New Roman" panose="02020603050405020304" pitchFamily="18" charset="0"/>
                <a:ea typeface="Calibri" panose="020F0502020204030204" pitchFamily="34" charset="0"/>
                <a:cs typeface="Mangal" panose="02040503050203030202" pitchFamily="18" charset="0"/>
              </a:rPr>
              <a:t>the Tongue is Raised Towards Palate: </a:t>
            </a:r>
            <a:endParaRPr lang="en-IN" sz="2800" dirty="0">
              <a:effectLst/>
              <a:latin typeface="Calibri" panose="020F0502020204030204" pitchFamily="34" charset="0"/>
              <a:ea typeface="Calibri" panose="020F0502020204030204" pitchFamily="34" charset="0"/>
              <a:cs typeface="Mangal" panose="02040503050203030202" pitchFamily="18" charset="0"/>
            </a:endParaRPr>
          </a:p>
          <a:p>
            <a:pPr>
              <a:lnSpc>
                <a:spcPct val="150000"/>
              </a:lnSpc>
            </a:pPr>
            <a:endParaRPr lang="en-IN" sz="2800" dirty="0"/>
          </a:p>
        </p:txBody>
      </p:sp>
      <p:sp>
        <p:nvSpPr>
          <p:cNvPr id="3" name="TextBox 2">
            <a:extLst>
              <a:ext uri="{FF2B5EF4-FFF2-40B4-BE49-F238E27FC236}">
                <a16:creationId xmlns:a16="http://schemas.microsoft.com/office/drawing/2014/main" id="{F82F3E02-1EE6-44BF-AA0F-E1C156565C2A}"/>
              </a:ext>
            </a:extLst>
          </p:cNvPr>
          <p:cNvSpPr txBox="1"/>
          <p:nvPr/>
        </p:nvSpPr>
        <p:spPr>
          <a:xfrm>
            <a:off x="1151879" y="1948070"/>
            <a:ext cx="875704" cy="523220"/>
          </a:xfrm>
          <a:prstGeom prst="rect">
            <a:avLst/>
          </a:prstGeom>
          <a:noFill/>
        </p:spPr>
        <p:txBody>
          <a:bodyPr wrap="square" rtlCol="0">
            <a:spAutoFit/>
          </a:bodyPr>
          <a:lstStyle/>
          <a:p>
            <a:r>
              <a:rPr lang="en-IN" sz="2800" b="1" dirty="0">
                <a:solidFill>
                  <a:srgbClr val="C00000"/>
                </a:solidFill>
                <a:latin typeface="Times New Roman" panose="02020603050405020304" pitchFamily="18" charset="0"/>
                <a:cs typeface="Times New Roman" panose="02020603050405020304" pitchFamily="18" charset="0"/>
              </a:rPr>
              <a:t>III</a:t>
            </a:r>
          </a:p>
        </p:txBody>
      </p:sp>
    </p:spTree>
    <p:extLst>
      <p:ext uri="{BB962C8B-B14F-4D97-AF65-F5344CB8AC3E}">
        <p14:creationId xmlns:p14="http://schemas.microsoft.com/office/powerpoint/2010/main" val="22396706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TotalTime>
  <Words>831</Words>
  <Application>Microsoft Office PowerPoint</Application>
  <PresentationFormat>Widescreen</PresentationFormat>
  <Paragraphs>134</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ujjvala_n_tathe@yahoo.com</dc:creator>
  <cp:lastModifiedBy>ujjvala_n_tathe@yahoo.com</cp:lastModifiedBy>
  <cp:revision>4</cp:revision>
  <dcterms:created xsi:type="dcterms:W3CDTF">2021-09-15T12:08:56Z</dcterms:created>
  <dcterms:modified xsi:type="dcterms:W3CDTF">2021-09-15T12:43:35Z</dcterms:modified>
</cp:coreProperties>
</file>