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97" r:id="rId2"/>
    <p:sldId id="257" r:id="rId3"/>
    <p:sldId id="280" r:id="rId4"/>
    <p:sldId id="281" r:id="rId5"/>
    <p:sldId id="282" r:id="rId6"/>
    <p:sldId id="283" r:id="rId7"/>
    <p:sldId id="291" r:id="rId8"/>
    <p:sldId id="292" r:id="rId9"/>
    <p:sldId id="284" r:id="rId10"/>
    <p:sldId id="293" r:id="rId11"/>
    <p:sldId id="261" r:id="rId12"/>
    <p:sldId id="262" r:id="rId13"/>
    <p:sldId id="263" r:id="rId14"/>
    <p:sldId id="287" r:id="rId15"/>
    <p:sldId id="294" r:id="rId16"/>
    <p:sldId id="286" r:id="rId17"/>
    <p:sldId id="264" r:id="rId18"/>
    <p:sldId id="265" r:id="rId19"/>
    <p:sldId id="288" r:id="rId20"/>
    <p:sldId id="266" r:id="rId21"/>
    <p:sldId id="267" r:id="rId22"/>
    <p:sldId id="290" r:id="rId23"/>
    <p:sldId id="289" r:id="rId24"/>
    <p:sldId id="268" r:id="rId25"/>
    <p:sldId id="269" r:id="rId26"/>
    <p:sldId id="271" r:id="rId27"/>
    <p:sldId id="295" r:id="rId28"/>
    <p:sldId id="273" r:id="rId29"/>
    <p:sldId id="274" r:id="rId30"/>
    <p:sldId id="275" r:id="rId31"/>
    <p:sldId id="276" r:id="rId32"/>
    <p:sldId id="277" r:id="rId33"/>
    <p:sldId id="27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p:scale>
          <a:sx n="81" d="100"/>
          <a:sy n="81" d="100"/>
        </p:scale>
        <p:origin x="-25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4524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96168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618960-8005-486C-9A75-10CB2AAC16F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1908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800795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18960-8005-486C-9A75-10CB2AAC16F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8996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650728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461785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551485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808576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552401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A1C593-65D0-4073-BCC9-577B9352EA97}"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761960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A1C593-65D0-4073-BCC9-577B9352EA97}" type="datetimeFigureOut">
              <a:rPr lang="en-US" smtClean="0"/>
              <a:t>9/3/2021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240695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A1C593-65D0-4073-BCC9-577B9352EA97}" type="datetimeFigureOut">
              <a:rPr lang="en-US" smtClean="0"/>
              <a:t>9/3/2021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575407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9/3/2021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845924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699837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45158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3A1C593-65D0-4073-BCC9-577B9352EA97}" type="datetimeFigureOut">
              <a:rPr lang="en-US" smtClean="0"/>
              <a:t>9/3/2021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B618960-8005-486C-9A75-10CB2AAC16F9}" type="slidenum">
              <a:rPr lang="en-US" smtClean="0"/>
              <a:t>‹#›</a:t>
            </a:fld>
            <a:endParaRPr lang="en-US"/>
          </a:p>
        </p:txBody>
      </p:sp>
    </p:spTree>
    <p:extLst>
      <p:ext uri="{BB962C8B-B14F-4D97-AF65-F5344CB8AC3E}">
        <p14:creationId xmlns:p14="http://schemas.microsoft.com/office/powerpoint/2010/main" val="110893945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b="1" dirty="0">
                <a:solidFill>
                  <a:srgbClr val="7030A0"/>
                </a:solidFill>
                <a:latin typeface="Arial Black" panose="020B0A04020102020204" pitchFamily="34" charset="0"/>
              </a:rPr>
              <a:t/>
            </a:r>
            <a:br>
              <a:rPr lang="en-IN" b="1" dirty="0">
                <a:solidFill>
                  <a:srgbClr val="7030A0"/>
                </a:solidFill>
                <a:latin typeface="Arial Black" panose="020B0A04020102020204" pitchFamily="34" charset="0"/>
              </a:rPr>
            </a:br>
            <a:r>
              <a:rPr lang="en-IN" b="1" dirty="0">
                <a:solidFill>
                  <a:srgbClr val="7030A0"/>
                </a:solidFill>
                <a:latin typeface="Arial Black" panose="020B0A04020102020204" pitchFamily="34" charset="0"/>
              </a:rPr>
              <a:t/>
            </a:r>
            <a:br>
              <a:rPr lang="en-IN" b="1" dirty="0">
                <a:solidFill>
                  <a:srgbClr val="7030A0"/>
                </a:solidFill>
                <a:latin typeface="Arial Black" panose="020B0A04020102020204" pitchFamily="34" charset="0"/>
              </a:rPr>
            </a:br>
            <a:r>
              <a:rPr lang="en-IN" sz="3100" b="1" dirty="0">
                <a:solidFill>
                  <a:srgbClr val="7030A0"/>
                </a:solidFill>
                <a:latin typeface="Arial Black" panose="020B0A04020102020204" pitchFamily="34" charset="0"/>
              </a:rPr>
              <a:t>BA II – SEM IV		PAPER VI: APPLIED PSYCHOLOGY</a:t>
            </a:r>
            <a:br>
              <a:rPr lang="en-IN" sz="3100" b="1" dirty="0">
                <a:solidFill>
                  <a:srgbClr val="7030A0"/>
                </a:solidFill>
                <a:latin typeface="Arial Black" panose="020B0A04020102020204" pitchFamily="34" charset="0"/>
              </a:rPr>
            </a:br>
            <a:r>
              <a:rPr lang="en-IN" sz="3100" b="1" dirty="0">
                <a:solidFill>
                  <a:srgbClr val="7030A0"/>
                </a:solidFill>
                <a:latin typeface="Arial Black" panose="020B0A04020102020204" pitchFamily="34" charset="0"/>
              </a:rPr>
              <a:t/>
            </a:r>
            <a:br>
              <a:rPr lang="en-IN" sz="3100" b="1" dirty="0">
                <a:solidFill>
                  <a:srgbClr val="7030A0"/>
                </a:solidFill>
                <a:latin typeface="Arial Black" panose="020B0A04020102020204" pitchFamily="34" charset="0"/>
              </a:rPr>
            </a:br>
            <a:r>
              <a:rPr lang="en-IN" sz="3100" b="1" dirty="0">
                <a:solidFill>
                  <a:srgbClr val="7030A0"/>
                </a:solidFill>
                <a:latin typeface="Arial Black" panose="020B0A04020102020204" pitchFamily="34" charset="0"/>
              </a:rPr>
              <a:t>MODULE 2: At Work and Play</a:t>
            </a:r>
            <a:endParaRPr lang="en-US" sz="3100" dirty="0"/>
          </a:p>
        </p:txBody>
      </p:sp>
      <p:sp>
        <p:nvSpPr>
          <p:cNvPr id="3" name="Subtitle 2"/>
          <p:cNvSpPr>
            <a:spLocks noGrp="1"/>
          </p:cNvSpPr>
          <p:nvPr>
            <p:ph type="subTitle" idx="1"/>
          </p:nvPr>
        </p:nvSpPr>
        <p:spPr/>
        <p:txBody>
          <a:bodyPr/>
          <a:lstStyle/>
          <a:p>
            <a:r>
              <a:rPr lang="en-US" dirty="0"/>
              <a:t>Dr. </a:t>
            </a:r>
            <a:r>
              <a:rPr lang="en-US" dirty="0" err="1"/>
              <a:t>P.B.Darure</a:t>
            </a:r>
            <a:endParaRPr lang="en-US" dirty="0"/>
          </a:p>
          <a:p>
            <a:r>
              <a:rPr lang="en-US" dirty="0"/>
              <a:t>Department of Psychology</a:t>
            </a:r>
          </a:p>
        </p:txBody>
      </p:sp>
    </p:spTree>
    <p:extLst>
      <p:ext uri="{BB962C8B-B14F-4D97-AF65-F5344CB8AC3E}">
        <p14:creationId xmlns:p14="http://schemas.microsoft.com/office/powerpoint/2010/main" val="3693500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1054" y="96982"/>
            <a:ext cx="12192000" cy="6858000"/>
          </a:xfrm>
        </p:spPr>
        <p:txBody>
          <a:bodyPr>
            <a:normAutofit/>
          </a:bodyPr>
          <a:lstStyle/>
          <a:p>
            <a:pPr algn="l"/>
            <a:r>
              <a:rPr lang="en-IN" b="1" dirty="0"/>
              <a:t>9.	Prior to leaving the company, Sadie attempted to cope with the sexual harassment she was experiencing. Which of the following did Sadie do? </a:t>
            </a:r>
          </a:p>
          <a:p>
            <a:pPr algn="l"/>
            <a:r>
              <a:rPr lang="en-IN" dirty="0"/>
              <a:t>a	make it clear she disapproved </a:t>
            </a:r>
          </a:p>
          <a:p>
            <a:pPr algn="l"/>
            <a:r>
              <a:rPr lang="en-IN" dirty="0"/>
              <a:t>b	document her experiences </a:t>
            </a:r>
          </a:p>
          <a:p>
            <a:pPr algn="l"/>
            <a:r>
              <a:rPr lang="en-IN" dirty="0"/>
              <a:t>c	raise the awareness of </a:t>
            </a:r>
            <a:r>
              <a:rPr lang="en-IN" dirty="0" err="1"/>
              <a:t>coworkers</a:t>
            </a:r>
            <a:r>
              <a:rPr lang="en-IN" dirty="0"/>
              <a:t> as to what sexual harassment is </a:t>
            </a:r>
          </a:p>
          <a:p>
            <a:pPr algn="l"/>
            <a:r>
              <a:rPr lang="en-IN" b="1" dirty="0">
                <a:solidFill>
                  <a:srgbClr val="C00000"/>
                </a:solidFill>
              </a:rPr>
              <a:t>d	all of the above </a:t>
            </a:r>
          </a:p>
          <a:p>
            <a:pPr marL="457200" indent="-457200" algn="l">
              <a:buAutoNum type="arabicPeriod" startAt="10"/>
            </a:pPr>
            <a:r>
              <a:rPr lang="en-IN" b="1" dirty="0"/>
              <a:t>After a long day of writing test question for a Psychology of Adjustment book, Steve wanted nothing more than to relax and read a good zombie apocalypse novel. But before he could begin reading, Steve needed to cook dinner, do some laundry, and attempt to get his kids to do some chores. In other words, Steve needed to complete some ____________ activities. </a:t>
            </a:r>
          </a:p>
          <a:p>
            <a:pPr algn="l"/>
            <a:r>
              <a:rPr lang="en-IN" dirty="0"/>
              <a:t>a	unconditional leisure </a:t>
            </a:r>
          </a:p>
          <a:p>
            <a:pPr algn="l"/>
            <a:r>
              <a:rPr lang="en-IN" b="1" dirty="0">
                <a:solidFill>
                  <a:srgbClr val="C00000"/>
                </a:solidFill>
              </a:rPr>
              <a:t>b	maintenance </a:t>
            </a:r>
            <a:r>
              <a:rPr lang="mr-IN" b="1" dirty="0">
                <a:solidFill>
                  <a:srgbClr val="C00000"/>
                </a:solidFill>
              </a:rPr>
              <a:t>निर्वाह कृती</a:t>
            </a:r>
            <a:endParaRPr lang="en-IN" b="1" dirty="0">
              <a:solidFill>
                <a:srgbClr val="C00000"/>
              </a:solidFill>
            </a:endParaRPr>
          </a:p>
          <a:p>
            <a:pPr algn="l"/>
            <a:r>
              <a:rPr lang="en-IN" dirty="0"/>
              <a:t>c	preservation </a:t>
            </a:r>
          </a:p>
          <a:p>
            <a:pPr algn="l"/>
            <a:r>
              <a:rPr lang="en-IN" dirty="0"/>
              <a:t>d	upkeep </a:t>
            </a:r>
          </a:p>
          <a:p>
            <a:pPr algn="l"/>
            <a:endParaRPr lang="en-IN" dirty="0"/>
          </a:p>
        </p:txBody>
      </p:sp>
    </p:spTree>
    <p:extLst>
      <p:ext uri="{BB962C8B-B14F-4D97-AF65-F5344CB8AC3E}">
        <p14:creationId xmlns:p14="http://schemas.microsoft.com/office/powerpoint/2010/main" val="2719875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236" y="185480"/>
            <a:ext cx="12192000" cy="569551"/>
          </a:xfrm>
        </p:spPr>
        <p:txBody>
          <a:bodyPr>
            <a:noAutofit/>
          </a:bodyPr>
          <a:lstStyle/>
          <a:p>
            <a:r>
              <a:rPr lang="en-US" sz="3600" b="1" dirty="0">
                <a:solidFill>
                  <a:srgbClr val="C00000"/>
                </a:solidFill>
              </a:rPr>
              <a:t>NINE MYTHS ABOUT CHOOSING CAREER</a:t>
            </a:r>
          </a:p>
        </p:txBody>
      </p:sp>
      <p:sp>
        <p:nvSpPr>
          <p:cNvPr id="3" name="Subtitle 2"/>
          <p:cNvSpPr>
            <a:spLocks noGrp="1"/>
          </p:cNvSpPr>
          <p:nvPr>
            <p:ph type="subTitle" idx="1"/>
          </p:nvPr>
        </p:nvSpPr>
        <p:spPr>
          <a:xfrm>
            <a:off x="457200" y="569551"/>
            <a:ext cx="12192000" cy="6283078"/>
          </a:xfrm>
        </p:spPr>
        <p:txBody>
          <a:bodyPr>
            <a:normAutofit/>
          </a:bodyPr>
          <a:lstStyle/>
          <a:p>
            <a:pPr algn="l"/>
            <a:endParaRPr lang="en-IN" dirty="0"/>
          </a:p>
          <a:p>
            <a:pPr algn="l"/>
            <a:r>
              <a:rPr lang="en-IN" dirty="0"/>
              <a:t>1. Figuring out what your career should be is easy to do. 	 </a:t>
            </a:r>
          </a:p>
          <a:p>
            <a:pPr algn="l"/>
            <a:r>
              <a:rPr lang="en-IN" dirty="0"/>
              <a:t>2. If you’re not sure what career best suits you, go to a career </a:t>
            </a:r>
            <a:r>
              <a:rPr lang="en-IN" dirty="0" err="1"/>
              <a:t>counselor</a:t>
            </a:r>
            <a:r>
              <a:rPr lang="en-IN" dirty="0"/>
              <a:t> and they’ll tell you what career is best for you.</a:t>
            </a:r>
          </a:p>
          <a:p>
            <a:pPr algn="l"/>
            <a:r>
              <a:rPr lang="en-IN" dirty="0"/>
              <a:t>3. It’s impossible to turn a hobby into a career. 	 </a:t>
            </a:r>
          </a:p>
          <a:p>
            <a:pPr algn="l"/>
            <a:r>
              <a:rPr lang="en-IN" dirty="0"/>
              <a:t>4. If you’re not sure what to do with your life, choose a career from the “Best Careers” list.</a:t>
            </a:r>
          </a:p>
          <a:p>
            <a:pPr algn="l"/>
            <a:r>
              <a:rPr lang="en-IN" dirty="0"/>
              <a:t>5. More money equals more happiness.  </a:t>
            </a:r>
          </a:p>
          <a:p>
            <a:pPr algn="l"/>
            <a:r>
              <a:rPr lang="en-IN" dirty="0"/>
              <a:t>6. I better choose my career wisely as I won’t be able to change it after I get started.</a:t>
            </a:r>
          </a:p>
          <a:p>
            <a:pPr algn="l"/>
            <a:r>
              <a:rPr lang="en-IN" dirty="0"/>
              <a:t>7. My best friends love their careers. I should do what they do.  </a:t>
            </a:r>
          </a:p>
          <a:p>
            <a:pPr algn="l"/>
            <a:r>
              <a:rPr lang="en-IN" dirty="0"/>
              <a:t>8. Once I pick a career, the hard work is over.  </a:t>
            </a:r>
          </a:p>
          <a:p>
            <a:pPr algn="l"/>
            <a:r>
              <a:rPr lang="en-IN" dirty="0"/>
              <a:t>9. Never change careers. Any skills you have learned there will go to waste.   </a:t>
            </a:r>
          </a:p>
          <a:p>
            <a:pPr algn="l"/>
            <a:endParaRPr lang="en-IN" b="1" dirty="0"/>
          </a:p>
          <a:p>
            <a:pPr algn="l"/>
            <a:r>
              <a:rPr lang="en-IN" b="1" dirty="0"/>
              <a:t>Source:  Based on “Ten Myths About Choosing a Career” by Dawn Rosenberg McKay, from About.com, 2012 . </a:t>
            </a:r>
          </a:p>
          <a:p>
            <a:endParaRPr lang="en-IN" dirty="0"/>
          </a:p>
        </p:txBody>
      </p:sp>
    </p:spTree>
    <p:extLst>
      <p:ext uri="{BB962C8B-B14F-4D97-AF65-F5344CB8AC3E}">
        <p14:creationId xmlns:p14="http://schemas.microsoft.com/office/powerpoint/2010/main" val="2630436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1462049"/>
          </a:xfrm>
        </p:spPr>
        <p:txBody>
          <a:bodyPr>
            <a:normAutofit/>
          </a:bodyPr>
          <a:lstStyle/>
          <a:p>
            <a:r>
              <a:rPr lang="en-US" sz="3200" b="1" dirty="0">
                <a:solidFill>
                  <a:srgbClr val="C00000"/>
                </a:solidFill>
              </a:rPr>
              <a:t>PROCESS OF CHOOSING A CAREER: </a:t>
            </a:r>
            <a:r>
              <a:rPr lang="en-IN" sz="3200" b="1" dirty="0">
                <a:solidFill>
                  <a:srgbClr val="7030A0"/>
                </a:solidFill>
              </a:rPr>
              <a:t>Taking Stock of Yourself</a:t>
            </a:r>
            <a:r>
              <a:rPr lang="mr-IN" sz="3200" b="1" dirty="0">
                <a:solidFill>
                  <a:srgbClr val="7030A0"/>
                </a:solidFill>
              </a:rPr>
              <a:t/>
            </a:r>
            <a:br>
              <a:rPr lang="mr-IN" sz="3200" b="1" dirty="0">
                <a:solidFill>
                  <a:srgbClr val="7030A0"/>
                </a:solidFill>
              </a:rPr>
            </a:br>
            <a:r>
              <a:rPr lang="en-IN" sz="3200" b="1" dirty="0">
                <a:solidFill>
                  <a:srgbClr val="C00000"/>
                </a:solidFill>
              </a:rPr>
              <a:t>INTERESTS AND SKILLS</a:t>
            </a:r>
            <a:endParaRPr lang="en-US" sz="3200" b="1" dirty="0">
              <a:solidFill>
                <a:srgbClr val="C00000"/>
              </a:solidFill>
            </a:endParaRPr>
          </a:p>
        </p:txBody>
      </p:sp>
      <p:sp>
        <p:nvSpPr>
          <p:cNvPr id="3" name="Subtitle 2"/>
          <p:cNvSpPr>
            <a:spLocks noGrp="1"/>
          </p:cNvSpPr>
          <p:nvPr>
            <p:ph type="subTitle" idx="1"/>
          </p:nvPr>
        </p:nvSpPr>
        <p:spPr>
          <a:xfrm>
            <a:off x="0" y="1248402"/>
            <a:ext cx="12192000" cy="5604227"/>
          </a:xfrm>
        </p:spPr>
        <p:txBody>
          <a:bodyPr>
            <a:normAutofit/>
          </a:bodyPr>
          <a:lstStyle/>
          <a:p>
            <a:pPr algn="l">
              <a:lnSpc>
                <a:spcPct val="150000"/>
              </a:lnSpc>
            </a:pPr>
            <a:r>
              <a:rPr lang="en-IN" b="1" dirty="0"/>
              <a:t>Self-Assessments</a:t>
            </a:r>
            <a:r>
              <a:rPr lang="en-IN" dirty="0"/>
              <a:t> </a:t>
            </a:r>
            <a:r>
              <a:rPr lang="mr-IN" dirty="0"/>
              <a:t>स्व-मूल्यांकन (अभिरूची (आंतरिक / बाह्य) , क्षमता, व्यक्तिमत्त्व, मूल्ये)</a:t>
            </a:r>
            <a:endParaRPr lang="en-IN" b="1" dirty="0"/>
          </a:p>
          <a:p>
            <a:pPr algn="l"/>
            <a:endParaRPr lang="mr-IN" b="1" dirty="0"/>
          </a:p>
          <a:p>
            <a:pPr algn="l"/>
            <a:r>
              <a:rPr lang="en-IN" b="1" dirty="0"/>
              <a:t>CLASSIFYING YOUR SKILLS </a:t>
            </a:r>
            <a:r>
              <a:rPr lang="mr-IN" b="1" dirty="0"/>
              <a:t> (कौशल्यांचे वर्गीकरण) </a:t>
            </a:r>
            <a:r>
              <a:rPr lang="en-IN" b="1" dirty="0"/>
              <a:t>(Schein, 2006) : </a:t>
            </a:r>
            <a:r>
              <a:rPr lang="en-IN" dirty="0"/>
              <a:t>A checklist of ‘CAN DO’ things </a:t>
            </a:r>
          </a:p>
          <a:p>
            <a:pPr marL="342900" indent="-342900" algn="l">
              <a:buFont typeface="Wingdings" panose="05000000000000000000" pitchFamily="2" charset="2"/>
              <a:buChar char="§"/>
            </a:pPr>
            <a:r>
              <a:rPr lang="en-IN" dirty="0"/>
              <a:t>Hobbies</a:t>
            </a:r>
            <a:r>
              <a:rPr lang="mr-IN" dirty="0"/>
              <a:t> छंद</a:t>
            </a:r>
            <a:endParaRPr lang="en-IN" dirty="0"/>
          </a:p>
          <a:p>
            <a:pPr marL="342900" indent="-342900" algn="l">
              <a:buFont typeface="Wingdings" panose="05000000000000000000" pitchFamily="2" charset="2"/>
              <a:buChar char="§"/>
            </a:pPr>
            <a:r>
              <a:rPr lang="en-IN" dirty="0"/>
              <a:t>Achievements during school days or elsewhere</a:t>
            </a:r>
            <a:r>
              <a:rPr lang="mr-IN" dirty="0"/>
              <a:t> शालेय पातळीवरील संपादन</a:t>
            </a:r>
            <a:endParaRPr lang="en-IN" dirty="0"/>
          </a:p>
          <a:p>
            <a:pPr marL="342900" indent="-342900" algn="l">
              <a:buFont typeface="Wingdings" panose="05000000000000000000" pitchFamily="2" charset="2"/>
              <a:buChar char="§"/>
            </a:pPr>
            <a:r>
              <a:rPr lang="en-IN" dirty="0"/>
              <a:t>Accomplishments in each of the five-year periods of life since adolescence</a:t>
            </a:r>
            <a:r>
              <a:rPr lang="mr-IN" dirty="0"/>
              <a:t> </a:t>
            </a:r>
          </a:p>
          <a:p>
            <a:pPr algn="l"/>
            <a:r>
              <a:rPr lang="mr-IN" dirty="0"/>
              <a:t>	पौगंडावस्थेपासून दर पाच वर्षांच्या कालखंडातील उल्लेखनीय कामगिरी</a:t>
            </a:r>
            <a:endParaRPr lang="en-IN" dirty="0"/>
          </a:p>
          <a:p>
            <a:pPr marL="342900" indent="-342900" algn="l">
              <a:buFont typeface="Wingdings" panose="05000000000000000000" pitchFamily="2" charset="2"/>
              <a:buChar char="§"/>
            </a:pPr>
            <a:r>
              <a:rPr lang="en-IN" dirty="0"/>
              <a:t>Find common factors responsible for these successes</a:t>
            </a:r>
            <a:r>
              <a:rPr lang="mr-IN" dirty="0"/>
              <a:t> </a:t>
            </a:r>
          </a:p>
          <a:p>
            <a:pPr algn="l"/>
            <a:r>
              <a:rPr lang="mr-IN" dirty="0"/>
              <a:t>	य़शासाठी कारणीभूत असे सामायिक घटक</a:t>
            </a:r>
            <a:endParaRPr lang="en-IN" dirty="0"/>
          </a:p>
          <a:p>
            <a:pPr marL="342900" indent="-342900" algn="l">
              <a:buFont typeface="Wingdings" panose="05000000000000000000" pitchFamily="2" charset="2"/>
              <a:buChar char="§"/>
            </a:pPr>
            <a:r>
              <a:rPr lang="en-IN" dirty="0"/>
              <a:t>Approach Career centres/Cells on your college campus to identify your skill-set</a:t>
            </a:r>
            <a:r>
              <a:rPr lang="mr-IN" dirty="0"/>
              <a:t> </a:t>
            </a:r>
          </a:p>
          <a:p>
            <a:pPr lvl="1" algn="l"/>
            <a:endParaRPr lang="mr-IN" dirty="0"/>
          </a:p>
          <a:p>
            <a:pPr lvl="1" algn="l"/>
            <a:r>
              <a:rPr lang="mr-IN" dirty="0"/>
              <a:t>	</a:t>
            </a:r>
            <a:r>
              <a:rPr lang="mr-IN" sz="2400" dirty="0"/>
              <a:t>करिअर मार्गदर्शन केंद्रामार्फत कौशल्य चाचण्यंद्वारे मूल्यांकन</a:t>
            </a:r>
            <a:endParaRPr lang="en-IN" sz="2400" dirty="0"/>
          </a:p>
        </p:txBody>
      </p:sp>
    </p:spTree>
    <p:extLst>
      <p:ext uri="{BB962C8B-B14F-4D97-AF65-F5344CB8AC3E}">
        <p14:creationId xmlns:p14="http://schemas.microsoft.com/office/powerpoint/2010/main" val="4079630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819" y="46936"/>
            <a:ext cx="12192000" cy="1045914"/>
          </a:xfrm>
        </p:spPr>
        <p:txBody>
          <a:bodyPr>
            <a:normAutofit fontScale="90000"/>
          </a:bodyPr>
          <a:lstStyle/>
          <a:p>
            <a:r>
              <a:rPr lang="en-IN" sz="3200" b="1" dirty="0">
                <a:solidFill>
                  <a:srgbClr val="C00000"/>
                </a:solidFill>
              </a:rPr>
              <a:t>PROCESS OF CHOOSING A CAREER: </a:t>
            </a:r>
            <a:r>
              <a:rPr lang="en-IN" sz="3200" b="1" dirty="0">
                <a:solidFill>
                  <a:srgbClr val="7030A0"/>
                </a:solidFill>
              </a:rPr>
              <a:t>Taking Stock of Yourself</a:t>
            </a:r>
            <a:r>
              <a:rPr lang="en-IN" sz="3200" b="1" dirty="0">
                <a:solidFill>
                  <a:srgbClr val="C00000"/>
                </a:solidFill>
              </a:rPr>
              <a:t/>
            </a:r>
            <a:br>
              <a:rPr lang="en-IN" sz="3200" b="1" dirty="0">
                <a:solidFill>
                  <a:srgbClr val="C00000"/>
                </a:solidFill>
              </a:rPr>
            </a:br>
            <a:r>
              <a:rPr lang="en-IN" sz="3200" b="1" dirty="0">
                <a:solidFill>
                  <a:srgbClr val="C00000"/>
                </a:solidFill>
              </a:rPr>
              <a:t>SKILLS : </a:t>
            </a:r>
            <a:r>
              <a:rPr lang="en-US" sz="2800" b="1" dirty="0">
                <a:solidFill>
                  <a:srgbClr val="C00000"/>
                </a:solidFill>
              </a:rPr>
              <a:t>MOST COMMON CATEGORIES OF SKILLS</a:t>
            </a:r>
          </a:p>
        </p:txBody>
      </p:sp>
      <p:sp>
        <p:nvSpPr>
          <p:cNvPr id="3" name="Subtitle 2"/>
          <p:cNvSpPr>
            <a:spLocks noGrp="1"/>
          </p:cNvSpPr>
          <p:nvPr>
            <p:ph type="subTitle" idx="1"/>
          </p:nvPr>
        </p:nvSpPr>
        <p:spPr>
          <a:xfrm>
            <a:off x="0" y="1051286"/>
            <a:ext cx="12192000" cy="5801342"/>
          </a:xfrm>
        </p:spPr>
        <p:txBody>
          <a:bodyPr>
            <a:noAutofit/>
          </a:bodyPr>
          <a:lstStyle/>
          <a:p>
            <a:pPr algn="l">
              <a:lnSpc>
                <a:spcPct val="140000"/>
              </a:lnSpc>
            </a:pPr>
            <a:r>
              <a:rPr lang="en-IN" b="1" dirty="0"/>
              <a:t>Artistic Skills :  </a:t>
            </a:r>
            <a:r>
              <a:rPr lang="mr-IN" b="1" dirty="0"/>
              <a:t>कलात्मक कौशल्ये </a:t>
            </a:r>
            <a:r>
              <a:rPr lang="en-IN" dirty="0"/>
              <a:t>Sense of what is beautiful or well designed. In structured occupations. Occasional use of artistic originality and creativity is seen with precise guidelines. In highly artistic occupations, a great deal of independent composition, production, or performance is required. </a:t>
            </a:r>
          </a:p>
          <a:p>
            <a:pPr algn="l">
              <a:lnSpc>
                <a:spcPct val="140000"/>
              </a:lnSpc>
            </a:pPr>
            <a:r>
              <a:rPr lang="en-IN" b="1" dirty="0"/>
              <a:t>Communication Skills : </a:t>
            </a:r>
            <a:r>
              <a:rPr lang="mr-IN" b="1" dirty="0"/>
              <a:t>संप्रेषण कौशल्ये </a:t>
            </a:r>
            <a:r>
              <a:rPr lang="en-IN" dirty="0"/>
              <a:t>All workers need communication skills. Basic communication skills are required for speaking and writing clearly, reading, and giving descriptions or instructions. Occupations in which communication skills are moderately important require persuasive communication, the use of technical jargon, or writing reports or other documents. Occupations that require highest level of communication skills use vocabulary appropriate for complicated subjects, explain complicated subjects orally and in writing, and include communication as a primary component of the work. </a:t>
            </a:r>
          </a:p>
          <a:p>
            <a:pPr algn="l">
              <a:lnSpc>
                <a:spcPct val="140000"/>
              </a:lnSpc>
            </a:pPr>
            <a:r>
              <a:rPr lang="en-IN" b="1" dirty="0"/>
              <a:t>Source:  Adapted from “Matching Yourself with the World of Work: 2004” by Henry T. Kasper OCCUPATIONAL OUTLOOK QUARTERLY, Fall 2004, Volume 48(3). Bureau of </a:t>
            </a:r>
            <a:r>
              <a:rPr lang="en-IN" b="1" dirty="0" err="1"/>
              <a:t>Labor</a:t>
            </a:r>
            <a:r>
              <a:rPr lang="en-IN" b="1" dirty="0"/>
              <a:t> Statistics, U.S. Department of </a:t>
            </a:r>
            <a:r>
              <a:rPr lang="en-IN" b="1" dirty="0" err="1"/>
              <a:t>Labor</a:t>
            </a:r>
            <a:r>
              <a:rPr lang="en-IN" b="1" dirty="0"/>
              <a:t>. </a:t>
            </a:r>
          </a:p>
        </p:txBody>
      </p:sp>
    </p:spTree>
    <p:extLst>
      <p:ext uri="{BB962C8B-B14F-4D97-AF65-F5344CB8AC3E}">
        <p14:creationId xmlns:p14="http://schemas.microsoft.com/office/powerpoint/2010/main" val="965083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328" y="83353"/>
            <a:ext cx="12192000" cy="876175"/>
          </a:xfrm>
        </p:spPr>
        <p:txBody>
          <a:bodyPr>
            <a:normAutofit fontScale="90000"/>
          </a:bodyPr>
          <a:lstStyle/>
          <a:p>
            <a:r>
              <a:rPr lang="en-IN" sz="3200" b="1" dirty="0">
                <a:solidFill>
                  <a:srgbClr val="C00000"/>
                </a:solidFill>
              </a:rPr>
              <a:t>PROCESS OF CHOOSING A CAREER: </a:t>
            </a:r>
            <a:r>
              <a:rPr lang="en-IN" sz="3200" b="1" dirty="0">
                <a:solidFill>
                  <a:srgbClr val="7030A0"/>
                </a:solidFill>
              </a:rPr>
              <a:t>Taking Stock of Yourself</a:t>
            </a:r>
            <a:r>
              <a:rPr lang="en-IN" sz="3200" b="1" dirty="0">
                <a:solidFill>
                  <a:srgbClr val="C00000"/>
                </a:solidFill>
              </a:rPr>
              <a:t/>
            </a:r>
            <a:br>
              <a:rPr lang="en-IN" sz="3200" b="1" dirty="0">
                <a:solidFill>
                  <a:srgbClr val="C00000"/>
                </a:solidFill>
              </a:rPr>
            </a:br>
            <a:r>
              <a:rPr lang="en-IN" sz="3200" b="1" dirty="0">
                <a:solidFill>
                  <a:srgbClr val="C00000"/>
                </a:solidFill>
              </a:rPr>
              <a:t>SKILLS : </a:t>
            </a:r>
            <a:r>
              <a:rPr lang="en-US" sz="2800" b="1" dirty="0">
                <a:solidFill>
                  <a:srgbClr val="C00000"/>
                </a:solidFill>
              </a:rPr>
              <a:t>MOST COMMON CATEGORIES OF SKILLS</a:t>
            </a:r>
            <a:endParaRPr lang="en-US" sz="3200" b="1" dirty="0">
              <a:solidFill>
                <a:srgbClr val="C00000"/>
              </a:solidFill>
            </a:endParaRPr>
          </a:p>
        </p:txBody>
      </p:sp>
      <p:sp>
        <p:nvSpPr>
          <p:cNvPr id="3" name="Subtitle 2"/>
          <p:cNvSpPr>
            <a:spLocks noGrp="1"/>
          </p:cNvSpPr>
          <p:nvPr>
            <p:ph type="subTitle" idx="1"/>
          </p:nvPr>
        </p:nvSpPr>
        <p:spPr>
          <a:xfrm>
            <a:off x="1399309" y="931819"/>
            <a:ext cx="12192000" cy="6014884"/>
          </a:xfrm>
        </p:spPr>
        <p:txBody>
          <a:bodyPr>
            <a:noAutofit/>
          </a:bodyPr>
          <a:lstStyle/>
          <a:p>
            <a:pPr algn="l">
              <a:lnSpc>
                <a:spcPct val="140000"/>
              </a:lnSpc>
            </a:pPr>
            <a:r>
              <a:rPr lang="en-IN" b="1" dirty="0"/>
              <a:t>Computer Skills: </a:t>
            </a:r>
            <a:r>
              <a:rPr lang="mr-IN" b="1" dirty="0"/>
              <a:t>संगणकीय कौशल्ये </a:t>
            </a:r>
            <a:r>
              <a:rPr lang="en-IN" dirty="0"/>
              <a:t>In today’s technological world, more than half of all jobs require the use of a computer. Computer literacy is required for variety of tasks, including application processes, work scheduling, managing benefits, staff training, and internal communications. Basic skills in word processing, graphics, multimedia, and spreadsheet programs is a requirement for many jobs. IT jobs require an understanding of operating systems, computer languages and scripts, software programming, hardware configuration and maintenance, and system analysis. </a:t>
            </a:r>
          </a:p>
          <a:p>
            <a:pPr algn="l">
              <a:lnSpc>
                <a:spcPct val="140000"/>
              </a:lnSpc>
            </a:pPr>
            <a:r>
              <a:rPr lang="en-IN" b="1" dirty="0"/>
              <a:t>Interpersonal Skills: </a:t>
            </a:r>
            <a:r>
              <a:rPr lang="mr-IN" b="1" dirty="0"/>
              <a:t>आंतरव्यक्तिक कौशल्ये </a:t>
            </a:r>
            <a:r>
              <a:rPr lang="en-IN" dirty="0"/>
              <a:t>Interpersonal skills refer to workers’ ability to interact effectively with other people and to be persuasive. Greater level of interpersonal skills include an ability to sell products, ideas, or services in a convincing manner. The highest level is demanded for analysing/solving workplace conflicts. </a:t>
            </a:r>
          </a:p>
        </p:txBody>
      </p:sp>
    </p:spTree>
    <p:extLst>
      <p:ext uri="{BB962C8B-B14F-4D97-AF65-F5344CB8AC3E}">
        <p14:creationId xmlns:p14="http://schemas.microsoft.com/office/powerpoint/2010/main" val="4271934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4072" y="183241"/>
            <a:ext cx="12192000" cy="876175"/>
          </a:xfrm>
        </p:spPr>
        <p:txBody>
          <a:bodyPr>
            <a:normAutofit fontScale="90000"/>
          </a:bodyPr>
          <a:lstStyle/>
          <a:p>
            <a:r>
              <a:rPr lang="en-IN" sz="3200" b="1" dirty="0">
                <a:solidFill>
                  <a:srgbClr val="C00000"/>
                </a:solidFill>
              </a:rPr>
              <a:t>PROCESS OF CHOOSING A CAREER: </a:t>
            </a:r>
            <a:r>
              <a:rPr lang="en-IN" sz="3200" b="1" dirty="0">
                <a:solidFill>
                  <a:srgbClr val="7030A0"/>
                </a:solidFill>
              </a:rPr>
              <a:t>Taking Stock of Yourself</a:t>
            </a:r>
            <a:r>
              <a:rPr lang="en-IN" sz="3200" b="1" dirty="0">
                <a:solidFill>
                  <a:srgbClr val="C00000"/>
                </a:solidFill>
              </a:rPr>
              <a:t/>
            </a:r>
            <a:br>
              <a:rPr lang="en-IN" sz="3200" b="1" dirty="0">
                <a:solidFill>
                  <a:srgbClr val="C00000"/>
                </a:solidFill>
              </a:rPr>
            </a:br>
            <a:r>
              <a:rPr lang="en-IN" sz="3200" b="1" dirty="0">
                <a:solidFill>
                  <a:srgbClr val="C00000"/>
                </a:solidFill>
              </a:rPr>
              <a:t>SKILLS : </a:t>
            </a:r>
            <a:r>
              <a:rPr lang="en-US" sz="2800" b="1" dirty="0">
                <a:solidFill>
                  <a:srgbClr val="C00000"/>
                </a:solidFill>
              </a:rPr>
              <a:t>MOST COMMON CATEGORIES OF SKILLS</a:t>
            </a:r>
            <a:endParaRPr lang="en-US" sz="3200" b="1" dirty="0">
              <a:solidFill>
                <a:srgbClr val="C00000"/>
              </a:solidFill>
            </a:endParaRPr>
          </a:p>
        </p:txBody>
      </p:sp>
      <p:sp>
        <p:nvSpPr>
          <p:cNvPr id="3" name="Subtitle 2"/>
          <p:cNvSpPr>
            <a:spLocks noGrp="1"/>
          </p:cNvSpPr>
          <p:nvPr>
            <p:ph type="subTitle" idx="1"/>
          </p:nvPr>
        </p:nvSpPr>
        <p:spPr>
          <a:xfrm>
            <a:off x="0" y="1059416"/>
            <a:ext cx="12192000" cy="6014884"/>
          </a:xfrm>
        </p:spPr>
        <p:txBody>
          <a:bodyPr>
            <a:noAutofit/>
          </a:bodyPr>
          <a:lstStyle/>
          <a:p>
            <a:pPr algn="l">
              <a:lnSpc>
                <a:spcPct val="140000"/>
              </a:lnSpc>
            </a:pPr>
            <a:r>
              <a:rPr lang="en-IN" b="1" dirty="0"/>
              <a:t>Managerial Skills: </a:t>
            </a:r>
            <a:r>
              <a:rPr lang="mr-IN" b="1" dirty="0"/>
              <a:t>व्यवस्थापकीय कौशल्ये </a:t>
            </a:r>
            <a:r>
              <a:rPr lang="en-IN" dirty="0"/>
              <a:t>Managerial skills include the ability to organize, direct, and instruct other workers. They help in motivating, guiding and controlling individuals or teams. </a:t>
            </a:r>
          </a:p>
          <a:p>
            <a:pPr algn="l">
              <a:lnSpc>
                <a:spcPct val="140000"/>
              </a:lnSpc>
            </a:pPr>
            <a:r>
              <a:rPr lang="en-IN" b="1" dirty="0"/>
              <a:t>Mathematics Skills: </a:t>
            </a:r>
            <a:r>
              <a:rPr lang="mr-IN" b="1" dirty="0"/>
              <a:t>गणितीय कौशल्ये </a:t>
            </a:r>
            <a:r>
              <a:rPr lang="en-IN" dirty="0"/>
              <a:t>Mathematics skills refer to more advanced ability than the core math skills. Basic skills refers to using numbers and performing arithmetic comfortably. Higher level skills are related to drafting a budget, use of algebra, geometry, or statistics etc. frequently and making forecasting, estimation and taking mathematical decisions.  </a:t>
            </a:r>
          </a:p>
          <a:p>
            <a:pPr algn="l">
              <a:lnSpc>
                <a:spcPct val="140000"/>
              </a:lnSpc>
            </a:pPr>
            <a:r>
              <a:rPr lang="en-IN" b="1" dirty="0"/>
              <a:t>Source:  Adapted from “Matching Yourself with the World of Work: 2004” by Henry T. Kasper OCCUPATIONAL OUTLOOK QUARTERLY, Fall 2004, Volume 48(3). Bureau of </a:t>
            </a:r>
            <a:r>
              <a:rPr lang="en-IN" b="1" dirty="0" err="1"/>
              <a:t>Labor</a:t>
            </a:r>
            <a:r>
              <a:rPr lang="en-IN" b="1" dirty="0"/>
              <a:t> Statistics, U.S. Department of </a:t>
            </a:r>
            <a:r>
              <a:rPr lang="en-IN" b="1" dirty="0" err="1"/>
              <a:t>Labor</a:t>
            </a:r>
            <a:r>
              <a:rPr lang="en-IN" b="1" dirty="0"/>
              <a:t>. </a:t>
            </a:r>
          </a:p>
        </p:txBody>
      </p:sp>
    </p:spTree>
    <p:extLst>
      <p:ext uri="{BB962C8B-B14F-4D97-AF65-F5344CB8AC3E}">
        <p14:creationId xmlns:p14="http://schemas.microsoft.com/office/powerpoint/2010/main" val="345219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110" y="545699"/>
            <a:ext cx="12192000" cy="991160"/>
          </a:xfrm>
        </p:spPr>
        <p:txBody>
          <a:bodyPr>
            <a:normAutofit fontScale="90000"/>
          </a:bodyPr>
          <a:lstStyle/>
          <a:p>
            <a:r>
              <a:rPr lang="en-IN" sz="3200" b="1" dirty="0">
                <a:solidFill>
                  <a:srgbClr val="C00000"/>
                </a:solidFill>
              </a:rPr>
              <a:t>PROCESS OF CHOOSING A CAREER: </a:t>
            </a:r>
            <a:r>
              <a:rPr lang="en-IN" sz="3200" b="1" dirty="0">
                <a:solidFill>
                  <a:srgbClr val="7030A0"/>
                </a:solidFill>
              </a:rPr>
              <a:t>Taking Stock of Yourself</a:t>
            </a:r>
            <a:r>
              <a:rPr lang="en-IN" sz="3200" b="1" dirty="0">
                <a:solidFill>
                  <a:srgbClr val="C00000"/>
                </a:solidFill>
              </a:rPr>
              <a:t/>
            </a:r>
            <a:br>
              <a:rPr lang="en-IN" sz="3200" b="1" dirty="0">
                <a:solidFill>
                  <a:srgbClr val="C00000"/>
                </a:solidFill>
              </a:rPr>
            </a:br>
            <a:r>
              <a:rPr lang="en-IN" sz="3200" b="1" dirty="0">
                <a:solidFill>
                  <a:srgbClr val="C00000"/>
                </a:solidFill>
              </a:rPr>
              <a:t>SKILLS : </a:t>
            </a:r>
            <a:r>
              <a:rPr lang="en-US" sz="2800" b="1" dirty="0">
                <a:solidFill>
                  <a:srgbClr val="C00000"/>
                </a:solidFill>
              </a:rPr>
              <a:t>MOST COMMON CATEGORIES OF SKILLS</a:t>
            </a:r>
            <a:endParaRPr lang="en-US" sz="3200" b="1" dirty="0">
              <a:solidFill>
                <a:srgbClr val="C00000"/>
              </a:solidFill>
            </a:endParaRPr>
          </a:p>
        </p:txBody>
      </p:sp>
      <p:sp>
        <p:nvSpPr>
          <p:cNvPr id="3" name="Subtitle 2"/>
          <p:cNvSpPr>
            <a:spLocks noGrp="1"/>
          </p:cNvSpPr>
          <p:nvPr>
            <p:ph type="subTitle" idx="1"/>
          </p:nvPr>
        </p:nvSpPr>
        <p:spPr>
          <a:xfrm>
            <a:off x="0" y="1713980"/>
            <a:ext cx="12192000" cy="5615073"/>
          </a:xfrm>
        </p:spPr>
        <p:txBody>
          <a:bodyPr>
            <a:normAutofit/>
          </a:bodyPr>
          <a:lstStyle/>
          <a:p>
            <a:pPr algn="l">
              <a:lnSpc>
                <a:spcPct val="120000"/>
              </a:lnSpc>
            </a:pPr>
            <a:r>
              <a:rPr lang="en-IN" sz="2000" b="1" dirty="0">
                <a:solidFill>
                  <a:schemeClr val="tx1"/>
                </a:solidFill>
              </a:rPr>
              <a:t>Mechanical Skills:  </a:t>
            </a:r>
            <a:r>
              <a:rPr lang="mr-IN" sz="2000" b="1" dirty="0">
                <a:solidFill>
                  <a:schemeClr val="tx1"/>
                </a:solidFill>
              </a:rPr>
              <a:t>यांत्रिकी कौशल्ये </a:t>
            </a:r>
            <a:r>
              <a:rPr lang="en-IN" sz="2000" dirty="0">
                <a:solidFill>
                  <a:schemeClr val="tx1"/>
                </a:solidFill>
              </a:rPr>
              <a:t>Mechanical skills include a broad range of abilities, such as installation, maintenance, troubleshooting, and quality control analysis. Higher level mechanical skills demands knowledge of operations, diagnose and repair of equipment, machines, or systems. </a:t>
            </a:r>
          </a:p>
          <a:p>
            <a:pPr algn="l">
              <a:lnSpc>
                <a:spcPct val="120000"/>
              </a:lnSpc>
            </a:pPr>
            <a:r>
              <a:rPr lang="en-IN" sz="2000" b="1" dirty="0">
                <a:solidFill>
                  <a:schemeClr val="tx1"/>
                </a:solidFill>
              </a:rPr>
              <a:t>Science Skills: </a:t>
            </a:r>
            <a:r>
              <a:rPr lang="mr-IN" sz="2000" b="1" dirty="0">
                <a:solidFill>
                  <a:schemeClr val="tx1"/>
                </a:solidFill>
              </a:rPr>
              <a:t>वैज्ञानिकी कौशल्ये </a:t>
            </a:r>
            <a:r>
              <a:rPr lang="en-IN" sz="2000" dirty="0">
                <a:solidFill>
                  <a:schemeClr val="tx1"/>
                </a:solidFill>
              </a:rPr>
              <a:t>Work related basic theoretical knowledge of the principles of life and physical sciences and their communication is needed in almost every occupation. In-depth practical knowledge often is required in highly scientific occupations, research and development centres. </a:t>
            </a:r>
          </a:p>
          <a:p>
            <a:pPr algn="l">
              <a:lnSpc>
                <a:spcPct val="120000"/>
              </a:lnSpc>
            </a:pPr>
            <a:r>
              <a:rPr lang="en-IN" sz="2000" b="1" dirty="0">
                <a:solidFill>
                  <a:schemeClr val="tx1"/>
                </a:solidFill>
              </a:rPr>
              <a:t>Source:  Adapted from “Matching Yourself with the World of Work: 2004” by Henry T. Kasper OCCUPATIONAL OUTLOOK QUARTERLY, Fall 2004, Volume 48(3). Bureau of </a:t>
            </a:r>
            <a:r>
              <a:rPr lang="en-IN" sz="2000" b="1" dirty="0" err="1">
                <a:solidFill>
                  <a:schemeClr val="tx1"/>
                </a:solidFill>
              </a:rPr>
              <a:t>Labor</a:t>
            </a:r>
            <a:r>
              <a:rPr lang="en-IN" sz="2000" b="1" dirty="0">
                <a:solidFill>
                  <a:schemeClr val="tx1"/>
                </a:solidFill>
              </a:rPr>
              <a:t> Statistics, U.S. Department of </a:t>
            </a:r>
            <a:r>
              <a:rPr lang="en-IN" sz="2000" b="1" dirty="0" err="1">
                <a:solidFill>
                  <a:schemeClr val="tx1"/>
                </a:solidFill>
              </a:rPr>
              <a:t>Labor</a:t>
            </a:r>
            <a:r>
              <a:rPr lang="en-IN" sz="2000" b="1" dirty="0">
                <a:solidFill>
                  <a:schemeClr val="tx1"/>
                </a:solidFill>
              </a:rPr>
              <a:t>. </a:t>
            </a:r>
          </a:p>
        </p:txBody>
      </p:sp>
    </p:spTree>
    <p:extLst>
      <p:ext uri="{BB962C8B-B14F-4D97-AF65-F5344CB8AC3E}">
        <p14:creationId xmlns:p14="http://schemas.microsoft.com/office/powerpoint/2010/main" val="3323353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599" y="766374"/>
            <a:ext cx="12192000" cy="974734"/>
          </a:xfrm>
        </p:spPr>
        <p:txBody>
          <a:bodyPr>
            <a:noAutofit/>
          </a:bodyPr>
          <a:lstStyle/>
          <a:p>
            <a:r>
              <a:rPr lang="en-IN" sz="3600" b="1" dirty="0">
                <a:solidFill>
                  <a:srgbClr val="C00000"/>
                </a:solidFill>
              </a:rPr>
              <a:t>PROCESS OF CHOOSING A CAREER: </a:t>
            </a:r>
            <a:r>
              <a:rPr lang="en-IN" sz="3600" b="1" dirty="0">
                <a:solidFill>
                  <a:srgbClr val="7030A0"/>
                </a:solidFill>
              </a:rPr>
              <a:t>Taking Stock of Yourself</a:t>
            </a:r>
            <a:r>
              <a:rPr lang="en-IN" sz="3600" b="1" dirty="0">
                <a:solidFill>
                  <a:srgbClr val="C00000"/>
                </a:solidFill>
              </a:rPr>
              <a:t/>
            </a:r>
            <a:br>
              <a:rPr lang="en-IN" sz="3600" b="1" dirty="0">
                <a:solidFill>
                  <a:srgbClr val="C00000"/>
                </a:solidFill>
              </a:rPr>
            </a:br>
            <a:r>
              <a:rPr lang="en-US" sz="2800" b="1" dirty="0">
                <a:solidFill>
                  <a:srgbClr val="C00000"/>
                </a:solidFill>
              </a:rPr>
              <a:t>PERSONALITY AND VALUES</a:t>
            </a:r>
            <a:endParaRPr lang="en-US" sz="2800" dirty="0"/>
          </a:p>
        </p:txBody>
      </p:sp>
      <p:sp>
        <p:nvSpPr>
          <p:cNvPr id="3" name="Subtitle 2"/>
          <p:cNvSpPr>
            <a:spLocks noGrp="1"/>
          </p:cNvSpPr>
          <p:nvPr>
            <p:ph type="subTitle" idx="1"/>
          </p:nvPr>
        </p:nvSpPr>
        <p:spPr>
          <a:xfrm>
            <a:off x="1302327" y="1948926"/>
            <a:ext cx="12192000" cy="5795763"/>
          </a:xfrm>
        </p:spPr>
        <p:txBody>
          <a:bodyPr>
            <a:normAutofit/>
          </a:bodyPr>
          <a:lstStyle/>
          <a:p>
            <a:pPr algn="l"/>
            <a:r>
              <a:rPr lang="en-IN" sz="2000" b="1" dirty="0"/>
              <a:t>PERSONALITY MATTERS:</a:t>
            </a:r>
            <a:r>
              <a:rPr lang="mr-IN" sz="2000" b="1" dirty="0"/>
              <a:t> व्यक्तिमत्त्वाचे महत्त्व </a:t>
            </a:r>
            <a:endParaRPr lang="en-IN" sz="2000" b="1" dirty="0"/>
          </a:p>
          <a:p>
            <a:pPr algn="l"/>
            <a:r>
              <a:rPr lang="mr-IN" sz="2000" dirty="0"/>
              <a:t>	वैशिष्ट्यपूर्ण गुण, गरजा, प्रेरणा, ताण सहनशीलता</a:t>
            </a:r>
            <a:endParaRPr lang="en-IN" sz="2000" dirty="0"/>
          </a:p>
          <a:p>
            <a:pPr algn="l"/>
            <a:r>
              <a:rPr lang="en-IN" sz="2000" dirty="0"/>
              <a:t>	</a:t>
            </a:r>
            <a:r>
              <a:rPr lang="mr-IN" sz="2000" dirty="0"/>
              <a:t>व्यक्तिमत्त्व कार्य अनुरूपता</a:t>
            </a:r>
            <a:endParaRPr lang="en-IN" sz="2000" dirty="0"/>
          </a:p>
          <a:p>
            <a:pPr algn="l"/>
            <a:endParaRPr lang="mr-IN" sz="2000" b="1" dirty="0"/>
          </a:p>
          <a:p>
            <a:pPr algn="l"/>
            <a:r>
              <a:rPr lang="en-IN" sz="2000" b="1" dirty="0"/>
              <a:t>KNOW YOUR VALUES:</a:t>
            </a:r>
            <a:r>
              <a:rPr lang="mr-IN" sz="2000" b="1" dirty="0"/>
              <a:t> स्वत:ची मूल्यव्यवस्था</a:t>
            </a:r>
            <a:endParaRPr lang="en-IN" sz="2000" b="1" dirty="0"/>
          </a:p>
          <a:p>
            <a:pPr algn="l"/>
            <a:r>
              <a:rPr lang="en-IN" sz="2000" dirty="0"/>
              <a:t>	 </a:t>
            </a:r>
            <a:r>
              <a:rPr lang="mr-IN" sz="2000" dirty="0"/>
              <a:t>गृहीत धरू नका; सूक्ष्मातील स्पष्टता असू द्या</a:t>
            </a:r>
            <a:endParaRPr lang="en-IN" sz="2000" dirty="0"/>
          </a:p>
          <a:p>
            <a:pPr algn="l"/>
            <a:r>
              <a:rPr lang="mr-IN" sz="2000" dirty="0"/>
              <a:t>	व्यावसायिक मूल्यांची स्पष्टता ‘व्यावसायिक कार्य-जीवन समतोल’ </a:t>
            </a:r>
            <a:r>
              <a:rPr lang="en-IN" sz="2000" dirty="0"/>
              <a:t>(Work-Life balance)</a:t>
            </a:r>
            <a:endParaRPr lang="mr-IN" sz="2000" dirty="0"/>
          </a:p>
          <a:p>
            <a:pPr algn="l"/>
            <a:r>
              <a:rPr lang="mr-IN" sz="2000" dirty="0"/>
              <a:t>	साधण्यास उपयुक्त </a:t>
            </a:r>
            <a:r>
              <a:rPr lang="en-IN" sz="2000" dirty="0"/>
              <a:t>( Martini &amp; Reed, 2010 ). </a:t>
            </a:r>
          </a:p>
          <a:p>
            <a:pPr algn="l"/>
            <a:r>
              <a:rPr lang="en-IN" dirty="0"/>
              <a:t>	</a:t>
            </a:r>
            <a:endParaRPr lang="en-IN" b="1" dirty="0"/>
          </a:p>
        </p:txBody>
      </p:sp>
    </p:spTree>
    <p:extLst>
      <p:ext uri="{BB962C8B-B14F-4D97-AF65-F5344CB8AC3E}">
        <p14:creationId xmlns:p14="http://schemas.microsoft.com/office/powerpoint/2010/main" val="2460777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673" y="479880"/>
            <a:ext cx="12192000" cy="1004797"/>
          </a:xfrm>
        </p:spPr>
        <p:txBody>
          <a:bodyPr>
            <a:normAutofit fontScale="90000"/>
          </a:bodyPr>
          <a:lstStyle/>
          <a:p>
            <a:r>
              <a:rPr lang="en-IN" sz="3600" b="1" dirty="0">
                <a:solidFill>
                  <a:srgbClr val="C00000"/>
                </a:solidFill>
              </a:rPr>
              <a:t>PROCESS OF CHOOSING A CAREER: </a:t>
            </a:r>
            <a:r>
              <a:rPr lang="en-IN" sz="3600" b="1" dirty="0">
                <a:solidFill>
                  <a:srgbClr val="7030A0"/>
                </a:solidFill>
              </a:rPr>
              <a:t>Identifying Compatible Careers </a:t>
            </a:r>
            <a:r>
              <a:rPr lang="mr-IN" sz="3600" b="1" dirty="0">
                <a:solidFill>
                  <a:srgbClr val="7030A0"/>
                </a:solidFill>
              </a:rPr>
              <a:t/>
            </a:r>
            <a:br>
              <a:rPr lang="mr-IN" sz="3600" b="1" dirty="0">
                <a:solidFill>
                  <a:srgbClr val="7030A0"/>
                </a:solidFill>
              </a:rPr>
            </a:br>
            <a:r>
              <a:rPr lang="mr-IN" sz="3600" b="1" dirty="0">
                <a:solidFill>
                  <a:srgbClr val="7030A0"/>
                </a:solidFill>
              </a:rPr>
              <a:t>अनुरूप जीवनमार्ग/काराकीर्द</a:t>
            </a:r>
            <a:endParaRPr lang="en-US" dirty="0"/>
          </a:p>
        </p:txBody>
      </p:sp>
      <p:sp>
        <p:nvSpPr>
          <p:cNvPr id="3" name="Subtitle 2"/>
          <p:cNvSpPr>
            <a:spLocks noGrp="1"/>
          </p:cNvSpPr>
          <p:nvPr>
            <p:ph type="subTitle" idx="1"/>
          </p:nvPr>
        </p:nvSpPr>
        <p:spPr>
          <a:xfrm>
            <a:off x="221673" y="1484677"/>
            <a:ext cx="12192000" cy="5899796"/>
          </a:xfrm>
        </p:spPr>
        <p:txBody>
          <a:bodyPr>
            <a:normAutofit/>
          </a:bodyPr>
          <a:lstStyle/>
          <a:p>
            <a:pPr marL="342900" indent="-342900" algn="l">
              <a:lnSpc>
                <a:spcPct val="150000"/>
              </a:lnSpc>
              <a:buFont typeface="Wingdings" panose="05000000000000000000" pitchFamily="2" charset="2"/>
              <a:buChar char="§"/>
            </a:pPr>
            <a:r>
              <a:rPr lang="mr-IN" dirty="0"/>
              <a:t>अभिरूची, क्षमता आणि कौशल्ये य़ांची सांगड </a:t>
            </a:r>
            <a:r>
              <a:rPr lang="en-IN" dirty="0"/>
              <a:t>Match interests, abilities and skills with Career Choice. </a:t>
            </a:r>
          </a:p>
          <a:p>
            <a:pPr marL="342900" indent="-342900" algn="l">
              <a:lnSpc>
                <a:spcPct val="150000"/>
              </a:lnSpc>
              <a:buFont typeface="Wingdings" panose="05000000000000000000" pitchFamily="2" charset="2"/>
              <a:buChar char="§"/>
            </a:pPr>
            <a:r>
              <a:rPr lang="mr-IN" dirty="0"/>
              <a:t>तहान लागल्यावर विहीर खोदणे टाळा </a:t>
            </a:r>
            <a:r>
              <a:rPr lang="en-IN" dirty="0"/>
              <a:t>Don’t wait until you are looking for a job to assess your strengths and values</a:t>
            </a:r>
          </a:p>
          <a:p>
            <a:pPr marL="342900" indent="-342900" algn="l">
              <a:lnSpc>
                <a:spcPct val="150000"/>
              </a:lnSpc>
              <a:buFont typeface="Wingdings" panose="05000000000000000000" pitchFamily="2" charset="2"/>
              <a:buChar char="§"/>
            </a:pPr>
            <a:r>
              <a:rPr lang="mr-IN" dirty="0"/>
              <a:t>तज्ञ, समुपदेशक, अनुभवी व्यक्तींचा वेळीच सल्ला घ्या </a:t>
            </a:r>
            <a:r>
              <a:rPr lang="en-IN" dirty="0"/>
              <a:t>Take advice of an interested person, school </a:t>
            </a:r>
            <a:r>
              <a:rPr lang="en-IN" dirty="0" err="1"/>
              <a:t>counselor</a:t>
            </a:r>
            <a:r>
              <a:rPr lang="en-IN" dirty="0"/>
              <a:t>, mentor or career services professional </a:t>
            </a:r>
          </a:p>
          <a:p>
            <a:pPr algn="l">
              <a:lnSpc>
                <a:spcPct val="150000"/>
              </a:lnSpc>
            </a:pPr>
            <a:r>
              <a:rPr lang="mr-IN" b="1" dirty="0"/>
              <a:t>विविध संसाधनांचा उपयोग करून घ्या </a:t>
            </a:r>
            <a:r>
              <a:rPr lang="en-IN" b="1" dirty="0"/>
              <a:t>Use resources like </a:t>
            </a:r>
          </a:p>
          <a:p>
            <a:pPr marL="342900" indent="-342900" algn="l">
              <a:lnSpc>
                <a:spcPct val="150000"/>
              </a:lnSpc>
              <a:buFont typeface="Wingdings" panose="05000000000000000000" pitchFamily="2" charset="2"/>
              <a:buChar char="§"/>
            </a:pPr>
            <a:r>
              <a:rPr lang="en-IN" sz="2600" b="1" dirty="0">
                <a:solidFill>
                  <a:srgbClr val="C00000"/>
                </a:solidFill>
              </a:rPr>
              <a:t>Occupational Outlook Handbook (OOH) </a:t>
            </a:r>
            <a:r>
              <a:rPr lang="mr-IN" sz="2600" b="1" dirty="0">
                <a:solidFill>
                  <a:srgbClr val="C00000"/>
                </a:solidFill>
              </a:rPr>
              <a:t>व्यावसायिक दृष्टिक्षेप मार्गदर्शिका </a:t>
            </a:r>
            <a:endParaRPr lang="en-IN" sz="2600" b="1" dirty="0">
              <a:solidFill>
                <a:srgbClr val="C00000"/>
              </a:solidFill>
            </a:endParaRPr>
          </a:p>
          <a:p>
            <a:pPr algn="l">
              <a:lnSpc>
                <a:spcPct val="150000"/>
              </a:lnSpc>
            </a:pPr>
            <a:r>
              <a:rPr lang="en-IN" dirty="0">
                <a:solidFill>
                  <a:srgbClr val="C00000"/>
                </a:solidFill>
              </a:rPr>
              <a:t>	</a:t>
            </a:r>
            <a:r>
              <a:rPr lang="en-IN" dirty="0"/>
              <a:t>It is published by the Bureau of </a:t>
            </a:r>
            <a:r>
              <a:rPr lang="en-IN" dirty="0" err="1"/>
              <a:t>Labor</a:t>
            </a:r>
            <a:r>
              <a:rPr lang="en-IN" dirty="0"/>
              <a:t> Statistics; 20 basic career groups with related  occupations, activities and responsibilities. It provides information on the type of work involved, places of employment, entrance requirements, working conditions, and employment outlook.  </a:t>
            </a:r>
          </a:p>
        </p:txBody>
      </p:sp>
    </p:spTree>
    <p:extLst>
      <p:ext uri="{BB962C8B-B14F-4D97-AF65-F5344CB8AC3E}">
        <p14:creationId xmlns:p14="http://schemas.microsoft.com/office/powerpoint/2010/main" val="3967677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5746" y="850498"/>
            <a:ext cx="12192000" cy="569551"/>
          </a:xfrm>
        </p:spPr>
        <p:txBody>
          <a:bodyPr>
            <a:normAutofit fontScale="90000"/>
          </a:bodyPr>
          <a:lstStyle/>
          <a:p>
            <a:r>
              <a:rPr lang="en-IN" sz="3600" b="1" dirty="0">
                <a:solidFill>
                  <a:srgbClr val="C00000"/>
                </a:solidFill>
              </a:rPr>
              <a:t>PROCESS OF CHOOSING A CAREER: </a:t>
            </a:r>
            <a:r>
              <a:rPr lang="en-IN" sz="3600" b="1" dirty="0">
                <a:solidFill>
                  <a:srgbClr val="7030A0"/>
                </a:solidFill>
              </a:rPr>
              <a:t>Identifying Compatible Careers</a:t>
            </a:r>
            <a:endParaRPr lang="en-US" dirty="0"/>
          </a:p>
        </p:txBody>
      </p:sp>
      <p:sp>
        <p:nvSpPr>
          <p:cNvPr id="3" name="Subtitle 2"/>
          <p:cNvSpPr>
            <a:spLocks noGrp="1"/>
          </p:cNvSpPr>
          <p:nvPr>
            <p:ph type="subTitle" idx="1"/>
          </p:nvPr>
        </p:nvSpPr>
        <p:spPr>
          <a:xfrm>
            <a:off x="595746" y="1420049"/>
            <a:ext cx="12192000" cy="6283078"/>
          </a:xfrm>
        </p:spPr>
        <p:txBody>
          <a:bodyPr>
            <a:normAutofit/>
          </a:bodyPr>
          <a:lstStyle/>
          <a:p>
            <a:pPr algn="l"/>
            <a:r>
              <a:rPr lang="en-IN" b="1" dirty="0"/>
              <a:t>Use resources like </a:t>
            </a:r>
          </a:p>
          <a:p>
            <a:pPr marL="342900" indent="-342900" algn="l">
              <a:lnSpc>
                <a:spcPct val="130000"/>
              </a:lnSpc>
              <a:buFont typeface="Wingdings" panose="05000000000000000000" pitchFamily="2" charset="2"/>
              <a:buChar char="§"/>
            </a:pPr>
            <a:r>
              <a:rPr lang="en-IN" dirty="0">
                <a:solidFill>
                  <a:srgbClr val="C00000"/>
                </a:solidFill>
              </a:rPr>
              <a:t>CAREER PLANNING INVENTORIES </a:t>
            </a:r>
            <a:r>
              <a:rPr lang="mr-IN" dirty="0">
                <a:solidFill>
                  <a:srgbClr val="C00000"/>
                </a:solidFill>
              </a:rPr>
              <a:t>करिअर नियोजन शोधिका</a:t>
            </a:r>
            <a:endParaRPr lang="en-IN" dirty="0"/>
          </a:p>
          <a:p>
            <a:pPr algn="l">
              <a:lnSpc>
                <a:spcPct val="130000"/>
              </a:lnSpc>
            </a:pPr>
            <a:r>
              <a:rPr lang="en-IN" dirty="0"/>
              <a:t>	</a:t>
            </a:r>
            <a:r>
              <a:rPr lang="en-IN" b="1" dirty="0"/>
              <a:t>Strong Interest Inventory </a:t>
            </a:r>
            <a:r>
              <a:rPr lang="mr-IN" b="1" dirty="0"/>
              <a:t>स्टाँग अभिरूची शोधिका (6 पायाभूत क्षेत्रे)</a:t>
            </a:r>
            <a:endParaRPr lang="en-IN" b="1" dirty="0"/>
          </a:p>
          <a:p>
            <a:pPr algn="l">
              <a:lnSpc>
                <a:spcPct val="130000"/>
              </a:lnSpc>
            </a:pPr>
            <a:r>
              <a:rPr lang="en-IN" dirty="0"/>
              <a:t>• </a:t>
            </a:r>
            <a:r>
              <a:rPr lang="en-IN" b="1" dirty="0"/>
              <a:t>Realistic </a:t>
            </a:r>
            <a:r>
              <a:rPr lang="mr-IN" b="1" dirty="0"/>
              <a:t>वास्तववादी </a:t>
            </a:r>
            <a:r>
              <a:rPr lang="en-IN" dirty="0"/>
              <a:t>—practical, stable, persistent (example: engineer) </a:t>
            </a:r>
          </a:p>
          <a:p>
            <a:pPr algn="l">
              <a:lnSpc>
                <a:spcPct val="130000"/>
              </a:lnSpc>
            </a:pPr>
            <a:r>
              <a:rPr lang="en-IN" dirty="0"/>
              <a:t>• </a:t>
            </a:r>
            <a:r>
              <a:rPr lang="en-IN" b="1" dirty="0"/>
              <a:t>Investigative</a:t>
            </a:r>
            <a:r>
              <a:rPr lang="mr-IN" b="1" dirty="0"/>
              <a:t> अन्वेषणात्मक </a:t>
            </a:r>
            <a:r>
              <a:rPr lang="en-IN" dirty="0"/>
              <a:t>—task-oriented, introspective, and independent (example: biologist) </a:t>
            </a:r>
          </a:p>
          <a:p>
            <a:pPr algn="l">
              <a:lnSpc>
                <a:spcPct val="130000"/>
              </a:lnSpc>
            </a:pPr>
            <a:r>
              <a:rPr lang="en-IN" dirty="0"/>
              <a:t>• </a:t>
            </a:r>
            <a:r>
              <a:rPr lang="en-IN" b="1" dirty="0"/>
              <a:t>Artistic</a:t>
            </a:r>
            <a:r>
              <a:rPr lang="mr-IN" b="1" dirty="0"/>
              <a:t> कलात्मक </a:t>
            </a:r>
            <a:r>
              <a:rPr lang="en-IN" dirty="0"/>
              <a:t>—creative, impulsive, and expressive (example: musician) </a:t>
            </a:r>
          </a:p>
          <a:p>
            <a:pPr algn="l">
              <a:lnSpc>
                <a:spcPct val="130000"/>
              </a:lnSpc>
            </a:pPr>
            <a:r>
              <a:rPr lang="en-IN" dirty="0"/>
              <a:t>• </a:t>
            </a:r>
            <a:r>
              <a:rPr lang="en-IN" b="1" dirty="0"/>
              <a:t>Social</a:t>
            </a:r>
            <a:r>
              <a:rPr lang="mr-IN" b="1" dirty="0"/>
              <a:t> सामाजिक </a:t>
            </a:r>
            <a:r>
              <a:rPr lang="en-IN" dirty="0"/>
              <a:t>—sociable, responsible, and humanistic (example: social worker) </a:t>
            </a:r>
          </a:p>
          <a:p>
            <a:pPr algn="l">
              <a:lnSpc>
                <a:spcPct val="130000"/>
              </a:lnSpc>
            </a:pPr>
            <a:r>
              <a:rPr lang="en-IN" dirty="0"/>
              <a:t>• </a:t>
            </a:r>
            <a:r>
              <a:rPr lang="en-IN" b="1" dirty="0"/>
              <a:t>Enterprising</a:t>
            </a:r>
            <a:r>
              <a:rPr lang="mr-IN" b="1" dirty="0"/>
              <a:t> उद्यमी </a:t>
            </a:r>
            <a:r>
              <a:rPr lang="en-IN" dirty="0"/>
              <a:t>—aggressive, confident, and energetic (example: stockbroker) </a:t>
            </a:r>
          </a:p>
          <a:p>
            <a:pPr algn="l">
              <a:lnSpc>
                <a:spcPct val="130000"/>
              </a:lnSpc>
            </a:pPr>
            <a:r>
              <a:rPr lang="en-IN" dirty="0"/>
              <a:t>• </a:t>
            </a:r>
            <a:r>
              <a:rPr lang="en-IN" b="1" dirty="0"/>
              <a:t>Conventional</a:t>
            </a:r>
            <a:r>
              <a:rPr lang="mr-IN" b="1" dirty="0"/>
              <a:t> परंपरागत </a:t>
            </a:r>
            <a:r>
              <a:rPr lang="en-IN" dirty="0"/>
              <a:t>—predictable, conforming, conscientious, and obedient (example: accountant) </a:t>
            </a:r>
            <a:endParaRPr lang="en-IN" b="1" dirty="0"/>
          </a:p>
        </p:txBody>
      </p:sp>
    </p:spTree>
    <p:extLst>
      <p:ext uri="{BB962C8B-B14F-4D97-AF65-F5344CB8AC3E}">
        <p14:creationId xmlns:p14="http://schemas.microsoft.com/office/powerpoint/2010/main" val="1275274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7128" y="310171"/>
            <a:ext cx="12192000" cy="569551"/>
          </a:xfrm>
        </p:spPr>
        <p:txBody>
          <a:bodyPr>
            <a:noAutofit/>
          </a:bodyPr>
          <a:lstStyle/>
          <a:p>
            <a:r>
              <a:rPr lang="en-IN" sz="3600" dirty="0">
                <a:solidFill>
                  <a:srgbClr val="C00000"/>
                </a:solidFill>
              </a:rPr>
              <a:t>LEARNING OBJECTIVES </a:t>
            </a:r>
            <a:endParaRPr lang="en-US" sz="3600" dirty="0">
              <a:solidFill>
                <a:srgbClr val="C00000"/>
              </a:solidFill>
            </a:endParaRPr>
          </a:p>
        </p:txBody>
      </p:sp>
      <p:sp>
        <p:nvSpPr>
          <p:cNvPr id="3" name="Subtitle 2"/>
          <p:cNvSpPr>
            <a:spLocks noGrp="1"/>
          </p:cNvSpPr>
          <p:nvPr>
            <p:ph type="subTitle" idx="1"/>
          </p:nvPr>
        </p:nvSpPr>
        <p:spPr>
          <a:xfrm>
            <a:off x="1565564" y="879722"/>
            <a:ext cx="12192000" cy="6283078"/>
          </a:xfrm>
        </p:spPr>
        <p:txBody>
          <a:bodyPr/>
          <a:lstStyle/>
          <a:p>
            <a:pPr algn="l"/>
            <a:r>
              <a:rPr lang="en-IN" dirty="0"/>
              <a:t> </a:t>
            </a:r>
            <a:r>
              <a:rPr lang="en-IN" b="1" dirty="0"/>
              <a:t>AT WORK </a:t>
            </a:r>
          </a:p>
          <a:p>
            <a:pPr marL="342900" indent="-342900" algn="l">
              <a:buFont typeface="Wingdings" panose="05000000000000000000" pitchFamily="2" charset="2"/>
              <a:buChar char="§"/>
            </a:pPr>
            <a:r>
              <a:rPr lang="en-IN" dirty="0"/>
              <a:t>To </a:t>
            </a:r>
            <a:r>
              <a:rPr lang="en-IN" b="1" dirty="0">
                <a:solidFill>
                  <a:srgbClr val="7030A0"/>
                </a:solidFill>
              </a:rPr>
              <a:t>Discuss</a:t>
            </a:r>
            <a:r>
              <a:rPr lang="en-IN" dirty="0"/>
              <a:t> the process of identifying a compatible career. </a:t>
            </a:r>
          </a:p>
          <a:p>
            <a:pPr marL="342900" indent="-342900" algn="l">
              <a:buFont typeface="Wingdings" panose="05000000000000000000" pitchFamily="2" charset="2"/>
              <a:buChar char="§"/>
            </a:pPr>
            <a:r>
              <a:rPr lang="en-IN" dirty="0"/>
              <a:t>To </a:t>
            </a:r>
            <a:r>
              <a:rPr lang="en-IN" b="1" dirty="0">
                <a:solidFill>
                  <a:srgbClr val="7030A0"/>
                </a:solidFill>
              </a:rPr>
              <a:t>Explain</a:t>
            </a:r>
            <a:r>
              <a:rPr lang="en-IN" dirty="0"/>
              <a:t> key issues surrounding career decision making and finding a job. </a:t>
            </a:r>
          </a:p>
          <a:p>
            <a:pPr marL="342900" indent="-342900" algn="l">
              <a:buFont typeface="Wingdings" panose="05000000000000000000" pitchFamily="2" charset="2"/>
              <a:buChar char="§"/>
            </a:pPr>
            <a:r>
              <a:rPr lang="en-IN" dirty="0"/>
              <a:t>To </a:t>
            </a:r>
            <a:r>
              <a:rPr lang="en-IN" b="1" dirty="0">
                <a:solidFill>
                  <a:srgbClr val="7030A0"/>
                </a:solidFill>
              </a:rPr>
              <a:t>Identify</a:t>
            </a:r>
            <a:r>
              <a:rPr lang="en-IN" dirty="0"/>
              <a:t> occupations with the greatest employment growth as well as those predicted to decline. </a:t>
            </a:r>
          </a:p>
          <a:p>
            <a:pPr marL="342900" indent="-342900" algn="l">
              <a:buFont typeface="Wingdings" panose="05000000000000000000" pitchFamily="2" charset="2"/>
              <a:buChar char="§"/>
            </a:pPr>
            <a:r>
              <a:rPr lang="en-IN" dirty="0"/>
              <a:t>To </a:t>
            </a:r>
            <a:r>
              <a:rPr lang="en-IN" b="1" dirty="0">
                <a:solidFill>
                  <a:srgbClr val="7030A0"/>
                </a:solidFill>
              </a:rPr>
              <a:t>Know </a:t>
            </a:r>
            <a:r>
              <a:rPr lang="en-IN" dirty="0"/>
              <a:t>the relationship between education, employment, and income. </a:t>
            </a:r>
          </a:p>
          <a:p>
            <a:pPr marL="342900" indent="-342900" algn="l">
              <a:buFont typeface="Wingdings" panose="05000000000000000000" pitchFamily="2" charset="2"/>
              <a:buChar char="§"/>
            </a:pPr>
            <a:r>
              <a:rPr lang="en-IN" dirty="0"/>
              <a:t>To </a:t>
            </a:r>
            <a:r>
              <a:rPr lang="en-IN" b="1" dirty="0">
                <a:solidFill>
                  <a:srgbClr val="7030A0"/>
                </a:solidFill>
              </a:rPr>
              <a:t>Discuss</a:t>
            </a:r>
            <a:r>
              <a:rPr lang="en-IN" dirty="0"/>
              <a:t> factors that contribute to job satisfaction (or lack thereof). </a:t>
            </a:r>
          </a:p>
          <a:p>
            <a:pPr marL="342900" indent="-342900" algn="l">
              <a:buFont typeface="Wingdings" panose="05000000000000000000" pitchFamily="2" charset="2"/>
              <a:buChar char="§"/>
            </a:pPr>
            <a:r>
              <a:rPr lang="en-IN" dirty="0"/>
              <a:t>To </a:t>
            </a:r>
            <a:r>
              <a:rPr lang="en-IN" b="1" dirty="0">
                <a:solidFill>
                  <a:srgbClr val="7030A0"/>
                </a:solidFill>
              </a:rPr>
              <a:t>Identify</a:t>
            </a:r>
            <a:r>
              <a:rPr lang="en-IN" dirty="0"/>
              <a:t> several major issues related to cultural diversity and gender in the workplace. </a:t>
            </a:r>
          </a:p>
          <a:p>
            <a:pPr algn="l"/>
            <a:r>
              <a:rPr lang="en-IN" b="1" dirty="0"/>
              <a:t>At Play</a:t>
            </a:r>
            <a:endParaRPr lang="en-IN" dirty="0"/>
          </a:p>
          <a:p>
            <a:pPr marL="342900" indent="-342900" algn="l">
              <a:buFont typeface="Wingdings" panose="05000000000000000000" pitchFamily="2" charset="2"/>
              <a:buChar char="§"/>
            </a:pPr>
            <a:r>
              <a:rPr lang="en-IN" dirty="0"/>
              <a:t>To </a:t>
            </a:r>
            <a:r>
              <a:rPr lang="en-IN" b="1" dirty="0">
                <a:solidFill>
                  <a:srgbClr val="7030A0"/>
                </a:solidFill>
              </a:rPr>
              <a:t>Understand</a:t>
            </a:r>
            <a:r>
              <a:rPr lang="en-IN" dirty="0"/>
              <a:t> why leisure is important to personal growth. </a:t>
            </a:r>
          </a:p>
          <a:p>
            <a:pPr marL="342900" indent="-342900" algn="l">
              <a:buFont typeface="Wingdings" panose="05000000000000000000" pitchFamily="2" charset="2"/>
              <a:buChar char="§"/>
            </a:pPr>
            <a:r>
              <a:rPr lang="en-IN" dirty="0"/>
              <a:t>To </a:t>
            </a:r>
            <a:r>
              <a:rPr lang="en-IN" b="1" dirty="0">
                <a:solidFill>
                  <a:srgbClr val="7030A0"/>
                </a:solidFill>
              </a:rPr>
              <a:t>Explain</a:t>
            </a:r>
            <a:r>
              <a:rPr lang="en-IN" dirty="0"/>
              <a:t> positive use of leisure. </a:t>
            </a:r>
          </a:p>
          <a:p>
            <a:pPr marL="342900" indent="-342900" algn="l">
              <a:buFont typeface="Wingdings" panose="05000000000000000000" pitchFamily="2" charset="2"/>
              <a:buChar char="§"/>
            </a:pPr>
            <a:r>
              <a:rPr lang="en-IN" dirty="0"/>
              <a:t>To </a:t>
            </a:r>
            <a:r>
              <a:rPr lang="en-IN" b="1" dirty="0">
                <a:solidFill>
                  <a:srgbClr val="7030A0"/>
                </a:solidFill>
              </a:rPr>
              <a:t>Know</a:t>
            </a:r>
            <a:r>
              <a:rPr lang="en-IN" dirty="0"/>
              <a:t> why most people don’t use up all of their vacation time. </a:t>
            </a:r>
          </a:p>
          <a:p>
            <a:pPr marL="342900" indent="-342900" algn="l">
              <a:buFont typeface="Wingdings" panose="05000000000000000000" pitchFamily="2" charset="2"/>
              <a:buChar char="§"/>
            </a:pPr>
            <a:r>
              <a:rPr lang="en-IN" dirty="0"/>
              <a:t>To </a:t>
            </a:r>
            <a:r>
              <a:rPr lang="en-IN" b="1" dirty="0">
                <a:solidFill>
                  <a:srgbClr val="7030A0"/>
                </a:solidFill>
              </a:rPr>
              <a:t>Discuss</a:t>
            </a:r>
            <a:r>
              <a:rPr lang="en-IN" dirty="0"/>
              <a:t> changes in the amount of leisure time across adulthood.</a:t>
            </a:r>
            <a:endParaRPr lang="en-US" dirty="0"/>
          </a:p>
        </p:txBody>
      </p:sp>
    </p:spTree>
    <p:extLst>
      <p:ext uri="{BB962C8B-B14F-4D97-AF65-F5344CB8AC3E}">
        <p14:creationId xmlns:p14="http://schemas.microsoft.com/office/powerpoint/2010/main" val="1858882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236" y="554099"/>
            <a:ext cx="12192000" cy="569551"/>
          </a:xfrm>
        </p:spPr>
        <p:txBody>
          <a:bodyPr>
            <a:normAutofit fontScale="90000"/>
          </a:bodyPr>
          <a:lstStyle/>
          <a:p>
            <a:r>
              <a:rPr lang="en-IN" sz="3600" b="1" dirty="0">
                <a:solidFill>
                  <a:srgbClr val="C00000"/>
                </a:solidFill>
              </a:rPr>
              <a:t>PROCESS OF CHOOSING A CAREER: </a:t>
            </a:r>
            <a:r>
              <a:rPr lang="en-IN" sz="3600" b="1" dirty="0">
                <a:solidFill>
                  <a:srgbClr val="7030A0"/>
                </a:solidFill>
              </a:rPr>
              <a:t>Arriving at Your Career Decision</a:t>
            </a:r>
            <a:endParaRPr lang="en-US" dirty="0"/>
          </a:p>
        </p:txBody>
      </p:sp>
      <p:sp>
        <p:nvSpPr>
          <p:cNvPr id="3" name="Subtitle 2"/>
          <p:cNvSpPr>
            <a:spLocks noGrp="1"/>
          </p:cNvSpPr>
          <p:nvPr>
            <p:ph type="subTitle" idx="1"/>
          </p:nvPr>
        </p:nvSpPr>
        <p:spPr>
          <a:xfrm>
            <a:off x="512618" y="1371600"/>
            <a:ext cx="12192000" cy="5827393"/>
          </a:xfrm>
        </p:spPr>
        <p:txBody>
          <a:bodyPr>
            <a:noAutofit/>
          </a:bodyPr>
          <a:lstStyle/>
          <a:p>
            <a:pPr algn="l">
              <a:lnSpc>
                <a:spcPct val="100000"/>
              </a:lnSpc>
            </a:pPr>
            <a:r>
              <a:rPr lang="en-IN" dirty="0"/>
              <a:t>To choosing from a number of potentially compatible careers, </a:t>
            </a:r>
            <a:r>
              <a:rPr lang="en-IN" b="1" dirty="0"/>
              <a:t>Three things </a:t>
            </a:r>
            <a:r>
              <a:rPr lang="en-IN" dirty="0"/>
              <a:t>to be considered:  </a:t>
            </a:r>
          </a:p>
          <a:p>
            <a:pPr marL="342900" indent="-342900" algn="l">
              <a:lnSpc>
                <a:spcPct val="100000"/>
              </a:lnSpc>
              <a:buFont typeface="Wingdings" panose="05000000000000000000" pitchFamily="2" charset="2"/>
              <a:buChar char="§"/>
            </a:pPr>
            <a:r>
              <a:rPr lang="en-IN" b="1" dirty="0">
                <a:solidFill>
                  <a:srgbClr val="C00000"/>
                </a:solidFill>
              </a:rPr>
              <a:t>CAREER GROWTH: </a:t>
            </a:r>
            <a:r>
              <a:rPr lang="mr-IN" b="1" dirty="0">
                <a:solidFill>
                  <a:srgbClr val="C00000"/>
                </a:solidFill>
              </a:rPr>
              <a:t>करिअर वृद्धी </a:t>
            </a:r>
            <a:r>
              <a:rPr lang="en-IN" dirty="0"/>
              <a:t>See employment projections (somewhat precise) for a variety of careers </a:t>
            </a:r>
          </a:p>
          <a:p>
            <a:pPr algn="l">
              <a:lnSpc>
                <a:spcPct val="150000"/>
              </a:lnSpc>
            </a:pPr>
            <a:r>
              <a:rPr lang="mr-IN" dirty="0"/>
              <a:t>	</a:t>
            </a:r>
            <a:r>
              <a:rPr lang="en-IN" dirty="0"/>
              <a:t>Higher levels of education are associated with lower rates of unemployment (US Bureau of </a:t>
            </a:r>
            <a:r>
              <a:rPr lang="en-IN" dirty="0" err="1"/>
              <a:t>Labor</a:t>
            </a:r>
            <a:r>
              <a:rPr lang="en-IN" dirty="0"/>
              <a:t> Statistics). For instance, the unemployment rate of individuals without a high school diploma (14.9%) is more than three times that of those holding a bachelor’s, master’s, or doctoral degree (4.7%).  </a:t>
            </a:r>
            <a:endParaRPr lang="mr-IN" dirty="0"/>
          </a:p>
          <a:p>
            <a:pPr marL="342900" indent="-342900" algn="l">
              <a:lnSpc>
                <a:spcPct val="100000"/>
              </a:lnSpc>
              <a:buFont typeface="Wingdings" panose="05000000000000000000" pitchFamily="2" charset="2"/>
              <a:buChar char="§"/>
            </a:pPr>
            <a:r>
              <a:rPr lang="en-IN" b="1" dirty="0">
                <a:solidFill>
                  <a:srgbClr val="C00000"/>
                </a:solidFill>
              </a:rPr>
              <a:t>PITFALLS TO AVOID</a:t>
            </a:r>
            <a:r>
              <a:rPr lang="mr-IN" b="1" dirty="0">
                <a:solidFill>
                  <a:srgbClr val="C00000"/>
                </a:solidFill>
              </a:rPr>
              <a:t> (अनपेक्षित अडथळे टाळा)</a:t>
            </a:r>
            <a:r>
              <a:rPr lang="en-IN" b="1" dirty="0">
                <a:solidFill>
                  <a:srgbClr val="C00000"/>
                </a:solidFill>
              </a:rPr>
              <a:t>: </a:t>
            </a:r>
            <a:endParaRPr lang="mr-IN" b="1" dirty="0">
              <a:solidFill>
                <a:srgbClr val="C00000"/>
              </a:solidFill>
            </a:endParaRPr>
          </a:p>
          <a:p>
            <a:pPr algn="l">
              <a:lnSpc>
                <a:spcPct val="100000"/>
              </a:lnSpc>
            </a:pPr>
            <a:r>
              <a:rPr lang="mr-IN" b="1" dirty="0">
                <a:solidFill>
                  <a:srgbClr val="C00000"/>
                </a:solidFill>
              </a:rPr>
              <a:t>	</a:t>
            </a:r>
            <a:r>
              <a:rPr lang="mr-IN" dirty="0"/>
              <a:t>आकर्षणातून निवड</a:t>
            </a:r>
            <a:r>
              <a:rPr lang="en-IN" dirty="0"/>
              <a:t>,  </a:t>
            </a:r>
            <a:r>
              <a:rPr lang="mr-IN" dirty="0"/>
              <a:t>बाह्य प्रलोभने</a:t>
            </a:r>
            <a:r>
              <a:rPr lang="en-IN" dirty="0"/>
              <a:t>,  </a:t>
            </a:r>
            <a:r>
              <a:rPr lang="mr-IN" dirty="0"/>
              <a:t>पुरेशा पर्यायांचा शोध न घेता निवड</a:t>
            </a:r>
          </a:p>
          <a:p>
            <a:pPr marL="342900" indent="-342900" algn="l">
              <a:lnSpc>
                <a:spcPct val="100000"/>
              </a:lnSpc>
              <a:buFont typeface="Wingdings" panose="05000000000000000000" pitchFamily="2" charset="2"/>
              <a:buChar char="§"/>
            </a:pPr>
            <a:r>
              <a:rPr lang="en-IN" b="1" dirty="0">
                <a:solidFill>
                  <a:srgbClr val="C00000"/>
                </a:solidFill>
              </a:rPr>
              <a:t>PREPARING FOR YOUR CAREER </a:t>
            </a:r>
            <a:r>
              <a:rPr lang="mr-IN" b="1" dirty="0">
                <a:solidFill>
                  <a:srgbClr val="C00000"/>
                </a:solidFill>
              </a:rPr>
              <a:t> करिअर घडणीची तयारी</a:t>
            </a:r>
            <a:r>
              <a:rPr lang="en-IN" b="1" dirty="0">
                <a:solidFill>
                  <a:srgbClr val="C00000"/>
                </a:solidFill>
              </a:rPr>
              <a:t>: </a:t>
            </a:r>
          </a:p>
          <a:p>
            <a:pPr algn="l">
              <a:lnSpc>
                <a:spcPct val="100000"/>
              </a:lnSpc>
            </a:pPr>
            <a:r>
              <a:rPr lang="mr-IN" b="1" dirty="0">
                <a:solidFill>
                  <a:srgbClr val="C00000"/>
                </a:solidFill>
              </a:rPr>
              <a:t>	</a:t>
            </a:r>
            <a:r>
              <a:rPr lang="mr-IN" dirty="0"/>
              <a:t>परिविक्षाधीन उमेदवारी, व्यावसायिक-तांत्रिक शिक्षण, अनुभवाधारित प्रक्षिक्षण, व्यवसाय परवाना</a:t>
            </a:r>
            <a:endParaRPr lang="en-IN" dirty="0"/>
          </a:p>
        </p:txBody>
      </p:sp>
    </p:spTree>
    <p:extLst>
      <p:ext uri="{BB962C8B-B14F-4D97-AF65-F5344CB8AC3E}">
        <p14:creationId xmlns:p14="http://schemas.microsoft.com/office/powerpoint/2010/main" val="31647163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642681"/>
            <a:ext cx="12192000" cy="569551"/>
          </a:xfrm>
        </p:spPr>
        <p:txBody>
          <a:bodyPr>
            <a:normAutofit fontScale="90000"/>
          </a:bodyPr>
          <a:lstStyle/>
          <a:p>
            <a:r>
              <a:rPr lang="en-US" dirty="0"/>
              <a:t> </a:t>
            </a:r>
            <a:r>
              <a:rPr lang="en-IN" sz="3100" b="1" dirty="0">
                <a:solidFill>
                  <a:srgbClr val="C00000"/>
                </a:solidFill>
              </a:rPr>
              <a:t>PROCESS OF CHOOSING A CAREER: </a:t>
            </a:r>
            <a:r>
              <a:rPr lang="en-US" sz="3100" b="1" dirty="0">
                <a:solidFill>
                  <a:srgbClr val="7030A0"/>
                </a:solidFill>
              </a:rPr>
              <a:t>Landing a Job</a:t>
            </a:r>
          </a:p>
        </p:txBody>
      </p:sp>
      <p:sp>
        <p:nvSpPr>
          <p:cNvPr id="3" name="Subtitle 2"/>
          <p:cNvSpPr>
            <a:spLocks noGrp="1"/>
          </p:cNvSpPr>
          <p:nvPr>
            <p:ph type="subTitle" idx="1"/>
          </p:nvPr>
        </p:nvSpPr>
        <p:spPr>
          <a:xfrm>
            <a:off x="263236" y="1600158"/>
            <a:ext cx="12192000" cy="7676580"/>
          </a:xfrm>
        </p:spPr>
        <p:txBody>
          <a:bodyPr>
            <a:noAutofit/>
          </a:bodyPr>
          <a:lstStyle/>
          <a:p>
            <a:pPr algn="l"/>
            <a:r>
              <a:rPr lang="en-IN" b="1" dirty="0"/>
              <a:t>Two stages to handle effectively:</a:t>
            </a:r>
          </a:p>
          <a:p>
            <a:pPr algn="l">
              <a:lnSpc>
                <a:spcPct val="150000"/>
              </a:lnSpc>
            </a:pPr>
            <a:r>
              <a:rPr lang="en-IN" b="1" dirty="0">
                <a:solidFill>
                  <a:srgbClr val="C00000"/>
                </a:solidFill>
              </a:rPr>
              <a:t>THE JOB SEARCH: </a:t>
            </a:r>
            <a:r>
              <a:rPr lang="mr-IN" b="1" dirty="0">
                <a:solidFill>
                  <a:srgbClr val="C00000"/>
                </a:solidFill>
              </a:rPr>
              <a:t>नोकरी वा व्यवसायाचा शोध</a:t>
            </a:r>
            <a:endParaRPr lang="en-IN" b="1" dirty="0">
              <a:solidFill>
                <a:srgbClr val="C00000"/>
              </a:solidFill>
            </a:endParaRPr>
          </a:p>
          <a:p>
            <a:pPr algn="l">
              <a:lnSpc>
                <a:spcPct val="150000"/>
              </a:lnSpc>
            </a:pPr>
            <a:r>
              <a:rPr lang="en-IN" dirty="0"/>
              <a:t>	Possible places like Apply in person, Walk-in-Interview, Search Internet job sites,  Network Sites,  Personal contacts and network, Newspapers, Use an employment agency, Career service </a:t>
            </a:r>
            <a:r>
              <a:rPr lang="en-IN" dirty="0" err="1"/>
              <a:t>center</a:t>
            </a:r>
            <a:r>
              <a:rPr lang="en-IN" dirty="0"/>
              <a:t>, Visit job fairs etc.</a:t>
            </a:r>
          </a:p>
          <a:p>
            <a:pPr algn="l">
              <a:lnSpc>
                <a:spcPct val="150000"/>
              </a:lnSpc>
            </a:pPr>
            <a:r>
              <a:rPr lang="en-IN" b="1" dirty="0">
                <a:solidFill>
                  <a:srgbClr val="C00000"/>
                </a:solidFill>
              </a:rPr>
              <a:t>THE JOB INTERVIEW:</a:t>
            </a:r>
            <a:r>
              <a:rPr lang="mr-IN" b="1" dirty="0">
                <a:solidFill>
                  <a:srgbClr val="C00000"/>
                </a:solidFill>
              </a:rPr>
              <a:t> नोकरी वा व्यवसायासाठी मुलाखत</a:t>
            </a:r>
            <a:endParaRPr lang="en-IN" b="1" dirty="0">
              <a:solidFill>
                <a:srgbClr val="C00000"/>
              </a:solidFill>
            </a:endParaRPr>
          </a:p>
          <a:p>
            <a:pPr algn="l">
              <a:lnSpc>
                <a:spcPct val="150000"/>
              </a:lnSpc>
            </a:pPr>
            <a:r>
              <a:rPr lang="en-IN" dirty="0"/>
              <a:t>	Securing a job usually involves one or more formal interviews. </a:t>
            </a:r>
          </a:p>
          <a:p>
            <a:pPr algn="l">
              <a:lnSpc>
                <a:spcPct val="150000"/>
              </a:lnSpc>
            </a:pPr>
            <a:r>
              <a:rPr lang="en-IN" dirty="0"/>
              <a:t>	Face-to-Face Interview</a:t>
            </a:r>
          </a:p>
          <a:p>
            <a:pPr algn="l">
              <a:lnSpc>
                <a:spcPct val="150000"/>
              </a:lnSpc>
            </a:pPr>
            <a:r>
              <a:rPr lang="en-IN" dirty="0"/>
              <a:t>	E-recruiting (Phone, Video, or Computer). Personality-Job Fit, Qualification</a:t>
            </a:r>
            <a:endParaRPr lang="en-IN" sz="1400" b="1" dirty="0"/>
          </a:p>
        </p:txBody>
      </p:sp>
    </p:spTree>
    <p:extLst>
      <p:ext uri="{BB962C8B-B14F-4D97-AF65-F5344CB8AC3E}">
        <p14:creationId xmlns:p14="http://schemas.microsoft.com/office/powerpoint/2010/main" val="1773920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706" y="8746"/>
            <a:ext cx="12192000" cy="969154"/>
          </a:xfrm>
        </p:spPr>
        <p:txBody>
          <a:bodyPr>
            <a:normAutofit fontScale="90000"/>
          </a:bodyPr>
          <a:lstStyle/>
          <a:p>
            <a:r>
              <a:rPr lang="en-US" dirty="0"/>
              <a:t> </a:t>
            </a:r>
            <a:r>
              <a:rPr lang="en-US" sz="3200" dirty="0"/>
              <a:t>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IN" sz="3100" b="1" dirty="0">
                <a:solidFill>
                  <a:srgbClr val="C00000"/>
                </a:solidFill>
              </a:rPr>
              <a:t>PROCESS OF CHOOSING A CAREER: </a:t>
            </a:r>
            <a:r>
              <a:rPr lang="en-US" sz="3100" b="1" dirty="0">
                <a:solidFill>
                  <a:srgbClr val="7030A0"/>
                </a:solidFill>
              </a:rPr>
              <a:t>Landing a Job</a:t>
            </a:r>
            <a:br>
              <a:rPr lang="en-US" sz="3100" b="1" dirty="0">
                <a:solidFill>
                  <a:srgbClr val="7030A0"/>
                </a:solidFill>
              </a:rPr>
            </a:br>
            <a:r>
              <a:rPr lang="en-US" sz="3100" b="1" dirty="0">
                <a:solidFill>
                  <a:srgbClr val="7030A0"/>
                </a:solidFill>
              </a:rPr>
              <a:t>T</a:t>
            </a:r>
            <a:r>
              <a:rPr lang="en-IN" sz="3100" b="1" dirty="0" err="1">
                <a:solidFill>
                  <a:srgbClr val="7030A0"/>
                </a:solidFill>
              </a:rPr>
              <a:t>ips</a:t>
            </a:r>
            <a:r>
              <a:rPr lang="en-IN" sz="3100" b="1" dirty="0">
                <a:solidFill>
                  <a:srgbClr val="7030A0"/>
                </a:solidFill>
              </a:rPr>
              <a:t> for Creating Great and Favourable Impression during Interview</a:t>
            </a:r>
            <a:endParaRPr lang="en-US" dirty="0"/>
          </a:p>
        </p:txBody>
      </p:sp>
      <p:sp>
        <p:nvSpPr>
          <p:cNvPr id="3" name="Subtitle 2"/>
          <p:cNvSpPr>
            <a:spLocks noGrp="1"/>
          </p:cNvSpPr>
          <p:nvPr>
            <p:ph type="subTitle" idx="1"/>
          </p:nvPr>
        </p:nvSpPr>
        <p:spPr>
          <a:xfrm>
            <a:off x="0" y="574922"/>
            <a:ext cx="12192000" cy="7676580"/>
          </a:xfrm>
        </p:spPr>
        <p:txBody>
          <a:bodyPr>
            <a:noAutofit/>
          </a:bodyPr>
          <a:lstStyle/>
          <a:p>
            <a:pPr algn="l"/>
            <a:endParaRPr lang="en-IN" sz="1400" b="1" dirty="0"/>
          </a:p>
          <a:p>
            <a:pPr algn="l"/>
            <a:endParaRPr lang="en-IN" sz="1400" b="1" dirty="0"/>
          </a:p>
          <a:p>
            <a:endParaRPr lang="en-IN" sz="1400" b="1" dirty="0"/>
          </a:p>
        </p:txBody>
      </p:sp>
      <p:graphicFrame>
        <p:nvGraphicFramePr>
          <p:cNvPr id="4" name="Table 3">
            <a:extLst>
              <a:ext uri="{FF2B5EF4-FFF2-40B4-BE49-F238E27FC236}">
                <a16:creationId xmlns:a16="http://schemas.microsoft.com/office/drawing/2014/main" xmlns="" id="{637A305C-88AB-47E7-B68A-FBCB493ACA5A}"/>
              </a:ext>
            </a:extLst>
          </p:cNvPr>
          <p:cNvGraphicFramePr>
            <a:graphicFrameLocks noGrp="1"/>
          </p:cNvGraphicFramePr>
          <p:nvPr>
            <p:extLst>
              <p:ext uri="{D42A27DB-BD31-4B8C-83A1-F6EECF244321}">
                <p14:modId xmlns:p14="http://schemas.microsoft.com/office/powerpoint/2010/main" val="1387230229"/>
              </p:ext>
            </p:extLst>
          </p:nvPr>
        </p:nvGraphicFramePr>
        <p:xfrm>
          <a:off x="0" y="977900"/>
          <a:ext cx="12192000" cy="8004048"/>
        </p:xfrm>
        <a:graphic>
          <a:graphicData uri="http://schemas.openxmlformats.org/drawingml/2006/table">
            <a:tbl>
              <a:tblPr firstRow="1" bandRow="1">
                <a:tableStyleId>{21E4AEA4-8DFA-4A89-87EB-49C32662AFE0}</a:tableStyleId>
              </a:tblPr>
              <a:tblGrid>
                <a:gridCol w="3460484">
                  <a:extLst>
                    <a:ext uri="{9D8B030D-6E8A-4147-A177-3AD203B41FA5}">
                      <a16:colId xmlns:a16="http://schemas.microsoft.com/office/drawing/2014/main" xmlns="" val="2980979291"/>
                    </a:ext>
                  </a:extLst>
                </a:gridCol>
                <a:gridCol w="2956742">
                  <a:extLst>
                    <a:ext uri="{9D8B030D-6E8A-4147-A177-3AD203B41FA5}">
                      <a16:colId xmlns:a16="http://schemas.microsoft.com/office/drawing/2014/main" xmlns="" val="3859141937"/>
                    </a:ext>
                  </a:extLst>
                </a:gridCol>
                <a:gridCol w="5774774">
                  <a:extLst>
                    <a:ext uri="{9D8B030D-6E8A-4147-A177-3AD203B41FA5}">
                      <a16:colId xmlns:a16="http://schemas.microsoft.com/office/drawing/2014/main" xmlns="" val="1169128359"/>
                    </a:ext>
                  </a:extLst>
                </a:gridCol>
              </a:tblGrid>
              <a:tr h="480209">
                <a:tc>
                  <a:txBody>
                    <a:bodyPr/>
                    <a:lstStyle/>
                    <a:p>
                      <a:pPr algn="ctr"/>
                      <a:r>
                        <a:rPr lang="en-IN" sz="2400" dirty="0"/>
                        <a:t>Preparation</a:t>
                      </a:r>
                      <a:endParaRPr lang="mr-IN" sz="2400" dirty="0"/>
                    </a:p>
                    <a:p>
                      <a:pPr algn="ctr"/>
                      <a:r>
                        <a:rPr lang="mr-IN" sz="2400" dirty="0"/>
                        <a:t>पूर्वतयारी</a:t>
                      </a:r>
                      <a:endParaRPr lang="en-IN"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dirty="0"/>
                        <a:t>Personal Appearance</a:t>
                      </a:r>
                      <a:endParaRPr lang="mr-IN" sz="24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mr-IN" sz="2400" dirty="0"/>
                        <a:t>व्यक्तिगत प्रकटन/पेहराव</a:t>
                      </a:r>
                      <a:endParaRPr lang="en-IN"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dirty="0"/>
                        <a:t>The interview</a:t>
                      </a:r>
                      <a:endParaRPr lang="mr-IN" sz="24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mr-IN" sz="2400" dirty="0"/>
                        <a:t>मुलाखत</a:t>
                      </a:r>
                      <a:endParaRPr lang="en-IN" sz="2400" dirty="0"/>
                    </a:p>
                  </a:txBody>
                  <a:tcPr/>
                </a:tc>
                <a:extLst>
                  <a:ext uri="{0D108BD9-81ED-4DB2-BD59-A6C34878D82A}">
                    <a16:rowId xmlns:a16="http://schemas.microsoft.com/office/drawing/2014/main" xmlns="" val="182906359"/>
                  </a:ext>
                </a:extLst>
              </a:tr>
              <a:tr h="5391144">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Learn about the organization.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Have a specific job in mind.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Review your qualifications for job.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Prepare for broad questions about yourself.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Review your résumé.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Practice an interview with a friend or relative.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Arrive before the scheduled time interview. </a:t>
                      </a:r>
                      <a:endParaRPr lang="en-IN" dirty="0"/>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Be well groomed.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Dress appropriately.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Do not chew gum or smoke. </a:t>
                      </a:r>
                      <a:endParaRPr lang="en-IN" dirty="0"/>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Relax and answer each question concisely.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Use good manners throughout.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Use proper English—avoid slang.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Be cooperative and enthusiastic.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Use body language to show promptness and interest.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Ask questions about position/organization, but avoid questions whose answers can easily be found on company website. Avoid asking questions about salary and benefits unless a job offer is made.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u="none" strike="noStrike" kern="1200" cap="none" spc="0" normalizeH="0" baseline="0" noProof="0" dirty="0">
                          <a:ln>
                            <a:noFill/>
                          </a:ln>
                          <a:effectLst/>
                          <a:uLnTx/>
                          <a:uFillTx/>
                        </a:rPr>
                        <a:t>• Thank the interviewer when you leave and, as a follow-up, in writing. </a:t>
                      </a:r>
                      <a:endParaRPr lang="en-IN" dirty="0"/>
                    </a:p>
                  </a:txBody>
                  <a:tcPr/>
                </a:tc>
                <a:extLst>
                  <a:ext uri="{0D108BD9-81ED-4DB2-BD59-A6C34878D82A}">
                    <a16:rowId xmlns:a16="http://schemas.microsoft.com/office/drawing/2014/main" xmlns="" val="3364446178"/>
                  </a:ext>
                </a:extLst>
              </a:tr>
            </a:tbl>
          </a:graphicData>
        </a:graphic>
      </p:graphicFrame>
    </p:spTree>
    <p:extLst>
      <p:ext uri="{BB962C8B-B14F-4D97-AF65-F5344CB8AC3E}">
        <p14:creationId xmlns:p14="http://schemas.microsoft.com/office/powerpoint/2010/main" val="2236757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936406"/>
          </a:xfrm>
        </p:spPr>
        <p:txBody>
          <a:bodyPr>
            <a:normAutofit fontScale="90000"/>
          </a:bodyPr>
          <a:lstStyle/>
          <a:p>
            <a:r>
              <a:rPr lang="en-US" dirty="0"/>
              <a:t> </a:t>
            </a:r>
            <a:r>
              <a:rPr lang="en-IN" sz="3100" b="1" dirty="0">
                <a:solidFill>
                  <a:srgbClr val="C00000"/>
                </a:solidFill>
              </a:rPr>
              <a:t>PROCESS OF CHOOSING A CAREER: </a:t>
            </a:r>
            <a:r>
              <a:rPr lang="en-US" sz="3100" b="1" dirty="0">
                <a:solidFill>
                  <a:srgbClr val="7030A0"/>
                </a:solidFill>
              </a:rPr>
              <a:t>Landing a Job</a:t>
            </a:r>
            <a:br>
              <a:rPr lang="en-US" sz="3100" b="1" dirty="0">
                <a:solidFill>
                  <a:srgbClr val="7030A0"/>
                </a:solidFill>
              </a:rPr>
            </a:br>
            <a:r>
              <a:rPr lang="en-IN" sz="3100" b="1" dirty="0"/>
              <a:t>Information to bring to an interview</a:t>
            </a:r>
            <a:endParaRPr lang="en-US" dirty="0"/>
          </a:p>
        </p:txBody>
      </p:sp>
      <p:sp>
        <p:nvSpPr>
          <p:cNvPr id="3" name="Subtitle 2"/>
          <p:cNvSpPr>
            <a:spLocks noGrp="1"/>
          </p:cNvSpPr>
          <p:nvPr>
            <p:ph type="subTitle" idx="1"/>
          </p:nvPr>
        </p:nvSpPr>
        <p:spPr>
          <a:xfrm>
            <a:off x="0" y="1034860"/>
            <a:ext cx="12192000" cy="7216642"/>
          </a:xfrm>
        </p:spPr>
        <p:txBody>
          <a:bodyPr>
            <a:noAutofit/>
          </a:bodyPr>
          <a:lstStyle/>
          <a:p>
            <a:pPr algn="l">
              <a:lnSpc>
                <a:spcPct val="150000"/>
              </a:lnSpc>
            </a:pPr>
            <a:r>
              <a:rPr lang="en-IN" sz="2800" b="1" dirty="0">
                <a:solidFill>
                  <a:srgbClr val="C00000"/>
                </a:solidFill>
              </a:rPr>
              <a:t>• Résumé (French Word):</a:t>
            </a:r>
            <a:r>
              <a:rPr lang="mr-IN" sz="2800" b="1" dirty="0">
                <a:solidFill>
                  <a:srgbClr val="C00000"/>
                </a:solidFill>
              </a:rPr>
              <a:t> (व्यावसायिक गोषवारा प्रपत्र) </a:t>
            </a:r>
            <a:r>
              <a:rPr lang="en-IN" sz="2800" dirty="0"/>
              <a:t>Focus on your education, training, skills, experience and achievements in previous employment. </a:t>
            </a:r>
            <a:endParaRPr lang="mr-IN" sz="2800" dirty="0"/>
          </a:p>
          <a:p>
            <a:pPr algn="l">
              <a:lnSpc>
                <a:spcPct val="150000"/>
              </a:lnSpc>
            </a:pPr>
            <a:r>
              <a:rPr lang="mr-IN" sz="2800" dirty="0"/>
              <a:t>शिक्षण, प्रशिक्षण, कौशल्ये, अनुभव, व्यावसायिक संपादन</a:t>
            </a:r>
            <a:endParaRPr lang="en-IN" sz="2800" dirty="0"/>
          </a:p>
          <a:p>
            <a:pPr algn="l">
              <a:lnSpc>
                <a:spcPct val="150000"/>
              </a:lnSpc>
            </a:pPr>
            <a:r>
              <a:rPr lang="en-IN" sz="2800" b="1" dirty="0">
                <a:solidFill>
                  <a:srgbClr val="C00000"/>
                </a:solidFill>
              </a:rPr>
              <a:t>• References</a:t>
            </a:r>
            <a:r>
              <a:rPr lang="mr-IN" sz="2800" b="1" dirty="0">
                <a:solidFill>
                  <a:srgbClr val="C00000"/>
                </a:solidFill>
              </a:rPr>
              <a:t> (संदर्भ व्यक्ती):</a:t>
            </a:r>
            <a:r>
              <a:rPr lang="en-IN" sz="2800" b="1" dirty="0">
                <a:solidFill>
                  <a:srgbClr val="C00000"/>
                </a:solidFill>
              </a:rPr>
              <a:t> </a:t>
            </a:r>
            <a:r>
              <a:rPr lang="mr-IN" sz="2800" b="1" dirty="0">
                <a:solidFill>
                  <a:srgbClr val="C00000"/>
                </a:solidFill>
              </a:rPr>
              <a:t> परवानगी घ्या; कौटुंबिक व्यक्तिंचे संदर्भ टाळा</a:t>
            </a:r>
            <a:endParaRPr lang="en-IN" sz="2800" dirty="0"/>
          </a:p>
          <a:p>
            <a:pPr algn="l">
              <a:lnSpc>
                <a:spcPct val="150000"/>
              </a:lnSpc>
            </a:pPr>
            <a:r>
              <a:rPr lang="en-IN" sz="2800" b="1" dirty="0">
                <a:solidFill>
                  <a:srgbClr val="C00000"/>
                </a:solidFill>
              </a:rPr>
              <a:t>• Transcripts: </a:t>
            </a:r>
            <a:r>
              <a:rPr lang="mr-IN" sz="2800" b="1" dirty="0">
                <a:solidFill>
                  <a:srgbClr val="C00000"/>
                </a:solidFill>
              </a:rPr>
              <a:t>(नक्कलप्रती)</a:t>
            </a:r>
            <a:r>
              <a:rPr lang="en-IN" sz="2800" dirty="0"/>
              <a:t> </a:t>
            </a:r>
            <a:r>
              <a:rPr lang="mr-IN" sz="2800" dirty="0"/>
              <a:t>: </a:t>
            </a:r>
            <a:r>
              <a:rPr lang="en-IN" sz="2800" dirty="0"/>
              <a:t>To verify grades, coursework, dates of attendance, and highest grade completed or degree awarded. Keep Originals.</a:t>
            </a:r>
          </a:p>
          <a:p>
            <a:endParaRPr lang="en-IN" sz="1400" b="1" dirty="0"/>
          </a:p>
          <a:p>
            <a:endParaRPr lang="en-IN" sz="1400" b="1" dirty="0"/>
          </a:p>
          <a:p>
            <a:endParaRPr lang="en-IN" sz="1400" b="1" dirty="0"/>
          </a:p>
        </p:txBody>
      </p:sp>
    </p:spTree>
    <p:extLst>
      <p:ext uri="{BB962C8B-B14F-4D97-AF65-F5344CB8AC3E}">
        <p14:creationId xmlns:p14="http://schemas.microsoft.com/office/powerpoint/2010/main" val="2856849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Autofit/>
          </a:bodyPr>
          <a:lstStyle/>
          <a:p>
            <a:r>
              <a:rPr lang="en-IN" sz="3600" b="1" dirty="0">
                <a:solidFill>
                  <a:srgbClr val="7030A0"/>
                </a:solidFill>
              </a:rPr>
              <a:t>Changing Jobs or Careers</a:t>
            </a:r>
            <a:r>
              <a:rPr lang="mr-IN" sz="3600" b="1" dirty="0">
                <a:solidFill>
                  <a:srgbClr val="7030A0"/>
                </a:solidFill>
              </a:rPr>
              <a:t> करिअर बदल</a:t>
            </a:r>
            <a:endParaRPr lang="en-US" sz="3600" b="1" dirty="0">
              <a:solidFill>
                <a:srgbClr val="7030A0"/>
              </a:solidFill>
            </a:endParaRPr>
          </a:p>
        </p:txBody>
      </p:sp>
      <p:sp>
        <p:nvSpPr>
          <p:cNvPr id="3" name="Subtitle 2"/>
          <p:cNvSpPr>
            <a:spLocks noGrp="1"/>
          </p:cNvSpPr>
          <p:nvPr>
            <p:ph type="subTitle" idx="1"/>
          </p:nvPr>
        </p:nvSpPr>
        <p:spPr>
          <a:xfrm>
            <a:off x="0" y="574922"/>
            <a:ext cx="12192000" cy="6283078"/>
          </a:xfrm>
        </p:spPr>
        <p:txBody>
          <a:bodyPr>
            <a:normAutofit/>
          </a:bodyPr>
          <a:lstStyle/>
          <a:p>
            <a:pPr algn="l"/>
            <a:r>
              <a:rPr lang="en-IN" b="1" dirty="0">
                <a:solidFill>
                  <a:srgbClr val="C00000"/>
                </a:solidFill>
              </a:rPr>
              <a:t>CAREER GOALS   </a:t>
            </a:r>
            <a:r>
              <a:rPr lang="mr-IN" b="1" dirty="0">
                <a:solidFill>
                  <a:srgbClr val="C00000"/>
                </a:solidFill>
              </a:rPr>
              <a:t>अनुभव व ज्ञानातून ध्येये, उद्दिष्ट्ये बदलणे स्वाभाविक पण सारासार विचार</a:t>
            </a:r>
          </a:p>
          <a:p>
            <a:pPr algn="l"/>
            <a:r>
              <a:rPr lang="mr-IN" b="1" dirty="0">
                <a:solidFill>
                  <a:srgbClr val="C00000"/>
                </a:solidFill>
              </a:rPr>
              <a:t> फायद्याचा</a:t>
            </a:r>
            <a:r>
              <a:rPr lang="en-IN" b="1" dirty="0">
                <a:solidFill>
                  <a:srgbClr val="C00000"/>
                </a:solidFill>
              </a:rPr>
              <a:t>. </a:t>
            </a:r>
          </a:p>
          <a:p>
            <a:pPr marL="342900" indent="-342900" algn="l">
              <a:buFont typeface="Wingdings" panose="05000000000000000000" pitchFamily="2" charset="2"/>
              <a:buChar char="§"/>
            </a:pPr>
            <a:r>
              <a:rPr lang="mr-IN" dirty="0"/>
              <a:t>20 - 30 वर्षे  	जास्त बदल	</a:t>
            </a:r>
          </a:p>
          <a:p>
            <a:pPr marL="342900" indent="-342900" algn="l">
              <a:buFont typeface="Wingdings" panose="05000000000000000000" pitchFamily="2" charset="2"/>
              <a:buChar char="§"/>
            </a:pPr>
            <a:r>
              <a:rPr lang="mr-IN" dirty="0"/>
              <a:t>30 - 40 वर्षे बदलाचा वेग कमी 	</a:t>
            </a:r>
          </a:p>
          <a:p>
            <a:pPr marL="342900" indent="-342900" algn="l">
              <a:buFont typeface="Wingdings" panose="05000000000000000000" pitchFamily="2" charset="2"/>
              <a:buChar char="§"/>
            </a:pPr>
            <a:r>
              <a:rPr lang="mr-IN" dirty="0"/>
              <a:t>40 वर्षानंतर बदलाचा वेग बराच मंदावतो. स्थिरता.</a:t>
            </a:r>
            <a:endParaRPr lang="en-IN" dirty="0"/>
          </a:p>
          <a:p>
            <a:pPr algn="l"/>
            <a:r>
              <a:rPr lang="en-IN" b="1" dirty="0">
                <a:solidFill>
                  <a:srgbClr val="C00000"/>
                </a:solidFill>
              </a:rPr>
              <a:t>JOB SATISFACTION </a:t>
            </a:r>
            <a:r>
              <a:rPr lang="mr-IN" b="1" dirty="0">
                <a:solidFill>
                  <a:srgbClr val="C00000"/>
                </a:solidFill>
              </a:rPr>
              <a:t>(कार्य समाधान)</a:t>
            </a:r>
            <a:endParaRPr lang="en-IN" b="1" dirty="0">
              <a:solidFill>
                <a:srgbClr val="C00000"/>
              </a:solidFill>
            </a:endParaRPr>
          </a:p>
          <a:p>
            <a:pPr marL="342900" indent="-342900" algn="l">
              <a:buFont typeface="Wingdings" panose="05000000000000000000" pitchFamily="2" charset="2"/>
              <a:buChar char="§"/>
            </a:pPr>
            <a:r>
              <a:rPr lang="mr-IN" dirty="0"/>
              <a:t>कार्याच्या रूची, संघटनात्मक रचना व प्रक्रिया, सुरक्षितता व स्थैर्य, सहकारी, मिळकत</a:t>
            </a:r>
          </a:p>
          <a:p>
            <a:pPr algn="l"/>
            <a:r>
              <a:rPr lang="mr-IN" dirty="0"/>
              <a:t>यांसारख्या विविध पैलूंबाबतची एकात्मिक भावना व संवेदन</a:t>
            </a:r>
            <a:endParaRPr lang="en-IN" dirty="0"/>
          </a:p>
          <a:p>
            <a:pPr marL="342900" indent="-342900" algn="l">
              <a:buFont typeface="Wingdings" panose="05000000000000000000" pitchFamily="2" charset="2"/>
              <a:buChar char="§"/>
            </a:pPr>
            <a:r>
              <a:rPr lang="mr-IN" dirty="0"/>
              <a:t>निम्न समाधान हे ताण व शारीरिक/मानसिक आजाराशी संबंधित </a:t>
            </a:r>
            <a:r>
              <a:rPr lang="en-IN" dirty="0"/>
              <a:t>(Warr &amp; Clapperton, 2010)</a:t>
            </a:r>
            <a:endParaRPr lang="mr-IN" dirty="0"/>
          </a:p>
          <a:p>
            <a:pPr marL="342900" indent="-342900" algn="l">
              <a:buFont typeface="Wingdings" panose="05000000000000000000" pitchFamily="2" charset="2"/>
              <a:buChar char="§"/>
            </a:pPr>
            <a:r>
              <a:rPr lang="mr-IN" dirty="0"/>
              <a:t>बहुतांश लोकांना पगार व भौतिक सुविधा महत्त्वाच्या वाटतात.</a:t>
            </a:r>
          </a:p>
          <a:p>
            <a:pPr marL="342900" indent="-342900" algn="l">
              <a:buFont typeface="Wingdings" panose="05000000000000000000" pitchFamily="2" charset="2"/>
              <a:buChar char="§"/>
            </a:pPr>
            <a:r>
              <a:rPr lang="mr-IN" dirty="0"/>
              <a:t>एका मर्यादेनंतर पैशाचे कार्य समाधानासाठी असणारे महत्त्व कमी होते.</a:t>
            </a:r>
          </a:p>
          <a:p>
            <a:pPr algn="l"/>
            <a:r>
              <a:rPr lang="en-IN" dirty="0"/>
              <a:t>In US, amount of education attained is a significant predictor. Of Job Satisfaction. College-educated workers, are more satisfied with their jobs than high school diplomas. Workers in unskilled and service jobs like sales are less satisfied ( Baum, Ma, &amp; </a:t>
            </a:r>
            <a:r>
              <a:rPr lang="en-IN" dirty="0" err="1"/>
              <a:t>Payea</a:t>
            </a:r>
            <a:r>
              <a:rPr lang="en-IN" dirty="0"/>
              <a:t>, 2010 ;  Mohr &amp; </a:t>
            </a:r>
            <a:r>
              <a:rPr lang="en-IN" dirty="0" err="1"/>
              <a:t>Zoghi</a:t>
            </a:r>
            <a:r>
              <a:rPr lang="en-IN" dirty="0"/>
              <a:t>, 2006 ).</a:t>
            </a:r>
            <a:endParaRPr lang="en-IN" b="1" dirty="0"/>
          </a:p>
        </p:txBody>
      </p:sp>
    </p:spTree>
    <p:extLst>
      <p:ext uri="{BB962C8B-B14F-4D97-AF65-F5344CB8AC3E}">
        <p14:creationId xmlns:p14="http://schemas.microsoft.com/office/powerpoint/2010/main" val="243079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969259"/>
          </a:xfrm>
        </p:spPr>
        <p:txBody>
          <a:bodyPr>
            <a:normAutofit fontScale="90000"/>
          </a:bodyPr>
          <a:lstStyle/>
          <a:p>
            <a:r>
              <a:rPr lang="en-IN" b="1" dirty="0">
                <a:solidFill>
                  <a:srgbClr val="7030A0"/>
                </a:solidFill>
              </a:rPr>
              <a:t> </a:t>
            </a:r>
            <a:r>
              <a:rPr lang="en-IN" sz="3100" b="1" dirty="0">
                <a:solidFill>
                  <a:srgbClr val="7030A0"/>
                </a:solidFill>
              </a:rPr>
              <a:t>Work Issues Related to Culture and Gender</a:t>
            </a:r>
            <a:r>
              <a:rPr lang="mr-IN" sz="3100" b="1" dirty="0">
                <a:solidFill>
                  <a:srgbClr val="7030A0"/>
                </a:solidFill>
              </a:rPr>
              <a:t> </a:t>
            </a:r>
            <a:br>
              <a:rPr lang="mr-IN" sz="3100" b="1" dirty="0">
                <a:solidFill>
                  <a:srgbClr val="7030A0"/>
                </a:solidFill>
              </a:rPr>
            </a:br>
            <a:r>
              <a:rPr lang="mr-IN" sz="3100" b="1" dirty="0">
                <a:solidFill>
                  <a:srgbClr val="7030A0"/>
                </a:solidFill>
              </a:rPr>
              <a:t>लिंगभाव आणि संस्कृतीसंदर्भातील कार्याच्या ठिकाणी उद्भवणा-या समस्या</a:t>
            </a:r>
            <a:endParaRPr lang="en-US" sz="3100" b="1" dirty="0">
              <a:solidFill>
                <a:srgbClr val="7030A0"/>
              </a:solidFill>
            </a:endParaRPr>
          </a:p>
        </p:txBody>
      </p:sp>
      <p:sp>
        <p:nvSpPr>
          <p:cNvPr id="3" name="Subtitle 2"/>
          <p:cNvSpPr>
            <a:spLocks noGrp="1"/>
          </p:cNvSpPr>
          <p:nvPr>
            <p:ph type="subTitle" idx="1"/>
          </p:nvPr>
        </p:nvSpPr>
        <p:spPr>
          <a:xfrm>
            <a:off x="0" y="1084138"/>
            <a:ext cx="12192000" cy="6283078"/>
          </a:xfrm>
        </p:spPr>
        <p:txBody>
          <a:bodyPr>
            <a:normAutofit/>
          </a:bodyPr>
          <a:lstStyle/>
          <a:p>
            <a:pPr algn="l"/>
            <a:r>
              <a:rPr lang="en-IN" b="1" dirty="0">
                <a:solidFill>
                  <a:srgbClr val="C00000"/>
                </a:solidFill>
              </a:rPr>
              <a:t>CULTURAL DIVERSITY AT WORK </a:t>
            </a:r>
            <a:r>
              <a:rPr lang="mr-IN" b="1" dirty="0">
                <a:solidFill>
                  <a:srgbClr val="C00000"/>
                </a:solidFill>
              </a:rPr>
              <a:t>कार्याच्या ठिकाणचे सांस्कृतिक वैविध्य</a:t>
            </a:r>
            <a:endParaRPr lang="en-IN" b="1" dirty="0">
              <a:solidFill>
                <a:srgbClr val="C00000"/>
              </a:solidFill>
            </a:endParaRPr>
          </a:p>
          <a:p>
            <a:pPr marL="342900" indent="-342900" algn="l">
              <a:buFont typeface="Wingdings" panose="05000000000000000000" pitchFamily="2" charset="2"/>
              <a:buChar char="§"/>
            </a:pPr>
            <a:r>
              <a:rPr lang="en-IN" dirty="0"/>
              <a:t>Individualized Cultures </a:t>
            </a:r>
            <a:r>
              <a:rPr lang="mr-IN" dirty="0"/>
              <a:t>व्यक्तिवादी संस्कृती (व्यक्तिस्वातंत्र्य, निर्णयस्वातंत्र्य, क्षमतासंवर्धनास</a:t>
            </a:r>
          </a:p>
          <a:p>
            <a:pPr algn="l"/>
            <a:r>
              <a:rPr lang="mr-IN" dirty="0"/>
              <a:t> वाव; व्यक्तिगत जबाबदारी). </a:t>
            </a:r>
          </a:p>
          <a:p>
            <a:pPr algn="l"/>
            <a:r>
              <a:rPr lang="mr-IN" dirty="0"/>
              <a:t>	</a:t>
            </a:r>
            <a:r>
              <a:rPr lang="en-IN" dirty="0"/>
              <a:t>Easy to distinguish between work time and personal time; between work activities and</a:t>
            </a:r>
            <a:endParaRPr lang="mr-IN" dirty="0"/>
          </a:p>
          <a:p>
            <a:pPr algn="l"/>
            <a:r>
              <a:rPr lang="mr-IN" dirty="0"/>
              <a:t>	</a:t>
            </a:r>
            <a:r>
              <a:rPr lang="en-IN" dirty="0"/>
              <a:t>social activities. Initiative, Challenge, and Freedom on the job are valued and encouraged. </a:t>
            </a:r>
            <a:endParaRPr lang="mr-IN" dirty="0"/>
          </a:p>
          <a:p>
            <a:pPr algn="l"/>
            <a:endParaRPr lang="en-IN" dirty="0"/>
          </a:p>
          <a:p>
            <a:pPr marL="342900" indent="-342900" algn="l">
              <a:buFont typeface="Wingdings" panose="05000000000000000000" pitchFamily="2" charset="2"/>
              <a:buChar char="§"/>
            </a:pPr>
            <a:r>
              <a:rPr lang="en-IN" dirty="0"/>
              <a:t>Collectivistic Cultures</a:t>
            </a:r>
            <a:r>
              <a:rPr lang="mr-IN" dirty="0"/>
              <a:t> समूहवादी संस्कृती</a:t>
            </a:r>
            <a:r>
              <a:rPr lang="en-IN" dirty="0"/>
              <a:t>; </a:t>
            </a:r>
            <a:r>
              <a:rPr lang="mr-IN" dirty="0"/>
              <a:t>(व्यक्तिस्वातंत्र्य संकोच, सामूहिक निर्णय, सामूहिक</a:t>
            </a:r>
          </a:p>
          <a:p>
            <a:pPr algn="l"/>
            <a:r>
              <a:rPr lang="mr-IN" dirty="0"/>
              <a:t>जबाबदारी, सामूहिक कल्याण) </a:t>
            </a:r>
          </a:p>
          <a:p>
            <a:pPr algn="l"/>
            <a:endParaRPr lang="mr-IN" dirty="0"/>
          </a:p>
          <a:p>
            <a:pPr marL="342900" indent="-342900" algn="l">
              <a:buFont typeface="Wingdings" panose="05000000000000000000" pitchFamily="2" charset="2"/>
              <a:buChar char="§"/>
            </a:pPr>
            <a:r>
              <a:rPr lang="en-IN" dirty="0"/>
              <a:t>In “global economy”,  organizations should understand work habits and work values in</a:t>
            </a:r>
            <a:endParaRPr lang="mr-IN" dirty="0"/>
          </a:p>
          <a:p>
            <a:pPr algn="l"/>
            <a:r>
              <a:rPr lang="en-IN" dirty="0"/>
              <a:t> different cultures through first hand experience (Schuler, 2003 ). </a:t>
            </a:r>
            <a:endParaRPr lang="en-IN" b="1" dirty="0"/>
          </a:p>
        </p:txBody>
      </p:sp>
    </p:spTree>
    <p:extLst>
      <p:ext uri="{BB962C8B-B14F-4D97-AF65-F5344CB8AC3E}">
        <p14:creationId xmlns:p14="http://schemas.microsoft.com/office/powerpoint/2010/main" val="33288439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fontScale="90000"/>
          </a:bodyPr>
          <a:lstStyle/>
          <a:p>
            <a:r>
              <a:rPr lang="en-IN" dirty="0"/>
              <a:t> </a:t>
            </a:r>
            <a:r>
              <a:rPr lang="en-IN" sz="2700" b="1" dirty="0">
                <a:solidFill>
                  <a:srgbClr val="7030A0"/>
                </a:solidFill>
              </a:rPr>
              <a:t>Work Issues Related to Culture: </a:t>
            </a:r>
            <a:r>
              <a:rPr lang="en-IN" sz="2800" b="1" dirty="0">
                <a:solidFill>
                  <a:srgbClr val="7030A0"/>
                </a:solidFill>
              </a:rPr>
              <a:t>Cross-Cultural Blunders in Business</a:t>
            </a:r>
            <a:endParaRPr lang="en-US" sz="2700" b="1" dirty="0">
              <a:solidFill>
                <a:srgbClr val="7030A0"/>
              </a:solidFill>
            </a:endParaRPr>
          </a:p>
        </p:txBody>
      </p:sp>
      <p:sp>
        <p:nvSpPr>
          <p:cNvPr id="3" name="Subtitle 2"/>
          <p:cNvSpPr>
            <a:spLocks noGrp="1"/>
          </p:cNvSpPr>
          <p:nvPr>
            <p:ph type="subTitle" idx="1"/>
          </p:nvPr>
        </p:nvSpPr>
        <p:spPr>
          <a:xfrm>
            <a:off x="0" y="574922"/>
            <a:ext cx="12192000" cy="6283078"/>
          </a:xfrm>
        </p:spPr>
        <p:txBody>
          <a:bodyPr>
            <a:normAutofit/>
          </a:bodyPr>
          <a:lstStyle/>
          <a:p>
            <a:r>
              <a:rPr lang="en-IN" dirty="0"/>
              <a:t>Source:  Based on Cross Cultural Blunders,” from </a:t>
            </a:r>
            <a:r>
              <a:rPr lang="en-IN" dirty="0" err="1"/>
              <a:t>Kwintessential</a:t>
            </a:r>
            <a:r>
              <a:rPr lang="en-IN" dirty="0"/>
              <a:t> website, 2012 . </a:t>
            </a:r>
          </a:p>
        </p:txBody>
      </p:sp>
      <p:graphicFrame>
        <p:nvGraphicFramePr>
          <p:cNvPr id="4" name="Table 3">
            <a:extLst>
              <a:ext uri="{FF2B5EF4-FFF2-40B4-BE49-F238E27FC236}">
                <a16:creationId xmlns:a16="http://schemas.microsoft.com/office/drawing/2014/main" xmlns="" id="{4BD86F1A-7517-447B-9E84-FDD38C49282F}"/>
              </a:ext>
            </a:extLst>
          </p:cNvPr>
          <p:cNvGraphicFramePr>
            <a:graphicFrameLocks noGrp="1"/>
          </p:cNvGraphicFramePr>
          <p:nvPr>
            <p:extLst>
              <p:ext uri="{D42A27DB-BD31-4B8C-83A1-F6EECF244321}">
                <p14:modId xmlns:p14="http://schemas.microsoft.com/office/powerpoint/2010/main" val="2664196900"/>
              </p:ext>
            </p:extLst>
          </p:nvPr>
        </p:nvGraphicFramePr>
        <p:xfrm>
          <a:off x="0" y="1144474"/>
          <a:ext cx="12191999" cy="6536904"/>
        </p:xfrm>
        <a:graphic>
          <a:graphicData uri="http://schemas.openxmlformats.org/drawingml/2006/table">
            <a:tbl>
              <a:tblPr firstRow="1" firstCol="1" bandRow="1">
                <a:tableStyleId>{5C22544A-7EE6-4342-B048-85BDC9FD1C3A}</a:tableStyleId>
              </a:tblPr>
              <a:tblGrid>
                <a:gridCol w="6043612">
                  <a:extLst>
                    <a:ext uri="{9D8B030D-6E8A-4147-A177-3AD203B41FA5}">
                      <a16:colId xmlns:a16="http://schemas.microsoft.com/office/drawing/2014/main" xmlns="" val="1937570635"/>
                    </a:ext>
                  </a:extLst>
                </a:gridCol>
                <a:gridCol w="6148387">
                  <a:extLst>
                    <a:ext uri="{9D8B030D-6E8A-4147-A177-3AD203B41FA5}">
                      <a16:colId xmlns:a16="http://schemas.microsoft.com/office/drawing/2014/main" xmlns="" val="484620542"/>
                    </a:ext>
                  </a:extLst>
                </a:gridCol>
              </a:tblGrid>
              <a:tr h="1312187">
                <a:tc>
                  <a:txBody>
                    <a:bodyPr/>
                    <a:lstStyle/>
                    <a:p>
                      <a:pPr marL="76200" marR="83820" indent="-3175" algn="l">
                        <a:lnSpc>
                          <a:spcPct val="107000"/>
                        </a:lnSpc>
                        <a:spcAft>
                          <a:spcPts val="0"/>
                        </a:spcAft>
                      </a:pPr>
                      <a:r>
                        <a:rPr lang="en-IN" sz="2400" dirty="0">
                          <a:solidFill>
                            <a:schemeClr val="bg1"/>
                          </a:solidFill>
                          <a:effectLst/>
                        </a:rPr>
                        <a:t> Advertisements involving cute animals aired in Islamic and Southeast Asian countries. </a:t>
                      </a:r>
                      <a:endParaRPr lang="en-IN" sz="2400"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tc>
                  <a:txBody>
                    <a:bodyPr/>
                    <a:lstStyle/>
                    <a:p>
                      <a:pPr marL="3175" marR="1295400" indent="-3175" algn="l">
                        <a:lnSpc>
                          <a:spcPct val="107000"/>
                        </a:lnSpc>
                        <a:spcAft>
                          <a:spcPts val="0"/>
                        </a:spcAft>
                      </a:pPr>
                      <a:r>
                        <a:rPr lang="en-IN" sz="2400" dirty="0">
                          <a:solidFill>
                            <a:schemeClr val="bg1"/>
                          </a:solidFill>
                          <a:effectLst/>
                        </a:rPr>
                        <a:t>In these cultures, animals are considered unclean  and/or low life-forms. Sales were hurt. </a:t>
                      </a:r>
                      <a:endParaRPr lang="en-IN" sz="2400"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extLst>
                  <a:ext uri="{0D108BD9-81ED-4DB2-BD59-A6C34878D82A}">
                    <a16:rowId xmlns:a16="http://schemas.microsoft.com/office/drawing/2014/main" xmlns="" val="3905243305"/>
                  </a:ext>
                </a:extLst>
              </a:tr>
              <a:tr h="1312187">
                <a:tc>
                  <a:txBody>
                    <a:bodyPr/>
                    <a:lstStyle/>
                    <a:p>
                      <a:pPr marL="76200" marR="7620" indent="-3175" algn="l">
                        <a:lnSpc>
                          <a:spcPct val="107000"/>
                        </a:lnSpc>
                        <a:spcAft>
                          <a:spcPts val="0"/>
                        </a:spcAft>
                      </a:pPr>
                      <a:r>
                        <a:rPr lang="en-IN" sz="2400" b="1" dirty="0">
                          <a:solidFill>
                            <a:schemeClr val="bg1"/>
                          </a:solidFill>
                          <a:effectLst/>
                        </a:rPr>
                        <a:t> The “OK” finger sign was printed on catalogues in Latin America. </a:t>
                      </a:r>
                      <a:endParaRPr lang="en-IN" sz="2400" b="1"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tc>
                  <a:txBody>
                    <a:bodyPr/>
                    <a:lstStyle/>
                    <a:p>
                      <a:pPr marL="3175" marR="1295400" indent="-3175" algn="l">
                        <a:lnSpc>
                          <a:spcPct val="107000"/>
                        </a:lnSpc>
                        <a:spcAft>
                          <a:spcPts val="0"/>
                        </a:spcAft>
                      </a:pPr>
                      <a:r>
                        <a:rPr lang="en-IN" sz="2400" b="1" dirty="0">
                          <a:solidFill>
                            <a:schemeClr val="bg1"/>
                          </a:solidFill>
                          <a:effectLst/>
                        </a:rPr>
                        <a:t> In Latin America, this sign is considered to be an  obscene gesture. The catalogues had to be reprinted. </a:t>
                      </a:r>
                      <a:endParaRPr lang="en-IN" sz="2400" b="1"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extLst>
                  <a:ext uri="{0D108BD9-81ED-4DB2-BD59-A6C34878D82A}">
                    <a16:rowId xmlns:a16="http://schemas.microsoft.com/office/drawing/2014/main" xmlns="" val="809871042"/>
                  </a:ext>
                </a:extLst>
              </a:tr>
              <a:tr h="1730424">
                <a:tc>
                  <a:txBody>
                    <a:bodyPr/>
                    <a:lstStyle/>
                    <a:p>
                      <a:pPr marL="76200" marR="1295400" indent="-3175" algn="l">
                        <a:lnSpc>
                          <a:spcPct val="107000"/>
                        </a:lnSpc>
                        <a:spcAft>
                          <a:spcPts val="0"/>
                        </a:spcAft>
                      </a:pPr>
                      <a:r>
                        <a:rPr lang="en-IN" sz="2400" b="1" dirty="0">
                          <a:solidFill>
                            <a:schemeClr val="bg1"/>
                          </a:solidFill>
                          <a:effectLst/>
                        </a:rPr>
                        <a:t>To commemorate the beginning of new flight service to Hong Kong, an airline handed out white carnations to the passengers. </a:t>
                      </a:r>
                      <a:endParaRPr lang="en-IN" sz="2400" b="1"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tc>
                  <a:txBody>
                    <a:bodyPr/>
                    <a:lstStyle/>
                    <a:p>
                      <a:pPr marL="3175" marR="166370" indent="-3175" algn="l">
                        <a:lnSpc>
                          <a:spcPct val="107000"/>
                        </a:lnSpc>
                        <a:spcAft>
                          <a:spcPts val="0"/>
                        </a:spcAft>
                      </a:pPr>
                      <a:r>
                        <a:rPr lang="en-IN" sz="2400" b="1" dirty="0">
                          <a:solidFill>
                            <a:schemeClr val="bg1"/>
                          </a:solidFill>
                          <a:effectLst/>
                        </a:rPr>
                        <a:t>For many Asians, white flowers are symbolic  of bad luck and death. They switched to red carnations. </a:t>
                      </a:r>
                      <a:endParaRPr lang="en-IN" sz="2400" b="1"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extLst>
                  <a:ext uri="{0D108BD9-81ED-4DB2-BD59-A6C34878D82A}">
                    <a16:rowId xmlns:a16="http://schemas.microsoft.com/office/drawing/2014/main" xmlns="" val="3351719277"/>
                  </a:ext>
                </a:extLst>
              </a:tr>
              <a:tr h="1312187">
                <a:tc>
                  <a:txBody>
                    <a:bodyPr/>
                    <a:lstStyle/>
                    <a:p>
                      <a:pPr marL="76200" marR="128270" indent="-3175" algn="l">
                        <a:lnSpc>
                          <a:spcPct val="107000"/>
                        </a:lnSpc>
                        <a:spcAft>
                          <a:spcPts val="0"/>
                        </a:spcAft>
                      </a:pPr>
                      <a:r>
                        <a:rPr lang="en-IN" sz="2400" b="1" dirty="0">
                          <a:solidFill>
                            <a:schemeClr val="bg1"/>
                          </a:solidFill>
                          <a:effectLst/>
                        </a:rPr>
                        <a:t> Golf balls packaged in fours were put on sale in Japan. </a:t>
                      </a:r>
                      <a:endParaRPr lang="en-IN" sz="2400" b="1"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tc>
                  <a:txBody>
                    <a:bodyPr/>
                    <a:lstStyle/>
                    <a:p>
                      <a:pPr marL="3175" marR="20320" indent="-3175" algn="l">
                        <a:lnSpc>
                          <a:spcPct val="107000"/>
                        </a:lnSpc>
                        <a:spcAft>
                          <a:spcPts val="0"/>
                        </a:spcAft>
                      </a:pPr>
                      <a:r>
                        <a:rPr lang="en-IN" sz="2400" b="1" dirty="0">
                          <a:solidFill>
                            <a:schemeClr val="bg1"/>
                          </a:solidFill>
                          <a:effectLst/>
                        </a:rPr>
                        <a:t>The Japanese pronunciation of “four” is similar  to the word for “death.” People avoid buying products packaged in fours. </a:t>
                      </a:r>
                      <a:endParaRPr lang="en-IN" sz="2400" b="1" dirty="0">
                        <a:solidFill>
                          <a:schemeClr val="bg1"/>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8890" marT="73025" marB="0">
                    <a:solidFill>
                      <a:schemeClr val="accent2"/>
                    </a:solidFill>
                  </a:tcPr>
                </a:tc>
                <a:extLst>
                  <a:ext uri="{0D108BD9-81ED-4DB2-BD59-A6C34878D82A}">
                    <a16:rowId xmlns:a16="http://schemas.microsoft.com/office/drawing/2014/main" xmlns="" val="879220547"/>
                  </a:ext>
                </a:extLst>
              </a:tr>
            </a:tbl>
          </a:graphicData>
        </a:graphic>
      </p:graphicFrame>
    </p:spTree>
    <p:extLst>
      <p:ext uri="{BB962C8B-B14F-4D97-AF65-F5344CB8AC3E}">
        <p14:creationId xmlns:p14="http://schemas.microsoft.com/office/powerpoint/2010/main" val="1011501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969259"/>
          </a:xfrm>
        </p:spPr>
        <p:txBody>
          <a:bodyPr>
            <a:normAutofit fontScale="90000"/>
          </a:bodyPr>
          <a:lstStyle/>
          <a:p>
            <a:r>
              <a:rPr lang="en-IN" b="1" dirty="0">
                <a:solidFill>
                  <a:srgbClr val="7030A0"/>
                </a:solidFill>
              </a:rPr>
              <a:t> </a:t>
            </a:r>
            <a:r>
              <a:rPr lang="en-IN" sz="3100" b="1" dirty="0">
                <a:solidFill>
                  <a:srgbClr val="7030A0"/>
                </a:solidFill>
              </a:rPr>
              <a:t>Work Issues Related to Culture and Gender</a:t>
            </a:r>
            <a:r>
              <a:rPr lang="mr-IN" sz="3100" b="1" dirty="0">
                <a:solidFill>
                  <a:srgbClr val="7030A0"/>
                </a:solidFill>
              </a:rPr>
              <a:t> </a:t>
            </a:r>
            <a:br>
              <a:rPr lang="mr-IN" sz="3100" b="1" dirty="0">
                <a:solidFill>
                  <a:srgbClr val="7030A0"/>
                </a:solidFill>
              </a:rPr>
            </a:br>
            <a:r>
              <a:rPr lang="mr-IN" sz="3100" b="1" dirty="0">
                <a:solidFill>
                  <a:srgbClr val="7030A0"/>
                </a:solidFill>
              </a:rPr>
              <a:t>लिंगभाव आणि संस्कृतीसंदर्भातील कार्याच्या ठिकाणी उद्भवणा-या समस्या</a:t>
            </a:r>
            <a:endParaRPr lang="en-US" sz="3100" b="1" dirty="0">
              <a:solidFill>
                <a:srgbClr val="7030A0"/>
              </a:solidFill>
            </a:endParaRPr>
          </a:p>
        </p:txBody>
      </p:sp>
      <p:sp>
        <p:nvSpPr>
          <p:cNvPr id="3" name="Subtitle 2"/>
          <p:cNvSpPr>
            <a:spLocks noGrp="1"/>
          </p:cNvSpPr>
          <p:nvPr>
            <p:ph type="subTitle" idx="1"/>
          </p:nvPr>
        </p:nvSpPr>
        <p:spPr>
          <a:xfrm>
            <a:off x="0" y="1084138"/>
            <a:ext cx="12192000" cy="6283078"/>
          </a:xfrm>
        </p:spPr>
        <p:txBody>
          <a:bodyPr>
            <a:normAutofit/>
          </a:bodyPr>
          <a:lstStyle/>
          <a:p>
            <a:pPr algn="l"/>
            <a:endParaRPr lang="mr-IN" b="1" dirty="0">
              <a:solidFill>
                <a:srgbClr val="C00000"/>
              </a:solidFill>
            </a:endParaRPr>
          </a:p>
          <a:p>
            <a:pPr algn="l">
              <a:lnSpc>
                <a:spcPct val="150000"/>
              </a:lnSpc>
            </a:pPr>
            <a:r>
              <a:rPr lang="en-IN" b="1" dirty="0">
                <a:solidFill>
                  <a:srgbClr val="C00000"/>
                </a:solidFill>
              </a:rPr>
              <a:t>GENDER AND WORK  </a:t>
            </a:r>
          </a:p>
          <a:p>
            <a:pPr marL="457200" indent="-457200" algn="l">
              <a:lnSpc>
                <a:spcPct val="150000"/>
              </a:lnSpc>
              <a:buFont typeface="Wingdings" panose="05000000000000000000" pitchFamily="2" charset="2"/>
              <a:buChar char="§"/>
            </a:pPr>
            <a:r>
              <a:rPr lang="mr-IN" dirty="0"/>
              <a:t>स्त्रियांच्या व्यावसायिक कार्यात वाढ </a:t>
            </a:r>
          </a:p>
          <a:p>
            <a:pPr marL="457200" indent="-457200" algn="l">
              <a:lnSpc>
                <a:spcPct val="150000"/>
              </a:lnSpc>
              <a:buFont typeface="Wingdings" panose="05000000000000000000" pitchFamily="2" charset="2"/>
              <a:buChar char="§"/>
            </a:pPr>
            <a:r>
              <a:rPr lang="mr-IN" dirty="0"/>
              <a:t>समान कामगिरीसाठीच्या पगारासंदर्भात तफावत </a:t>
            </a:r>
          </a:p>
          <a:p>
            <a:pPr marL="457200" indent="-457200" algn="l">
              <a:lnSpc>
                <a:spcPct val="150000"/>
              </a:lnSpc>
              <a:buFont typeface="Wingdings" panose="05000000000000000000" pitchFamily="2" charset="2"/>
              <a:buChar char="§"/>
            </a:pPr>
            <a:r>
              <a:rPr lang="mr-IN" dirty="0"/>
              <a:t>कमी महत्त्वाच्या पदांवर स्त्रियांची नियुक्ती परिणामी कमी पगार </a:t>
            </a:r>
            <a:endParaRPr lang="en-IN" dirty="0"/>
          </a:p>
          <a:p>
            <a:pPr marL="457200" indent="-457200" algn="l">
              <a:lnSpc>
                <a:spcPct val="150000"/>
              </a:lnSpc>
              <a:buFont typeface="Wingdings" panose="05000000000000000000" pitchFamily="2" charset="2"/>
              <a:buChar char="§"/>
            </a:pPr>
            <a:r>
              <a:rPr lang="en-IN" b="1" dirty="0"/>
              <a:t>Glass Ceiling effect </a:t>
            </a:r>
            <a:r>
              <a:rPr lang="mr-IN" b="1" dirty="0"/>
              <a:t>(काचेरी छत परीणाम): </a:t>
            </a:r>
          </a:p>
          <a:p>
            <a:pPr algn="l">
              <a:lnSpc>
                <a:spcPct val="150000"/>
              </a:lnSpc>
            </a:pPr>
            <a:r>
              <a:rPr lang="mr-IN" b="1" dirty="0"/>
              <a:t> </a:t>
            </a:r>
            <a:r>
              <a:rPr lang="mr-IN" dirty="0"/>
              <a:t>महत्त्वकांक्षी आणि सक्षम स्त्रियांना मोठी करिअरची संधी दिसत असूनही समाजाच्या</a:t>
            </a:r>
          </a:p>
          <a:p>
            <a:pPr algn="l">
              <a:lnSpc>
                <a:spcPct val="150000"/>
              </a:lnSpc>
            </a:pPr>
            <a:r>
              <a:rPr lang="mr-IN" dirty="0"/>
              <a:t> प्रतिगामी साचेबद्ध कल्पनांमुळे एक अदृश्य भिंत तयार होऊन ती संधी हस्तगत करता न येणे. </a:t>
            </a:r>
            <a:endParaRPr lang="en-IN" dirty="0"/>
          </a:p>
        </p:txBody>
      </p:sp>
    </p:spTree>
    <p:extLst>
      <p:ext uri="{BB962C8B-B14F-4D97-AF65-F5344CB8AC3E}">
        <p14:creationId xmlns:p14="http://schemas.microsoft.com/office/powerpoint/2010/main" val="38494568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a:bodyPr>
          <a:lstStyle/>
          <a:p>
            <a:r>
              <a:rPr lang="en-IN" sz="2800" b="1" dirty="0">
                <a:solidFill>
                  <a:srgbClr val="7030A0"/>
                </a:solidFill>
              </a:rPr>
              <a:t>AT PLAY</a:t>
            </a:r>
            <a:r>
              <a:rPr lang="mr-IN" sz="2800" b="1" dirty="0">
                <a:solidFill>
                  <a:srgbClr val="7030A0"/>
                </a:solidFill>
              </a:rPr>
              <a:t> क्रीडा</a:t>
            </a:r>
            <a:endParaRPr lang="en-US" sz="2800" b="1" dirty="0">
              <a:solidFill>
                <a:srgbClr val="7030A0"/>
              </a:solidFill>
            </a:endParaRPr>
          </a:p>
        </p:txBody>
      </p:sp>
      <p:sp>
        <p:nvSpPr>
          <p:cNvPr id="3" name="Subtitle 2"/>
          <p:cNvSpPr>
            <a:spLocks noGrp="1"/>
          </p:cNvSpPr>
          <p:nvPr>
            <p:ph type="subTitle" idx="1"/>
          </p:nvPr>
        </p:nvSpPr>
        <p:spPr>
          <a:xfrm>
            <a:off x="0" y="574922"/>
            <a:ext cx="12192000" cy="6283078"/>
          </a:xfrm>
        </p:spPr>
        <p:txBody>
          <a:bodyPr>
            <a:normAutofit/>
          </a:bodyPr>
          <a:lstStyle/>
          <a:p>
            <a:pPr algn="l">
              <a:lnSpc>
                <a:spcPct val="120000"/>
              </a:lnSpc>
            </a:pPr>
            <a:r>
              <a:rPr lang="en-IN" b="1" dirty="0">
                <a:solidFill>
                  <a:srgbClr val="C00000"/>
                </a:solidFill>
              </a:rPr>
              <a:t>What Is Leisure? —</a:t>
            </a:r>
            <a:r>
              <a:rPr lang="mr-IN" b="1" dirty="0">
                <a:solidFill>
                  <a:srgbClr val="C00000"/>
                </a:solidFill>
              </a:rPr>
              <a:t> फावला वेळ/ फुरसत </a:t>
            </a:r>
          </a:p>
          <a:p>
            <a:pPr algn="l">
              <a:lnSpc>
                <a:spcPct val="120000"/>
              </a:lnSpc>
            </a:pPr>
            <a:r>
              <a:rPr lang="mr-IN" dirty="0"/>
              <a:t>स्वत:च्या आवडीनिवडीनुसार वापरता येईल असा व्यावसायिक कार्य वा जबाबदारीपासून मुक्त असणारा वेळ. </a:t>
            </a:r>
            <a:r>
              <a:rPr lang="en-IN" i="1" dirty="0"/>
              <a:t>time free from work or duty that may </a:t>
            </a:r>
            <a:r>
              <a:rPr lang="en-IN" dirty="0"/>
              <a:t> </a:t>
            </a:r>
            <a:r>
              <a:rPr lang="en-IN" i="1" dirty="0"/>
              <a:t>be spent in recreational activities of one’s choice.</a:t>
            </a:r>
            <a:r>
              <a:rPr lang="en-IN" dirty="0"/>
              <a:t> </a:t>
            </a:r>
          </a:p>
          <a:p>
            <a:pPr marL="342900" indent="-342900" algn="l">
              <a:lnSpc>
                <a:spcPct val="120000"/>
              </a:lnSpc>
              <a:buFont typeface="Wingdings" panose="05000000000000000000" pitchFamily="2" charset="2"/>
              <a:buChar char="§"/>
            </a:pPr>
            <a:r>
              <a:rPr lang="mr-IN" dirty="0"/>
              <a:t>फावला वेळ/ फुरसत कमी होतोय </a:t>
            </a:r>
            <a:r>
              <a:rPr lang="en-IN" dirty="0"/>
              <a:t>Since, since 2004, the amount of leisure time available to the average person has dropped by about a half hour per day ( BLS, 2012 ). </a:t>
            </a:r>
          </a:p>
          <a:p>
            <a:pPr marL="342900" indent="-342900" algn="l">
              <a:lnSpc>
                <a:spcPct val="120000"/>
              </a:lnSpc>
              <a:buFont typeface="Wingdings" panose="05000000000000000000" pitchFamily="2" charset="2"/>
              <a:buChar char="§"/>
            </a:pPr>
            <a:r>
              <a:rPr lang="en-IN" dirty="0"/>
              <a:t>Currently, Americans spend about 4.67 hours per weekday and 6.4 hours on weekends engaging in leisure (including sports). </a:t>
            </a:r>
          </a:p>
          <a:p>
            <a:pPr marL="342900" indent="-342900" algn="l">
              <a:lnSpc>
                <a:spcPct val="120000"/>
              </a:lnSpc>
              <a:buFont typeface="Wingdings" panose="05000000000000000000" pitchFamily="2" charset="2"/>
              <a:buChar char="§"/>
            </a:pPr>
            <a:r>
              <a:rPr lang="mr-IN" dirty="0"/>
              <a:t>आर्थिक घटक </a:t>
            </a:r>
            <a:r>
              <a:rPr lang="en-IN" dirty="0"/>
              <a:t>(Economic factors)  : Fewer workers, additional responsibilities; More affluent sectors of society—college graduates, professionals, and higher incomes—less time for leisure. </a:t>
            </a:r>
          </a:p>
          <a:p>
            <a:pPr marL="342900" indent="-342900" algn="l">
              <a:lnSpc>
                <a:spcPct val="120000"/>
              </a:lnSpc>
              <a:buFont typeface="Wingdings" panose="05000000000000000000" pitchFamily="2" charset="2"/>
              <a:buChar char="§"/>
            </a:pPr>
            <a:r>
              <a:rPr lang="en-IN" dirty="0"/>
              <a:t>Women in dual-income families </a:t>
            </a:r>
            <a:r>
              <a:rPr lang="mr-IN" dirty="0"/>
              <a:t>दुहेरी कमावते कुटुंब </a:t>
            </a:r>
            <a:r>
              <a:rPr lang="en-IN" dirty="0"/>
              <a:t>work do more work at home and get least leisure time (about 1 hour less per day than men)—a phenomenon commonly referred to as the “second shift” </a:t>
            </a:r>
            <a:r>
              <a:rPr lang="mr-IN" dirty="0"/>
              <a:t>दुसरी कार्यपाळी </a:t>
            </a:r>
            <a:r>
              <a:rPr lang="en-IN" dirty="0"/>
              <a:t>(</a:t>
            </a:r>
            <a:r>
              <a:rPr lang="en-IN" dirty="0" err="1"/>
              <a:t>Sinno</a:t>
            </a:r>
            <a:r>
              <a:rPr lang="en-IN" dirty="0"/>
              <a:t> &amp; Killen, 2011 ). </a:t>
            </a:r>
          </a:p>
        </p:txBody>
      </p:sp>
    </p:spTree>
    <p:extLst>
      <p:ext uri="{BB962C8B-B14F-4D97-AF65-F5344CB8AC3E}">
        <p14:creationId xmlns:p14="http://schemas.microsoft.com/office/powerpoint/2010/main" val="3275056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a:bodyPr>
          <a:lstStyle/>
          <a:p>
            <a:r>
              <a:rPr lang="en-IN" sz="2800" b="1" dirty="0">
                <a:solidFill>
                  <a:srgbClr val="7030A0"/>
                </a:solidFill>
              </a:rPr>
              <a:t>More about Leisure</a:t>
            </a:r>
            <a:endParaRPr lang="en-US" sz="2800" b="1" dirty="0">
              <a:solidFill>
                <a:srgbClr val="7030A0"/>
              </a:solidFill>
            </a:endParaRPr>
          </a:p>
        </p:txBody>
      </p:sp>
      <p:sp>
        <p:nvSpPr>
          <p:cNvPr id="3" name="Subtitle 2"/>
          <p:cNvSpPr>
            <a:spLocks noGrp="1"/>
          </p:cNvSpPr>
          <p:nvPr>
            <p:ph type="subTitle" idx="1"/>
          </p:nvPr>
        </p:nvSpPr>
        <p:spPr>
          <a:xfrm>
            <a:off x="0" y="574922"/>
            <a:ext cx="12192000" cy="6283078"/>
          </a:xfrm>
        </p:spPr>
        <p:txBody>
          <a:bodyPr>
            <a:normAutofit/>
          </a:bodyPr>
          <a:lstStyle/>
          <a:p>
            <a:pPr marL="342900" indent="-342900" algn="l">
              <a:buFont typeface="Wingdings" panose="05000000000000000000" pitchFamily="2" charset="2"/>
              <a:buChar char="§"/>
            </a:pPr>
            <a:r>
              <a:rPr lang="en-IN" b="1" dirty="0"/>
              <a:t>Unconditional Leisure Activities</a:t>
            </a:r>
            <a:r>
              <a:rPr lang="mr-IN" b="1" dirty="0"/>
              <a:t> विनाशर्त केलेल्या फुरसतीच्या कृती </a:t>
            </a:r>
            <a:endParaRPr lang="en-IN" b="1" dirty="0"/>
          </a:p>
          <a:p>
            <a:pPr algn="l"/>
            <a:r>
              <a:rPr lang="en-IN" dirty="0"/>
              <a:t>	</a:t>
            </a:r>
            <a:r>
              <a:rPr lang="mr-IN" dirty="0"/>
              <a:t>अर्थपूर्ण जीवनास उपयुक्त </a:t>
            </a:r>
            <a:r>
              <a:rPr lang="en-IN" dirty="0"/>
              <a:t>E.g. Playing a musical instrument  </a:t>
            </a:r>
          </a:p>
          <a:p>
            <a:pPr marL="342900" indent="-342900" algn="l">
              <a:buFont typeface="Wingdings" panose="05000000000000000000" pitchFamily="2" charset="2"/>
              <a:buChar char="§"/>
            </a:pPr>
            <a:r>
              <a:rPr lang="en-IN" b="1" dirty="0"/>
              <a:t>Adjustment Perspective: </a:t>
            </a:r>
            <a:r>
              <a:rPr lang="mr-IN" b="1" dirty="0"/>
              <a:t>समायोजन दृष्टीकोन </a:t>
            </a:r>
            <a:endParaRPr lang="en-IN" b="1" dirty="0"/>
          </a:p>
          <a:p>
            <a:pPr algn="l"/>
            <a:r>
              <a:rPr lang="en-IN" dirty="0"/>
              <a:t>The purpose of leisure is the cultivation of the self and the pursuit of the higher things of life. </a:t>
            </a:r>
          </a:p>
          <a:p>
            <a:pPr marL="342900" indent="-342900" algn="l">
              <a:buFont typeface="Wingdings" panose="05000000000000000000" pitchFamily="2" charset="2"/>
              <a:buChar char="§"/>
            </a:pPr>
            <a:r>
              <a:rPr lang="en-IN" b="1" dirty="0">
                <a:solidFill>
                  <a:srgbClr val="FF0000"/>
                </a:solidFill>
              </a:rPr>
              <a:t>Anything done outside of work is not leisure. </a:t>
            </a:r>
          </a:p>
          <a:p>
            <a:pPr marL="342900" indent="-342900" algn="l">
              <a:lnSpc>
                <a:spcPct val="120000"/>
              </a:lnSpc>
              <a:buFont typeface="Wingdings" panose="05000000000000000000" pitchFamily="2" charset="2"/>
              <a:buChar char="§"/>
            </a:pPr>
            <a:r>
              <a:rPr lang="en-IN" b="1" dirty="0"/>
              <a:t>Maintenance Activities: </a:t>
            </a:r>
            <a:r>
              <a:rPr lang="mr-IN" b="1" dirty="0"/>
              <a:t>निर्वाहसंबंधी कृती </a:t>
            </a:r>
            <a:r>
              <a:rPr lang="en-IN" dirty="0"/>
              <a:t>They are non-leisure, non-work time required for maintenance of life. E.g. Cleaning up after meals, dusting our homes, studying, visiting the dentist etc. </a:t>
            </a:r>
          </a:p>
          <a:p>
            <a:pPr marL="342900" indent="-342900" algn="l">
              <a:lnSpc>
                <a:spcPct val="150000"/>
              </a:lnSpc>
              <a:buFont typeface="Wingdings" panose="05000000000000000000" pitchFamily="2" charset="2"/>
              <a:buChar char="§"/>
            </a:pPr>
            <a:r>
              <a:rPr lang="mr-IN" sz="2200" dirty="0"/>
              <a:t>यांत्रिकीकरण व तंत्रज्ञानामुळे फुरसत मिळेल हे गृहितक फसले आहे </a:t>
            </a:r>
            <a:r>
              <a:rPr lang="en-IN" sz="2200" dirty="0"/>
              <a:t>(Whitty &amp; </a:t>
            </a:r>
            <a:r>
              <a:rPr lang="en-IN" sz="2200" dirty="0" err="1"/>
              <a:t>Carr</a:t>
            </a:r>
            <a:r>
              <a:rPr lang="en-IN" sz="2200" dirty="0"/>
              <a:t>, 2006; Andrey, 2008). </a:t>
            </a:r>
            <a:r>
              <a:rPr lang="mr-IN" sz="2200" dirty="0"/>
              <a:t>संगणक, दूरदर्शन, सोशल नेटवर्किंग व इंटरनेटने फुरसतीच्या वेळेवर आक्रमण केले आहे </a:t>
            </a:r>
            <a:r>
              <a:rPr lang="en-IN" sz="2200" dirty="0"/>
              <a:t>( Kirk &amp; </a:t>
            </a:r>
            <a:r>
              <a:rPr lang="en-IN" sz="2200" dirty="0" err="1"/>
              <a:t>Belovics</a:t>
            </a:r>
            <a:r>
              <a:rPr lang="en-IN" sz="2200" dirty="0"/>
              <a:t>, 2006 ). </a:t>
            </a:r>
            <a:r>
              <a:rPr lang="mr-IN" sz="2200" dirty="0"/>
              <a:t>ही मोहात पाडणारी / प्रलोभने ‘निर्वाहसंबंधी कृती’ बनली आहेत. </a:t>
            </a:r>
            <a:r>
              <a:rPr lang="en-IN" sz="2200" dirty="0"/>
              <a:t>(</a:t>
            </a:r>
            <a:r>
              <a:rPr lang="en-IN" sz="2200" dirty="0" err="1"/>
              <a:t>Blackshaw</a:t>
            </a:r>
            <a:r>
              <a:rPr lang="en-IN" sz="2200" dirty="0"/>
              <a:t>, 2010 ). </a:t>
            </a:r>
          </a:p>
          <a:p>
            <a:pPr marL="342900" indent="-342900" algn="l">
              <a:lnSpc>
                <a:spcPct val="120000"/>
              </a:lnSpc>
              <a:buFont typeface="Wingdings" panose="05000000000000000000" pitchFamily="2" charset="2"/>
              <a:buChar char="§"/>
            </a:pPr>
            <a:r>
              <a:rPr lang="en-IN" dirty="0"/>
              <a:t>Highly competitive or perfectionistic persons may show excessive concern towards performance and lose pleasure in leisure activities. </a:t>
            </a:r>
          </a:p>
        </p:txBody>
      </p:sp>
    </p:spTree>
    <p:extLst>
      <p:ext uri="{BB962C8B-B14F-4D97-AF65-F5344CB8AC3E}">
        <p14:creationId xmlns:p14="http://schemas.microsoft.com/office/powerpoint/2010/main" val="2286872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5055" y="143917"/>
            <a:ext cx="12192000" cy="569551"/>
          </a:xfrm>
        </p:spPr>
        <p:txBody>
          <a:bodyPr>
            <a:normAutofit fontScale="90000"/>
          </a:bodyPr>
          <a:lstStyle/>
          <a:p>
            <a:r>
              <a:rPr lang="en-IN" sz="3200" b="1" dirty="0">
                <a:solidFill>
                  <a:srgbClr val="C00000"/>
                </a:solidFill>
              </a:rPr>
              <a:t>SUMMARY POINTS</a:t>
            </a:r>
            <a:endParaRPr lang="en-US" sz="3200" b="1" dirty="0">
              <a:solidFill>
                <a:srgbClr val="C00000"/>
              </a:solidFill>
            </a:endParaRPr>
          </a:p>
        </p:txBody>
      </p:sp>
      <p:sp>
        <p:nvSpPr>
          <p:cNvPr id="3" name="Subtitle 2"/>
          <p:cNvSpPr>
            <a:spLocks noGrp="1"/>
          </p:cNvSpPr>
          <p:nvPr>
            <p:ph type="subTitle" idx="1"/>
          </p:nvPr>
        </p:nvSpPr>
        <p:spPr>
          <a:xfrm>
            <a:off x="1898073" y="713468"/>
            <a:ext cx="12192000" cy="6283078"/>
          </a:xfrm>
        </p:spPr>
        <p:txBody>
          <a:bodyPr>
            <a:normAutofit/>
          </a:bodyPr>
          <a:lstStyle/>
          <a:p>
            <a:pPr algn="l"/>
            <a:r>
              <a:rPr lang="en-IN" b="1" dirty="0"/>
              <a:t> </a:t>
            </a:r>
            <a:r>
              <a:rPr lang="en-IN" b="1" dirty="0">
                <a:solidFill>
                  <a:srgbClr val="C00000"/>
                </a:solidFill>
              </a:rPr>
              <a:t>AT WORK </a:t>
            </a:r>
          </a:p>
          <a:p>
            <a:pPr algn="l"/>
            <a:r>
              <a:rPr lang="en-IN" b="1" dirty="0"/>
              <a:t>10.1 Discuss the process of identifying a compatible career.  </a:t>
            </a:r>
          </a:p>
          <a:p>
            <a:pPr algn="l"/>
            <a:r>
              <a:rPr lang="en-IN" dirty="0"/>
              <a:t>In choosing a career goal, it’s best to begin by taking stock of yourself, including your interests, abilities, personality, and work values. Then you’re ready to explore the career options. There are many helpful resources such as the  Occupational Outlook Handbook (OOH) published by the Bureau of </a:t>
            </a:r>
            <a:r>
              <a:rPr lang="en-IN" dirty="0" err="1"/>
              <a:t>Labor</a:t>
            </a:r>
            <a:r>
              <a:rPr lang="en-IN" dirty="0"/>
              <a:t> Statistics. In addition, inventories available at career </a:t>
            </a:r>
            <a:r>
              <a:rPr lang="en-IN" dirty="0" err="1"/>
              <a:t>centers</a:t>
            </a:r>
            <a:r>
              <a:rPr lang="en-IN" dirty="0"/>
              <a:t> may help to identify the most compatible careers. </a:t>
            </a:r>
          </a:p>
          <a:p>
            <a:pPr algn="l"/>
            <a:r>
              <a:rPr lang="en-IN" b="1" dirty="0"/>
              <a:t>10.2 Explain key issues surrounding career decision making and finding a job.  </a:t>
            </a:r>
          </a:p>
          <a:p>
            <a:pPr algn="l"/>
            <a:r>
              <a:rPr lang="en-IN" dirty="0"/>
              <a:t>It’s best to keep your career goal somewhat flexible and to be willing to modify it in light of subsequent experience, especially while you are in college. Nevertheless, three things you’ll need to consider before gaining suitable employment are potential pitfalls, job preparation, and the job search process. You should also be aware of certain difficulties in decision making, such as arriving at a career goal prematurely. You’ll also need to identify (and successfully obtain) the required training and/or education that is needed for your chosen career. Although there are a variety of ways to search for employment, networking is one of the best ways to find a job. Knowing how to conduct yourself in an interview is crucial to finding gainful employment. </a:t>
            </a:r>
          </a:p>
          <a:p>
            <a:pPr algn="l"/>
            <a:r>
              <a:rPr lang="en-IN" b="1" dirty="0"/>
              <a:t>10.3 Identify occupations with the greatest employment growth as well as those predicted to decline. </a:t>
            </a:r>
          </a:p>
          <a:p>
            <a:pPr algn="l"/>
            <a:r>
              <a:rPr lang="en-IN" dirty="0"/>
              <a:t>The professional, service, and construction sector are expected to dominate employment growth. In contrast, farming and production services are expected to show the greatest declines. </a:t>
            </a:r>
          </a:p>
          <a:p>
            <a:endParaRPr lang="en-IN" dirty="0"/>
          </a:p>
        </p:txBody>
      </p:sp>
    </p:spTree>
    <p:extLst>
      <p:ext uri="{BB962C8B-B14F-4D97-AF65-F5344CB8AC3E}">
        <p14:creationId xmlns:p14="http://schemas.microsoft.com/office/powerpoint/2010/main" val="12314682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a:bodyPr>
          <a:lstStyle/>
          <a:p>
            <a:r>
              <a:rPr lang="en-IN" sz="2800" b="1" dirty="0">
                <a:solidFill>
                  <a:srgbClr val="7030A0"/>
                </a:solidFill>
              </a:rPr>
              <a:t>Using Leisure Positively </a:t>
            </a:r>
            <a:r>
              <a:rPr lang="mr-IN" sz="2800" b="1" dirty="0">
                <a:solidFill>
                  <a:srgbClr val="7030A0"/>
                </a:solidFill>
              </a:rPr>
              <a:t>फुरसतीचा सकारात्मक उपयोग</a:t>
            </a:r>
            <a:endParaRPr lang="en-US" sz="2800" dirty="0">
              <a:solidFill>
                <a:srgbClr val="7030A0"/>
              </a:solidFill>
            </a:endParaRPr>
          </a:p>
        </p:txBody>
      </p:sp>
      <p:sp>
        <p:nvSpPr>
          <p:cNvPr id="3" name="Subtitle 2"/>
          <p:cNvSpPr>
            <a:spLocks noGrp="1"/>
          </p:cNvSpPr>
          <p:nvPr>
            <p:ph type="subTitle" idx="1"/>
          </p:nvPr>
        </p:nvSpPr>
        <p:spPr>
          <a:xfrm>
            <a:off x="0" y="574922"/>
            <a:ext cx="12235804" cy="6283078"/>
          </a:xfrm>
        </p:spPr>
        <p:txBody>
          <a:bodyPr>
            <a:normAutofit/>
          </a:bodyPr>
          <a:lstStyle/>
          <a:p>
            <a:pPr marL="342900" indent="-342900" algn="l">
              <a:lnSpc>
                <a:spcPct val="150000"/>
              </a:lnSpc>
              <a:buFont typeface="Wingdings" panose="05000000000000000000" pitchFamily="2" charset="2"/>
              <a:buChar char="§"/>
            </a:pPr>
            <a:r>
              <a:rPr lang="mr-IN" dirty="0"/>
              <a:t>रूची व जीवनशैलीशी अनुरूप कृती निवड. सोयीस्कर वाटते म्हणून निवडणे टाळा. </a:t>
            </a:r>
            <a:endParaRPr lang="en-IN" dirty="0"/>
          </a:p>
          <a:p>
            <a:pPr marL="342900" indent="-342900" algn="l">
              <a:lnSpc>
                <a:spcPct val="150000"/>
              </a:lnSpc>
              <a:buFont typeface="Wingdings" panose="05000000000000000000" pitchFamily="2" charset="2"/>
              <a:buChar char="§"/>
            </a:pPr>
            <a:r>
              <a:rPr lang="mr-IN" dirty="0"/>
              <a:t>वेळ व ऊर्जा वापरून आवश्यक कौशल्ये विकसित करा </a:t>
            </a:r>
            <a:endParaRPr lang="en-IN" dirty="0"/>
          </a:p>
          <a:p>
            <a:pPr marL="342900" indent="-342900" algn="l">
              <a:lnSpc>
                <a:spcPct val="150000"/>
              </a:lnSpc>
              <a:buFont typeface="Wingdings" panose="05000000000000000000" pitchFamily="2" charset="2"/>
              <a:buChar char="§"/>
            </a:pPr>
            <a:r>
              <a:rPr lang="en-IN" dirty="0"/>
              <a:t>Leisure activities can become stressful, and when they do, the possibility of positive leisure use diminishes (Hébert, 2005 )</a:t>
            </a:r>
            <a:r>
              <a:rPr lang="mr-IN" dirty="0"/>
              <a:t> </a:t>
            </a:r>
            <a:endParaRPr lang="en-IN" dirty="0"/>
          </a:p>
          <a:p>
            <a:pPr marL="342900" indent="-342900" algn="l">
              <a:lnSpc>
                <a:spcPct val="150000"/>
              </a:lnSpc>
              <a:buFont typeface="Wingdings" panose="05000000000000000000" pitchFamily="2" charset="2"/>
              <a:buChar char="§"/>
            </a:pPr>
            <a:r>
              <a:rPr lang="en-IN" b="1" dirty="0"/>
              <a:t>VACATIONS: </a:t>
            </a:r>
            <a:r>
              <a:rPr lang="mr-IN" b="1" dirty="0"/>
              <a:t>सुट्टीचा काळ </a:t>
            </a:r>
            <a:r>
              <a:rPr lang="en-IN" dirty="0"/>
              <a:t>( </a:t>
            </a:r>
            <a:r>
              <a:rPr lang="en-IN" dirty="0" err="1"/>
              <a:t>Kühnel</a:t>
            </a:r>
            <a:r>
              <a:rPr lang="en-IN" dirty="0"/>
              <a:t> &amp; </a:t>
            </a:r>
            <a:r>
              <a:rPr lang="en-IN" dirty="0" err="1"/>
              <a:t>Sonnentag</a:t>
            </a:r>
            <a:r>
              <a:rPr lang="en-IN" dirty="0"/>
              <a:t>, 2011 ). </a:t>
            </a:r>
            <a:r>
              <a:rPr lang="mr-IN" dirty="0"/>
              <a:t>जाणिवपूर्वक आणि कोणत्याही</a:t>
            </a:r>
          </a:p>
          <a:p>
            <a:pPr algn="l">
              <a:lnSpc>
                <a:spcPct val="150000"/>
              </a:lnSpc>
            </a:pPr>
            <a:r>
              <a:rPr lang="mr-IN" dirty="0"/>
              <a:t> अपराधीभावाविना छोटी पण नियमितपणे घेतलेली सुट्टी परीणामकारक</a:t>
            </a:r>
            <a:endParaRPr lang="en-IN" dirty="0"/>
          </a:p>
          <a:p>
            <a:pPr marL="342900" indent="-342900" algn="l">
              <a:lnSpc>
                <a:spcPct val="150000"/>
              </a:lnSpc>
              <a:buFont typeface="Wingdings" panose="05000000000000000000" pitchFamily="2" charset="2"/>
              <a:buChar char="§"/>
            </a:pPr>
            <a:r>
              <a:rPr lang="en-IN" dirty="0"/>
              <a:t>Less vacations are used due to the fear of losing their jobs or losing something important or fall behind in their work ( </a:t>
            </a:r>
            <a:r>
              <a:rPr lang="en-IN" dirty="0" err="1"/>
              <a:t>Mayerowitz</a:t>
            </a:r>
            <a:r>
              <a:rPr lang="en-IN" dirty="0"/>
              <a:t>, 2010 ;  Yancy, 2011 ). </a:t>
            </a:r>
          </a:p>
          <a:p>
            <a:pPr marL="342900" indent="-342900" algn="l">
              <a:lnSpc>
                <a:spcPct val="150000"/>
              </a:lnSpc>
              <a:buFont typeface="Wingdings" panose="05000000000000000000" pitchFamily="2" charset="2"/>
              <a:buChar char="§"/>
            </a:pPr>
            <a:r>
              <a:rPr lang="en-IN" dirty="0"/>
              <a:t>The amount of leisure time available to adults changes over time. In general, leisure time decreases from early adulthood to middle adulthood, then increases once again</a:t>
            </a:r>
          </a:p>
        </p:txBody>
      </p:sp>
    </p:spTree>
    <p:extLst>
      <p:ext uri="{BB962C8B-B14F-4D97-AF65-F5344CB8AC3E}">
        <p14:creationId xmlns:p14="http://schemas.microsoft.com/office/powerpoint/2010/main" val="37445042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fontScale="90000"/>
          </a:bodyPr>
          <a:lstStyle/>
          <a:p>
            <a:r>
              <a:rPr lang="en-IN" b="1" dirty="0"/>
              <a:t> </a:t>
            </a:r>
            <a:r>
              <a:rPr lang="en-IN" sz="3100" b="1" dirty="0">
                <a:solidFill>
                  <a:srgbClr val="7030A0"/>
                </a:solidFill>
              </a:rPr>
              <a:t>Leisure across Adulthood </a:t>
            </a:r>
            <a:endParaRPr lang="en-US" sz="3100" dirty="0">
              <a:solidFill>
                <a:srgbClr val="7030A0"/>
              </a:solidFill>
            </a:endParaRPr>
          </a:p>
        </p:txBody>
      </p:sp>
      <p:sp>
        <p:nvSpPr>
          <p:cNvPr id="3" name="Subtitle 2"/>
          <p:cNvSpPr>
            <a:spLocks noGrp="1"/>
          </p:cNvSpPr>
          <p:nvPr>
            <p:ph type="subTitle" idx="1"/>
          </p:nvPr>
        </p:nvSpPr>
        <p:spPr>
          <a:xfrm>
            <a:off x="0" y="574922"/>
            <a:ext cx="12192000" cy="6283078"/>
          </a:xfrm>
        </p:spPr>
        <p:txBody>
          <a:bodyPr>
            <a:normAutofit/>
          </a:bodyPr>
          <a:lstStyle/>
          <a:p>
            <a:r>
              <a:rPr lang="en-IN" b="1" dirty="0"/>
              <a:t> </a:t>
            </a:r>
          </a:p>
          <a:p>
            <a:pPr marL="342900" indent="-342900" algn="l">
              <a:lnSpc>
                <a:spcPct val="150000"/>
              </a:lnSpc>
              <a:buFont typeface="Wingdings" panose="05000000000000000000" pitchFamily="2" charset="2"/>
              <a:buChar char="§"/>
            </a:pPr>
            <a:r>
              <a:rPr lang="mr-IN" dirty="0"/>
              <a:t>वाढत्या वयोमानानुसार व्यक्तिगत विकासासाठी उपयुक्त </a:t>
            </a:r>
            <a:r>
              <a:rPr lang="en-IN" dirty="0"/>
              <a:t>(Chen &amp; Fu, 2008). </a:t>
            </a:r>
          </a:p>
          <a:p>
            <a:pPr marL="342900" indent="-342900" algn="l">
              <a:lnSpc>
                <a:spcPct val="150000"/>
              </a:lnSpc>
              <a:buFont typeface="Wingdings" panose="05000000000000000000" pitchFamily="2" charset="2"/>
              <a:buChar char="§"/>
            </a:pPr>
            <a:r>
              <a:rPr lang="en-IN" dirty="0"/>
              <a:t>Constructive leisure activities </a:t>
            </a:r>
            <a:r>
              <a:rPr lang="mr-IN" dirty="0"/>
              <a:t>फुरसतीत केलेल्या रचनात्मक कृती निवृत्तीपश्चात समाधानासाठी</a:t>
            </a:r>
          </a:p>
          <a:p>
            <a:pPr algn="l">
              <a:lnSpc>
                <a:spcPct val="150000"/>
              </a:lnSpc>
            </a:pPr>
            <a:r>
              <a:rPr lang="mr-IN" dirty="0"/>
              <a:t> महत्त्वाच्या </a:t>
            </a:r>
            <a:r>
              <a:rPr lang="en-IN" dirty="0"/>
              <a:t> </a:t>
            </a:r>
          </a:p>
          <a:p>
            <a:pPr marL="342900" indent="-342900" algn="l">
              <a:lnSpc>
                <a:spcPct val="150000"/>
              </a:lnSpc>
              <a:buFont typeface="Wingdings" panose="05000000000000000000" pitchFamily="2" charset="2"/>
              <a:buChar char="§"/>
            </a:pPr>
            <a:r>
              <a:rPr lang="en-IN" dirty="0"/>
              <a:t>Volunteering </a:t>
            </a:r>
            <a:r>
              <a:rPr lang="mr-IN" dirty="0"/>
              <a:t>-</a:t>
            </a:r>
            <a:r>
              <a:rPr lang="en-IN" dirty="0"/>
              <a:t> Focus on Wellness</a:t>
            </a:r>
            <a:r>
              <a:rPr lang="mr-IN" dirty="0"/>
              <a:t> स्वयंसेवा - स्वास्थ्य/ निरोगी जीवनावर भर</a:t>
            </a:r>
            <a:endParaRPr lang="en-IN" dirty="0"/>
          </a:p>
          <a:p>
            <a:pPr marL="342900" indent="-342900" algn="l">
              <a:lnSpc>
                <a:spcPct val="150000"/>
              </a:lnSpc>
              <a:buFont typeface="Wingdings" panose="05000000000000000000" pitchFamily="2" charset="2"/>
              <a:buChar char="§"/>
            </a:pPr>
            <a:r>
              <a:rPr lang="en-IN" b="1" dirty="0"/>
              <a:t>A common and very constructive leisure activity is performing volunteer work. </a:t>
            </a:r>
          </a:p>
          <a:p>
            <a:pPr marL="342900" indent="-342900" algn="l">
              <a:lnSpc>
                <a:spcPct val="150000"/>
              </a:lnSpc>
              <a:buFont typeface="Wingdings" panose="05000000000000000000" pitchFamily="2" charset="2"/>
              <a:buChar char="§"/>
            </a:pPr>
            <a:r>
              <a:rPr lang="mr-IN" dirty="0"/>
              <a:t>स्वयंसेवेसाठी निवृत्तीची वाट पाहू नका</a:t>
            </a:r>
            <a:endParaRPr lang="en-IN" dirty="0"/>
          </a:p>
          <a:p>
            <a:pPr marL="342900" indent="-342900" algn="l">
              <a:lnSpc>
                <a:spcPct val="150000"/>
              </a:lnSpc>
              <a:buFont typeface="Wingdings" panose="05000000000000000000" pitchFamily="2" charset="2"/>
              <a:buChar char="§"/>
            </a:pPr>
            <a:r>
              <a:rPr lang="mr-IN" dirty="0"/>
              <a:t>समाजाचे ऋण चुकवण्याची संधी, मोफत कार्य प्रशिक्षण, करिअर विकासास साहाय्यभूत, सामाजिक संपर्कवृद्धी, नेतृत्वविकास, जीवन समाधानवृद्धी इ. लाभ</a:t>
            </a:r>
            <a:endParaRPr lang="en-IN" dirty="0"/>
          </a:p>
        </p:txBody>
      </p:sp>
    </p:spTree>
    <p:extLst>
      <p:ext uri="{BB962C8B-B14F-4D97-AF65-F5344CB8AC3E}">
        <p14:creationId xmlns:p14="http://schemas.microsoft.com/office/powerpoint/2010/main" val="42256902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Autofit/>
          </a:bodyPr>
          <a:lstStyle/>
          <a:p>
            <a:r>
              <a:rPr lang="en-IN" sz="3200" b="1" dirty="0">
                <a:solidFill>
                  <a:srgbClr val="C00000"/>
                </a:solidFill>
              </a:rPr>
              <a:t>Annual Minimum Vacation Days Worldwide </a:t>
            </a:r>
            <a:endParaRPr lang="en-US" sz="3200" b="1" dirty="0">
              <a:solidFill>
                <a:srgbClr val="C00000"/>
              </a:solidFill>
            </a:endParaRPr>
          </a:p>
        </p:txBody>
      </p:sp>
      <p:sp>
        <p:nvSpPr>
          <p:cNvPr id="3" name="Subtitle 2"/>
          <p:cNvSpPr>
            <a:spLocks noGrp="1"/>
          </p:cNvSpPr>
          <p:nvPr>
            <p:ph type="subTitle" idx="1"/>
          </p:nvPr>
        </p:nvSpPr>
        <p:spPr>
          <a:xfrm>
            <a:off x="0" y="574922"/>
            <a:ext cx="12192000" cy="6283078"/>
          </a:xfrm>
        </p:spPr>
        <p:txBody>
          <a:bodyPr>
            <a:normAutofit/>
          </a:bodyPr>
          <a:lstStyle/>
          <a:p>
            <a:r>
              <a:rPr lang="en-IN" dirty="0"/>
              <a:t>Source: Data from NationMaster.com, 2012. </a:t>
            </a:r>
          </a:p>
        </p:txBody>
      </p:sp>
      <p:graphicFrame>
        <p:nvGraphicFramePr>
          <p:cNvPr id="4" name="Table 3">
            <a:extLst>
              <a:ext uri="{FF2B5EF4-FFF2-40B4-BE49-F238E27FC236}">
                <a16:creationId xmlns:a16="http://schemas.microsoft.com/office/drawing/2014/main" xmlns="" id="{76654C70-CA65-441A-A325-111E65EB7B15}"/>
              </a:ext>
            </a:extLst>
          </p:cNvPr>
          <p:cNvGraphicFramePr>
            <a:graphicFrameLocks noGrp="1"/>
          </p:cNvGraphicFramePr>
          <p:nvPr>
            <p:extLst>
              <p:ext uri="{D42A27DB-BD31-4B8C-83A1-F6EECF244321}">
                <p14:modId xmlns:p14="http://schemas.microsoft.com/office/powerpoint/2010/main" val="408030792"/>
              </p:ext>
            </p:extLst>
          </p:nvPr>
        </p:nvGraphicFramePr>
        <p:xfrm>
          <a:off x="542068" y="1012958"/>
          <a:ext cx="11142539" cy="6157940"/>
        </p:xfrm>
        <a:graphic>
          <a:graphicData uri="http://schemas.openxmlformats.org/drawingml/2006/table">
            <a:tbl>
              <a:tblPr firstRow="1" firstCol="1" bandRow="1">
                <a:tableStyleId>{21E4AEA4-8DFA-4A89-87EB-49C32662AFE0}</a:tableStyleId>
              </a:tblPr>
              <a:tblGrid>
                <a:gridCol w="7756847">
                  <a:extLst>
                    <a:ext uri="{9D8B030D-6E8A-4147-A177-3AD203B41FA5}">
                      <a16:colId xmlns:a16="http://schemas.microsoft.com/office/drawing/2014/main" xmlns="" val="2205216191"/>
                    </a:ext>
                  </a:extLst>
                </a:gridCol>
                <a:gridCol w="3385692">
                  <a:extLst>
                    <a:ext uri="{9D8B030D-6E8A-4147-A177-3AD203B41FA5}">
                      <a16:colId xmlns:a16="http://schemas.microsoft.com/office/drawing/2014/main" xmlns="" val="3282663562"/>
                    </a:ext>
                  </a:extLst>
                </a:gridCol>
              </a:tblGrid>
              <a:tr h="615794">
                <a:tc>
                  <a:txBody>
                    <a:bodyPr/>
                    <a:lstStyle/>
                    <a:p>
                      <a:pPr marL="76200" marR="1295400" indent="-3175" algn="ctr">
                        <a:lnSpc>
                          <a:spcPct val="107000"/>
                        </a:lnSpc>
                        <a:spcAft>
                          <a:spcPts val="0"/>
                        </a:spcAft>
                      </a:pPr>
                      <a:r>
                        <a:rPr lang="en-IN" sz="2800" dirty="0">
                          <a:effectLst/>
                        </a:rPr>
                        <a:t> Austria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35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038153613"/>
                  </a:ext>
                </a:extLst>
              </a:tr>
              <a:tr h="615794">
                <a:tc>
                  <a:txBody>
                    <a:bodyPr/>
                    <a:lstStyle/>
                    <a:p>
                      <a:pPr marL="76200" marR="1295400" indent="-3175" algn="ctr">
                        <a:lnSpc>
                          <a:spcPct val="107000"/>
                        </a:lnSpc>
                        <a:spcAft>
                          <a:spcPts val="0"/>
                        </a:spcAft>
                      </a:pPr>
                      <a:r>
                        <a:rPr lang="en-IN" sz="2800" dirty="0">
                          <a:effectLst/>
                        </a:rPr>
                        <a:t> Belgium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20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1426018376"/>
                  </a:ext>
                </a:extLst>
              </a:tr>
              <a:tr h="615794">
                <a:tc>
                  <a:txBody>
                    <a:bodyPr/>
                    <a:lstStyle/>
                    <a:p>
                      <a:pPr marL="76200" marR="1295400" indent="-3175" algn="ctr">
                        <a:lnSpc>
                          <a:spcPct val="107000"/>
                        </a:lnSpc>
                        <a:spcAft>
                          <a:spcPts val="0"/>
                        </a:spcAft>
                      </a:pPr>
                      <a:r>
                        <a:rPr lang="en-IN" sz="2800" dirty="0">
                          <a:effectLst/>
                        </a:rPr>
                        <a:t> Chile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15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218294968"/>
                  </a:ext>
                </a:extLst>
              </a:tr>
              <a:tr h="615794">
                <a:tc>
                  <a:txBody>
                    <a:bodyPr/>
                    <a:lstStyle/>
                    <a:p>
                      <a:pPr marL="76200" marR="1295400" indent="-3175" algn="ctr">
                        <a:lnSpc>
                          <a:spcPct val="107000"/>
                        </a:lnSpc>
                        <a:spcAft>
                          <a:spcPts val="0"/>
                        </a:spcAft>
                      </a:pPr>
                      <a:r>
                        <a:rPr lang="en-IN" sz="2800" dirty="0">
                          <a:effectLst/>
                        </a:rPr>
                        <a:t>Croatia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18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1495360531"/>
                  </a:ext>
                </a:extLst>
              </a:tr>
              <a:tr h="615794">
                <a:tc>
                  <a:txBody>
                    <a:bodyPr/>
                    <a:lstStyle/>
                    <a:p>
                      <a:pPr marL="76200" marR="1295400" indent="-3175" algn="ctr">
                        <a:lnSpc>
                          <a:spcPct val="107000"/>
                        </a:lnSpc>
                        <a:spcAft>
                          <a:spcPts val="0"/>
                        </a:spcAft>
                      </a:pPr>
                      <a:r>
                        <a:rPr lang="en-IN" sz="2800" dirty="0">
                          <a:effectLst/>
                        </a:rPr>
                        <a:t>Germany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24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2631167480"/>
                  </a:ext>
                </a:extLst>
              </a:tr>
              <a:tr h="615794">
                <a:tc>
                  <a:txBody>
                    <a:bodyPr/>
                    <a:lstStyle/>
                    <a:p>
                      <a:pPr marL="76200" marR="1295400" indent="-3175" algn="ctr">
                        <a:lnSpc>
                          <a:spcPct val="107000"/>
                        </a:lnSpc>
                        <a:spcAft>
                          <a:spcPts val="0"/>
                        </a:spcAft>
                      </a:pPr>
                      <a:r>
                        <a:rPr lang="en-IN" sz="2800" dirty="0">
                          <a:effectLst/>
                        </a:rPr>
                        <a:t>Norway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25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131882620"/>
                  </a:ext>
                </a:extLst>
              </a:tr>
              <a:tr h="615794">
                <a:tc>
                  <a:txBody>
                    <a:bodyPr/>
                    <a:lstStyle/>
                    <a:p>
                      <a:pPr marL="76200" marR="1295400" indent="-3175" algn="ctr">
                        <a:lnSpc>
                          <a:spcPct val="107000"/>
                        </a:lnSpc>
                        <a:spcAft>
                          <a:spcPts val="0"/>
                        </a:spcAft>
                      </a:pPr>
                      <a:r>
                        <a:rPr lang="en-IN" sz="2800" dirty="0">
                          <a:effectLst/>
                        </a:rPr>
                        <a:t>Ireland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20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1749086552"/>
                  </a:ext>
                </a:extLst>
              </a:tr>
              <a:tr h="615794">
                <a:tc>
                  <a:txBody>
                    <a:bodyPr/>
                    <a:lstStyle/>
                    <a:p>
                      <a:pPr marL="76200" marR="1295400" indent="-3175" algn="ctr">
                        <a:lnSpc>
                          <a:spcPct val="107000"/>
                        </a:lnSpc>
                        <a:spcAft>
                          <a:spcPts val="0"/>
                        </a:spcAft>
                      </a:pPr>
                      <a:r>
                        <a:rPr lang="en-IN" sz="2800" dirty="0">
                          <a:effectLst/>
                        </a:rPr>
                        <a:t>Japan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18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094439886"/>
                  </a:ext>
                </a:extLst>
              </a:tr>
              <a:tr h="615794">
                <a:tc>
                  <a:txBody>
                    <a:bodyPr/>
                    <a:lstStyle/>
                    <a:p>
                      <a:pPr marL="76200" marR="1295400" indent="-3175" algn="ctr">
                        <a:lnSpc>
                          <a:spcPct val="107000"/>
                        </a:lnSpc>
                        <a:spcAft>
                          <a:spcPts val="0"/>
                        </a:spcAft>
                      </a:pPr>
                      <a:r>
                        <a:rPr lang="en-IN" sz="2800">
                          <a:effectLst/>
                        </a:rPr>
                        <a:t>Spain  </a:t>
                      </a:r>
                      <a:endParaRPr lang="en-IN" sz="280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30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1288996249"/>
                  </a:ext>
                </a:extLst>
              </a:tr>
              <a:tr h="615794">
                <a:tc>
                  <a:txBody>
                    <a:bodyPr/>
                    <a:lstStyle/>
                    <a:p>
                      <a:pPr marL="76200" marR="1295400" indent="-3175" algn="ctr">
                        <a:lnSpc>
                          <a:spcPct val="107000"/>
                        </a:lnSpc>
                        <a:spcAft>
                          <a:spcPts val="0"/>
                        </a:spcAft>
                      </a:pPr>
                      <a:r>
                        <a:rPr lang="en-IN" sz="2800" dirty="0">
                          <a:effectLst/>
                        </a:rPr>
                        <a:t> United Kingdom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20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29013493"/>
                  </a:ext>
                </a:extLst>
              </a:tr>
            </a:tbl>
          </a:graphicData>
        </a:graphic>
      </p:graphicFrame>
    </p:spTree>
    <p:extLst>
      <p:ext uri="{BB962C8B-B14F-4D97-AF65-F5344CB8AC3E}">
        <p14:creationId xmlns:p14="http://schemas.microsoft.com/office/powerpoint/2010/main" val="1115389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fontScale="90000"/>
          </a:bodyPr>
          <a:lstStyle/>
          <a:p>
            <a:r>
              <a:rPr lang="en-IN" sz="3200" b="1" dirty="0">
                <a:solidFill>
                  <a:srgbClr val="C00000"/>
                </a:solidFill>
              </a:rPr>
              <a:t>Volunteering </a:t>
            </a:r>
            <a:endParaRPr lang="en-US" sz="3200" dirty="0">
              <a:solidFill>
                <a:srgbClr val="C00000"/>
              </a:solidFill>
            </a:endParaRPr>
          </a:p>
        </p:txBody>
      </p:sp>
      <p:sp>
        <p:nvSpPr>
          <p:cNvPr id="3" name="Subtitle 2"/>
          <p:cNvSpPr>
            <a:spLocks noGrp="1"/>
          </p:cNvSpPr>
          <p:nvPr>
            <p:ph type="subTitle" idx="1"/>
          </p:nvPr>
        </p:nvSpPr>
        <p:spPr>
          <a:xfrm>
            <a:off x="0" y="574922"/>
            <a:ext cx="12192000" cy="6283078"/>
          </a:xfrm>
        </p:spPr>
        <p:txBody>
          <a:bodyPr>
            <a:normAutofit/>
          </a:bodyPr>
          <a:lstStyle/>
          <a:p>
            <a:r>
              <a:rPr lang="en-IN" b="1" dirty="0"/>
              <a:t>www.volunteermatch.org 	</a:t>
            </a:r>
          </a:p>
          <a:p>
            <a:r>
              <a:rPr lang="en-IN" b="1" dirty="0"/>
              <a:t>Hours of Leisure per day during Adulthood </a:t>
            </a:r>
          </a:p>
        </p:txBody>
      </p:sp>
      <p:graphicFrame>
        <p:nvGraphicFramePr>
          <p:cNvPr id="4" name="Table 3">
            <a:extLst>
              <a:ext uri="{FF2B5EF4-FFF2-40B4-BE49-F238E27FC236}">
                <a16:creationId xmlns:a16="http://schemas.microsoft.com/office/drawing/2014/main" xmlns="" id="{F0281756-7453-4F2E-8AD3-47DFE62E993E}"/>
              </a:ext>
            </a:extLst>
          </p:cNvPr>
          <p:cNvGraphicFramePr>
            <a:graphicFrameLocks noGrp="1"/>
          </p:cNvGraphicFramePr>
          <p:nvPr>
            <p:extLst>
              <p:ext uri="{D42A27DB-BD31-4B8C-83A1-F6EECF244321}">
                <p14:modId xmlns:p14="http://schemas.microsoft.com/office/powerpoint/2010/main" val="2893392634"/>
              </p:ext>
            </p:extLst>
          </p:nvPr>
        </p:nvGraphicFramePr>
        <p:xfrm>
          <a:off x="399707" y="1434568"/>
          <a:ext cx="11476541" cy="4848507"/>
        </p:xfrm>
        <a:graphic>
          <a:graphicData uri="http://schemas.openxmlformats.org/drawingml/2006/table">
            <a:tbl>
              <a:tblPr firstRow="1" firstCol="1" bandRow="1">
                <a:tableStyleId>{21E4AEA4-8DFA-4A89-87EB-49C32662AFE0}</a:tableStyleId>
              </a:tblPr>
              <a:tblGrid>
                <a:gridCol w="7520155">
                  <a:extLst>
                    <a:ext uri="{9D8B030D-6E8A-4147-A177-3AD203B41FA5}">
                      <a16:colId xmlns:a16="http://schemas.microsoft.com/office/drawing/2014/main" xmlns="" val="3965270313"/>
                    </a:ext>
                  </a:extLst>
                </a:gridCol>
                <a:gridCol w="3956386">
                  <a:extLst>
                    <a:ext uri="{9D8B030D-6E8A-4147-A177-3AD203B41FA5}">
                      <a16:colId xmlns:a16="http://schemas.microsoft.com/office/drawing/2014/main" xmlns="" val="733202357"/>
                    </a:ext>
                  </a:extLst>
                </a:gridCol>
              </a:tblGrid>
              <a:tr h="700545">
                <a:tc>
                  <a:txBody>
                    <a:bodyPr/>
                    <a:lstStyle/>
                    <a:p>
                      <a:pPr marL="76200" marR="1295400" indent="-3175" algn="ctr">
                        <a:lnSpc>
                          <a:spcPct val="107000"/>
                        </a:lnSpc>
                        <a:spcAft>
                          <a:spcPts val="0"/>
                        </a:spcAft>
                      </a:pPr>
                      <a:r>
                        <a:rPr lang="en-IN" sz="2800" dirty="0">
                          <a:effectLst/>
                        </a:rPr>
                        <a:t>20 –24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5.3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4215274722"/>
                  </a:ext>
                </a:extLst>
              </a:tr>
              <a:tr h="691327">
                <a:tc>
                  <a:txBody>
                    <a:bodyPr/>
                    <a:lstStyle/>
                    <a:p>
                      <a:pPr marL="76200" marR="1295400" indent="-3175" algn="ctr">
                        <a:lnSpc>
                          <a:spcPct val="107000"/>
                        </a:lnSpc>
                        <a:spcAft>
                          <a:spcPts val="0"/>
                        </a:spcAft>
                      </a:pPr>
                      <a:r>
                        <a:rPr lang="en-IN" sz="2800" dirty="0">
                          <a:effectLst/>
                        </a:rPr>
                        <a:t>25 –34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a:effectLst/>
                        </a:rPr>
                        <a:t>4.4  </a:t>
                      </a:r>
                      <a:endParaRPr lang="en-IN" sz="280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567192932"/>
                  </a:ext>
                </a:extLst>
              </a:tr>
              <a:tr h="691327">
                <a:tc>
                  <a:txBody>
                    <a:bodyPr/>
                    <a:lstStyle/>
                    <a:p>
                      <a:pPr marL="76200" marR="1295400" indent="-3175" algn="ctr">
                        <a:lnSpc>
                          <a:spcPct val="107000"/>
                        </a:lnSpc>
                        <a:spcAft>
                          <a:spcPts val="0"/>
                        </a:spcAft>
                      </a:pPr>
                      <a:r>
                        <a:rPr lang="en-IN" sz="2800" dirty="0">
                          <a:effectLst/>
                        </a:rPr>
                        <a:t>35 –44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4.2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043218011"/>
                  </a:ext>
                </a:extLst>
              </a:tr>
              <a:tr h="691327">
                <a:tc>
                  <a:txBody>
                    <a:bodyPr/>
                    <a:lstStyle/>
                    <a:p>
                      <a:pPr marL="76200" marR="1295400" indent="-3175" algn="ctr">
                        <a:lnSpc>
                          <a:spcPct val="107000"/>
                        </a:lnSpc>
                        <a:spcAft>
                          <a:spcPts val="0"/>
                        </a:spcAft>
                      </a:pPr>
                      <a:r>
                        <a:rPr lang="en-IN" sz="2800" dirty="0">
                          <a:effectLst/>
                        </a:rPr>
                        <a:t>45 –54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4.7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546765128"/>
                  </a:ext>
                </a:extLst>
              </a:tr>
              <a:tr h="691327">
                <a:tc>
                  <a:txBody>
                    <a:bodyPr/>
                    <a:lstStyle/>
                    <a:p>
                      <a:pPr marL="76200" marR="1295400" indent="-3175" algn="ctr">
                        <a:lnSpc>
                          <a:spcPct val="107000"/>
                        </a:lnSpc>
                        <a:spcAft>
                          <a:spcPts val="0"/>
                        </a:spcAft>
                      </a:pPr>
                      <a:r>
                        <a:rPr lang="en-IN" sz="2800" dirty="0">
                          <a:effectLst/>
                        </a:rPr>
                        <a:t>55 –64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5.2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795072153"/>
                  </a:ext>
                </a:extLst>
              </a:tr>
              <a:tr h="691327">
                <a:tc>
                  <a:txBody>
                    <a:bodyPr/>
                    <a:lstStyle/>
                    <a:p>
                      <a:pPr marL="76200" marR="1295400" indent="-3175" algn="ctr">
                        <a:lnSpc>
                          <a:spcPct val="107000"/>
                        </a:lnSpc>
                        <a:spcAft>
                          <a:spcPts val="0"/>
                        </a:spcAft>
                      </a:pPr>
                      <a:r>
                        <a:rPr lang="en-IN" sz="2800" dirty="0">
                          <a:effectLst/>
                        </a:rPr>
                        <a:t>65 –74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6.9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3130148933"/>
                  </a:ext>
                </a:extLst>
              </a:tr>
              <a:tr h="691327">
                <a:tc>
                  <a:txBody>
                    <a:bodyPr/>
                    <a:lstStyle/>
                    <a:p>
                      <a:pPr marL="76200" marR="1295400" indent="-3175" algn="ctr">
                        <a:lnSpc>
                          <a:spcPct val="107000"/>
                        </a:lnSpc>
                        <a:spcAft>
                          <a:spcPts val="0"/>
                        </a:spcAft>
                      </a:pPr>
                      <a:r>
                        <a:rPr lang="en-IN" sz="2800">
                          <a:effectLst/>
                        </a:rPr>
                        <a:t> 75 and over </a:t>
                      </a:r>
                      <a:endParaRPr lang="en-IN" sz="280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tc>
                  <a:txBody>
                    <a:bodyPr/>
                    <a:lstStyle/>
                    <a:p>
                      <a:pPr marL="3175" marR="1295400" indent="-3175" algn="ctr">
                        <a:lnSpc>
                          <a:spcPct val="107000"/>
                        </a:lnSpc>
                        <a:spcAft>
                          <a:spcPts val="0"/>
                        </a:spcAft>
                      </a:pPr>
                      <a:r>
                        <a:rPr lang="en-IN" sz="2800" dirty="0">
                          <a:effectLst/>
                        </a:rPr>
                        <a:t>7.7  </a:t>
                      </a:r>
                      <a:endParaRPr lang="en-IN" sz="2800" dirty="0">
                        <a:solidFill>
                          <a:srgbClr val="231F20"/>
                        </a:solidFill>
                        <a:effectLst/>
                        <a:latin typeface="Times New Roman" panose="02020603050405020304" pitchFamily="18" charset="0"/>
                        <a:ea typeface="Times New Roman" panose="02020603050405020304" pitchFamily="18" charset="0"/>
                        <a:cs typeface="Mangal" panose="02040503050203030202" pitchFamily="18" charset="0"/>
                      </a:endParaRPr>
                    </a:p>
                  </a:txBody>
                  <a:tcPr marL="0" marR="73025" marT="73025" marB="0" anchor="ctr"/>
                </a:tc>
                <a:extLst>
                  <a:ext uri="{0D108BD9-81ED-4DB2-BD59-A6C34878D82A}">
                    <a16:rowId xmlns:a16="http://schemas.microsoft.com/office/drawing/2014/main" xmlns="" val="2430572738"/>
                  </a:ext>
                </a:extLst>
              </a:tr>
            </a:tbl>
          </a:graphicData>
        </a:graphic>
      </p:graphicFrame>
    </p:spTree>
    <p:extLst>
      <p:ext uri="{BB962C8B-B14F-4D97-AF65-F5344CB8AC3E}">
        <p14:creationId xmlns:p14="http://schemas.microsoft.com/office/powerpoint/2010/main" val="113386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9637" y="-13855"/>
            <a:ext cx="12192000" cy="569551"/>
          </a:xfrm>
        </p:spPr>
        <p:txBody>
          <a:bodyPr>
            <a:normAutofit fontScale="90000"/>
          </a:bodyPr>
          <a:lstStyle/>
          <a:p>
            <a:r>
              <a:rPr lang="en-IN" sz="3200" b="1" dirty="0">
                <a:solidFill>
                  <a:srgbClr val="C00000"/>
                </a:solidFill>
              </a:rPr>
              <a:t>SUMMARY POINTS</a:t>
            </a:r>
            <a:endParaRPr lang="en-US" sz="3200" dirty="0"/>
          </a:p>
        </p:txBody>
      </p:sp>
      <p:sp>
        <p:nvSpPr>
          <p:cNvPr id="3" name="Subtitle 2"/>
          <p:cNvSpPr>
            <a:spLocks noGrp="1"/>
          </p:cNvSpPr>
          <p:nvPr>
            <p:ph type="subTitle" idx="1"/>
          </p:nvPr>
        </p:nvSpPr>
        <p:spPr>
          <a:xfrm>
            <a:off x="1828800" y="713468"/>
            <a:ext cx="12192000" cy="6283078"/>
          </a:xfrm>
        </p:spPr>
        <p:txBody>
          <a:bodyPr>
            <a:normAutofit/>
          </a:bodyPr>
          <a:lstStyle/>
          <a:p>
            <a:pPr algn="l"/>
            <a:r>
              <a:rPr lang="en-IN" b="1" dirty="0"/>
              <a:t>10.4 Know the relationship between education, employment, and income. </a:t>
            </a:r>
          </a:p>
          <a:p>
            <a:pPr algn="l"/>
            <a:r>
              <a:rPr lang="en-IN" dirty="0"/>
              <a:t>Because jobs for college-educated workers will grow faster than average, college graduates will continue to have higher rates of employment and incomes. In contrast, people with less than a high school education will find it difficult to get good jobs with good pay and chances for advancement. </a:t>
            </a:r>
          </a:p>
          <a:p>
            <a:pPr algn="l"/>
            <a:r>
              <a:rPr lang="en-IN" b="1" dirty="0"/>
              <a:t>10.5 Discuss factors that contribute to job satisfaction (or lack thereof).  </a:t>
            </a:r>
          </a:p>
          <a:p>
            <a:pPr algn="l"/>
            <a:r>
              <a:rPr lang="en-IN" dirty="0"/>
              <a:t>Satisfaction on the job depends heavily on how interesting and meaningful the work activity itself is, as well as the conditions on the job. People want opportunities for advancement as well as considerate and cooperative </a:t>
            </a:r>
            <a:r>
              <a:rPr lang="en-IN" dirty="0" err="1"/>
              <a:t>coworkers</a:t>
            </a:r>
            <a:r>
              <a:rPr lang="en-IN" dirty="0"/>
              <a:t>. Technology affects different employees in different ways—sometimes increasing or decreasing job satisfaction. Pay has become an increasingly important part of job satisfaction. Age, years on the job, and burnout also influences job satisfaction. </a:t>
            </a:r>
          </a:p>
          <a:p>
            <a:pPr algn="l"/>
            <a:r>
              <a:rPr lang="en-IN" b="1" dirty="0"/>
              <a:t>10.6 Identify several major issues related to cultural diversity and gender in the workplace.  </a:t>
            </a:r>
          </a:p>
          <a:p>
            <a:pPr algn="l"/>
            <a:r>
              <a:rPr lang="en-IN" dirty="0"/>
              <a:t>A working understanding of cultural similarities and differences has become a key component to a business’ success. In individualistic cultures initiative, challenge, and freedom on the job are valued and encouraged. In collectivistic societies, people view their work groups and work organizations as fundamental parts of themselves, so the bonds between individuals and organizations are stronger. Among the many issues surrounding gender are the earnings gap between the sexes, opportunities for advancement, and sexual harassment. </a:t>
            </a:r>
          </a:p>
          <a:p>
            <a:endParaRPr lang="en-IN" dirty="0"/>
          </a:p>
        </p:txBody>
      </p:sp>
    </p:spTree>
    <p:extLst>
      <p:ext uri="{BB962C8B-B14F-4D97-AF65-F5344CB8AC3E}">
        <p14:creationId xmlns:p14="http://schemas.microsoft.com/office/powerpoint/2010/main" val="2793501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2728" y="26112"/>
            <a:ext cx="12192000" cy="569551"/>
          </a:xfrm>
        </p:spPr>
        <p:txBody>
          <a:bodyPr>
            <a:normAutofit fontScale="90000"/>
          </a:bodyPr>
          <a:lstStyle/>
          <a:p>
            <a:r>
              <a:rPr lang="en-IN" sz="3200" b="1" dirty="0">
                <a:solidFill>
                  <a:srgbClr val="C00000"/>
                </a:solidFill>
              </a:rPr>
              <a:t>SUMMARY POINTS</a:t>
            </a:r>
            <a:endParaRPr lang="en-US" sz="3200" dirty="0"/>
          </a:p>
        </p:txBody>
      </p:sp>
      <p:sp>
        <p:nvSpPr>
          <p:cNvPr id="3" name="Subtitle 2"/>
          <p:cNvSpPr>
            <a:spLocks noGrp="1"/>
          </p:cNvSpPr>
          <p:nvPr>
            <p:ph type="subTitle" idx="1"/>
          </p:nvPr>
        </p:nvSpPr>
        <p:spPr>
          <a:xfrm>
            <a:off x="221673" y="581808"/>
            <a:ext cx="12192000" cy="6283078"/>
          </a:xfrm>
        </p:spPr>
        <p:txBody>
          <a:bodyPr>
            <a:normAutofit/>
          </a:bodyPr>
          <a:lstStyle/>
          <a:p>
            <a:pPr algn="l"/>
            <a:r>
              <a:rPr lang="en-IN" b="1" dirty="0"/>
              <a:t>10.7 Understand why leisure is important to personal growth.  </a:t>
            </a:r>
          </a:p>
          <a:p>
            <a:pPr algn="l"/>
            <a:r>
              <a:rPr lang="en-IN" b="1" dirty="0"/>
              <a:t>No matter how much you like your job, it’s important to have time off for other things you enjoy. Leisure activities help us cope better with negative life events, </a:t>
            </a:r>
            <a:r>
              <a:rPr lang="en-IN" dirty="0"/>
              <a:t>assist us in our overall adjustment, and improve our sleep and overall physical well-being. </a:t>
            </a:r>
          </a:p>
          <a:p>
            <a:pPr algn="l"/>
            <a:r>
              <a:rPr lang="en-IN" b="1" dirty="0"/>
              <a:t>10.8 Explain positive use of leisure.  </a:t>
            </a:r>
          </a:p>
          <a:p>
            <a:pPr algn="l"/>
            <a:r>
              <a:rPr lang="en-IN" dirty="0"/>
              <a:t>The positive use of leisure becomes increasingly important from midlife on as we reassess what we want out of life. Ideally, you should select activities that are compatible with your interests and lifestyle rather than simply doing whatever is convenient at the time or what your friends want to do. Volunteer work is a valuable and common form of leisure activity. </a:t>
            </a:r>
          </a:p>
          <a:p>
            <a:pPr algn="l"/>
            <a:r>
              <a:rPr lang="en-IN" b="1" dirty="0"/>
              <a:t>10.9 Know why most American don’t use up all of their vacation time. </a:t>
            </a:r>
          </a:p>
          <a:p>
            <a:pPr algn="l"/>
            <a:r>
              <a:rPr lang="en-IN" dirty="0"/>
              <a:t>Concerns about job security and falling behind on their work explain why nearly half of all Americans do not use up all of their vacation time. </a:t>
            </a:r>
          </a:p>
          <a:p>
            <a:pPr algn="l"/>
            <a:r>
              <a:rPr lang="en-IN" b="1" dirty="0"/>
              <a:t>10.10   Discuss changes in the amount of leisure time across adulthood.  </a:t>
            </a:r>
          </a:p>
          <a:p>
            <a:pPr algn="l"/>
            <a:r>
              <a:rPr lang="en-IN" dirty="0"/>
              <a:t>In general, leisure time decreases from early adulthood to middle adulthood, followed by decade’s worth of increases. Older Americans spend almost three more hours a day in leisure activities in comparison to young adults. </a:t>
            </a:r>
          </a:p>
          <a:p>
            <a:endParaRPr lang="en-IN" dirty="0"/>
          </a:p>
        </p:txBody>
      </p:sp>
    </p:spTree>
    <p:extLst>
      <p:ext uri="{BB962C8B-B14F-4D97-AF65-F5344CB8AC3E}">
        <p14:creationId xmlns:p14="http://schemas.microsoft.com/office/powerpoint/2010/main" val="3344725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71"/>
            <a:ext cx="12192000" cy="569551"/>
          </a:xfrm>
        </p:spPr>
        <p:txBody>
          <a:bodyPr>
            <a:normAutofit fontScale="90000"/>
          </a:bodyPr>
          <a:lstStyle/>
          <a:p>
            <a:r>
              <a:rPr lang="en-IN" b="1" dirty="0">
                <a:solidFill>
                  <a:srgbClr val="C00000"/>
                </a:solidFill>
              </a:rPr>
              <a:t> </a:t>
            </a:r>
            <a:r>
              <a:rPr lang="en-IN" sz="3600" b="1" dirty="0">
                <a:solidFill>
                  <a:srgbClr val="C00000"/>
                </a:solidFill>
              </a:rPr>
              <a:t>Multiple Choice Questions</a:t>
            </a:r>
            <a:endParaRPr lang="en-US" sz="3600" dirty="0">
              <a:solidFill>
                <a:srgbClr val="C00000"/>
              </a:solidFill>
            </a:endParaRPr>
          </a:p>
        </p:txBody>
      </p:sp>
      <p:sp>
        <p:nvSpPr>
          <p:cNvPr id="3" name="Subtitle 2"/>
          <p:cNvSpPr>
            <a:spLocks noGrp="1"/>
          </p:cNvSpPr>
          <p:nvPr>
            <p:ph type="subTitle" idx="1"/>
          </p:nvPr>
        </p:nvSpPr>
        <p:spPr>
          <a:xfrm>
            <a:off x="290946" y="1059831"/>
            <a:ext cx="12192000" cy="6283078"/>
          </a:xfrm>
        </p:spPr>
        <p:txBody>
          <a:bodyPr>
            <a:normAutofit/>
          </a:bodyPr>
          <a:lstStyle/>
          <a:p>
            <a:pPr marL="457200" indent="-457200" algn="l">
              <a:buAutoNum type="arabicPeriod"/>
            </a:pPr>
            <a:r>
              <a:rPr lang="en-IN" b="1" dirty="0"/>
              <a:t>As a result of downsizing, Shannon lost her upper-management position in a computer software company. In order to make ends meet, Shannon took a job as a tech-support consultant for the local computer store (which does not make use of her managerial abilities). The scenario is an example of:  </a:t>
            </a:r>
          </a:p>
          <a:p>
            <a:pPr algn="l"/>
            <a:r>
              <a:rPr lang="en-IN" dirty="0"/>
              <a:t>a.  	over-employment </a:t>
            </a:r>
          </a:p>
          <a:p>
            <a:pPr algn="l"/>
            <a:r>
              <a:rPr lang="en-IN" dirty="0"/>
              <a:t>b.	parallel employment </a:t>
            </a:r>
          </a:p>
          <a:p>
            <a:pPr algn="l"/>
            <a:r>
              <a:rPr lang="en-IN" b="1" dirty="0">
                <a:solidFill>
                  <a:srgbClr val="C00000"/>
                </a:solidFill>
              </a:rPr>
              <a:t>c.	under-employment </a:t>
            </a:r>
            <a:r>
              <a:rPr lang="mr-IN" b="1" dirty="0">
                <a:solidFill>
                  <a:srgbClr val="C00000"/>
                </a:solidFill>
              </a:rPr>
              <a:t>अर्ध रोजगार स्थिती </a:t>
            </a:r>
            <a:endParaRPr lang="en-IN" b="1" dirty="0">
              <a:solidFill>
                <a:srgbClr val="C00000"/>
              </a:solidFill>
            </a:endParaRPr>
          </a:p>
          <a:p>
            <a:pPr marL="457200" indent="-457200" algn="l">
              <a:buAutoNum type="alphaLcPeriod" startAt="4"/>
            </a:pPr>
            <a:r>
              <a:rPr lang="en-IN" dirty="0"/>
              <a:t>       translational employment </a:t>
            </a:r>
          </a:p>
          <a:p>
            <a:pPr algn="l"/>
            <a:r>
              <a:rPr lang="en-IN" b="1" dirty="0"/>
              <a:t>2.   Which of the following statements about the relationship between education and pay is true? </a:t>
            </a:r>
          </a:p>
          <a:p>
            <a:pPr algn="l"/>
            <a:r>
              <a:rPr lang="en-IN" b="1" dirty="0">
                <a:solidFill>
                  <a:srgbClr val="C00000"/>
                </a:solidFill>
              </a:rPr>
              <a:t>a	Typically, as the level of education increases, so too does the pay </a:t>
            </a:r>
          </a:p>
          <a:p>
            <a:pPr algn="l"/>
            <a:r>
              <a:rPr lang="en-IN" dirty="0"/>
              <a:t>                       b	there is no relationship between education level and pay </a:t>
            </a:r>
          </a:p>
          <a:p>
            <a:pPr algn="l"/>
            <a:r>
              <a:rPr lang="en-IN" dirty="0"/>
              <a:t>                   c 	on average, high school graduates make just as much money as college graduates </a:t>
            </a:r>
          </a:p>
          <a:p>
            <a:pPr algn="l"/>
            <a:r>
              <a:rPr lang="en-IN" dirty="0"/>
              <a:t>d 	financially, there is no benefit to finishing high school </a:t>
            </a:r>
          </a:p>
          <a:p>
            <a:endParaRPr lang="en-IN" dirty="0"/>
          </a:p>
        </p:txBody>
      </p:sp>
    </p:spTree>
    <p:extLst>
      <p:ext uri="{BB962C8B-B14F-4D97-AF65-F5344CB8AC3E}">
        <p14:creationId xmlns:p14="http://schemas.microsoft.com/office/powerpoint/2010/main" val="1281023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28255" y="287461"/>
            <a:ext cx="12192000" cy="6283078"/>
          </a:xfrm>
        </p:spPr>
        <p:txBody>
          <a:bodyPr>
            <a:normAutofit/>
          </a:bodyPr>
          <a:lstStyle/>
          <a:p>
            <a:pPr algn="l"/>
            <a:r>
              <a:rPr lang="en-IN" b="1" dirty="0"/>
              <a:t>3.	In order to find a job in video game engineering George decides to try networking. Which of the following activities should George do? </a:t>
            </a:r>
          </a:p>
          <a:p>
            <a:pPr algn="l"/>
            <a:r>
              <a:rPr lang="en-IN" b="1" dirty="0">
                <a:solidFill>
                  <a:srgbClr val="C00000"/>
                </a:solidFill>
              </a:rPr>
              <a:t>a	post his resume on Monster.com </a:t>
            </a:r>
          </a:p>
          <a:p>
            <a:pPr algn="l"/>
            <a:r>
              <a:rPr lang="en-IN" dirty="0"/>
              <a:t>b	contact alumni of his college who work in similar field </a:t>
            </a:r>
          </a:p>
          <a:p>
            <a:pPr algn="l"/>
            <a:r>
              <a:rPr lang="en-IN" dirty="0"/>
              <a:t>c	search the classified ads in the newspaper </a:t>
            </a:r>
          </a:p>
          <a:p>
            <a:pPr algn="l"/>
            <a:r>
              <a:rPr lang="en-IN" dirty="0"/>
              <a:t>d	stop by video game software companies and ask to speak with human resources </a:t>
            </a:r>
          </a:p>
          <a:p>
            <a:pPr marL="457200" indent="-457200" algn="l">
              <a:buAutoNum type="arabicPeriod" startAt="4"/>
            </a:pPr>
            <a:r>
              <a:rPr lang="en-IN" b="1" dirty="0"/>
              <a:t>After a decade of working as a high school </a:t>
            </a:r>
            <a:r>
              <a:rPr lang="en-IN" b="1" dirty="0" err="1"/>
              <a:t>counselor</a:t>
            </a:r>
            <a:r>
              <a:rPr lang="en-IN" b="1" dirty="0"/>
              <a:t> </a:t>
            </a:r>
            <a:r>
              <a:rPr lang="en-IN" b="1" dirty="0" err="1"/>
              <a:t>Ruthy</a:t>
            </a:r>
            <a:r>
              <a:rPr lang="en-IN" b="1" dirty="0"/>
              <a:t> began to care less and less about her student’s problems. And each workday seemed to leave her more emotionally drained than the previous one. </a:t>
            </a:r>
            <a:r>
              <a:rPr lang="en-IN" b="1" dirty="0" err="1"/>
              <a:t>Ruthy</a:t>
            </a:r>
            <a:r>
              <a:rPr lang="en-IN" b="1" dirty="0"/>
              <a:t> was experiencing:  </a:t>
            </a:r>
          </a:p>
          <a:p>
            <a:pPr algn="l"/>
            <a:r>
              <a:rPr lang="en-IN" dirty="0"/>
              <a:t>a.  	self-actualization </a:t>
            </a:r>
          </a:p>
          <a:p>
            <a:pPr algn="l"/>
            <a:r>
              <a:rPr lang="en-IN" dirty="0"/>
              <a:t>b.	school phobia </a:t>
            </a:r>
          </a:p>
          <a:p>
            <a:pPr algn="l"/>
            <a:r>
              <a:rPr lang="en-IN" dirty="0"/>
              <a:t>          c.	job satisfaction </a:t>
            </a:r>
          </a:p>
          <a:p>
            <a:pPr algn="l"/>
            <a:r>
              <a:rPr lang="en-IN" b="1" dirty="0">
                <a:solidFill>
                  <a:srgbClr val="C00000"/>
                </a:solidFill>
              </a:rPr>
              <a:t>          d.	burnout </a:t>
            </a:r>
            <a:r>
              <a:rPr lang="mr-IN" b="1" dirty="0">
                <a:solidFill>
                  <a:srgbClr val="C00000"/>
                </a:solidFill>
              </a:rPr>
              <a:t>क्लांती</a:t>
            </a:r>
            <a:endParaRPr lang="en-IN" b="1" dirty="0">
              <a:solidFill>
                <a:srgbClr val="C00000"/>
              </a:solidFill>
            </a:endParaRPr>
          </a:p>
          <a:p>
            <a:endParaRPr lang="en-IN" dirty="0"/>
          </a:p>
        </p:txBody>
      </p:sp>
    </p:spTree>
    <p:extLst>
      <p:ext uri="{BB962C8B-B14F-4D97-AF65-F5344CB8AC3E}">
        <p14:creationId xmlns:p14="http://schemas.microsoft.com/office/powerpoint/2010/main" val="327520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74922"/>
            <a:ext cx="12192000" cy="6283078"/>
          </a:xfrm>
        </p:spPr>
        <p:txBody>
          <a:bodyPr>
            <a:normAutofit/>
          </a:bodyPr>
          <a:lstStyle/>
          <a:p>
            <a:pPr marL="457200" indent="-457200" algn="l">
              <a:buAutoNum type="arabicPeriod" startAt="5"/>
            </a:pPr>
            <a:r>
              <a:rPr lang="en-IN" b="1" dirty="0"/>
              <a:t>Jeff was successful in business, rising to become a vice-president in less than 10 years. Jeff found the work to be rewarding and the hours manageable. In terms of salary, he made $250,000 a year, which was $10,000 less than other vice-presidents in the company. Which of the following statements regarding Jeff’s job satisfaction could be true? </a:t>
            </a:r>
          </a:p>
          <a:p>
            <a:pPr algn="l"/>
            <a:r>
              <a:rPr lang="en-IN" dirty="0"/>
              <a:t>a	Jeff had poor job satisfaction because his pay was lower than his colleagues </a:t>
            </a:r>
          </a:p>
          <a:p>
            <a:pPr algn="l"/>
            <a:r>
              <a:rPr lang="en-IN" b="1" dirty="0">
                <a:solidFill>
                  <a:srgbClr val="C00000"/>
                </a:solidFill>
              </a:rPr>
              <a:t>b	Jeff made enough money to guarantee a high degree of job satisfaction </a:t>
            </a:r>
          </a:p>
          <a:p>
            <a:pPr algn="l"/>
            <a:r>
              <a:rPr lang="en-IN" dirty="0"/>
              <a:t>c	Jeff had high job satisfaction because pay does not influence job satisfaction </a:t>
            </a:r>
          </a:p>
          <a:p>
            <a:pPr algn="l"/>
            <a:r>
              <a:rPr lang="en-IN" dirty="0"/>
              <a:t>d	none of the above </a:t>
            </a:r>
          </a:p>
          <a:p>
            <a:pPr algn="l"/>
            <a:endParaRPr lang="en-IN" b="1" dirty="0"/>
          </a:p>
          <a:p>
            <a:endParaRPr lang="en-IN" dirty="0"/>
          </a:p>
        </p:txBody>
      </p:sp>
    </p:spTree>
    <p:extLst>
      <p:ext uri="{BB962C8B-B14F-4D97-AF65-F5344CB8AC3E}">
        <p14:creationId xmlns:p14="http://schemas.microsoft.com/office/powerpoint/2010/main" val="567398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237" y="207818"/>
            <a:ext cx="12192000" cy="6858000"/>
          </a:xfrm>
        </p:spPr>
        <p:txBody>
          <a:bodyPr>
            <a:normAutofit/>
          </a:bodyPr>
          <a:lstStyle/>
          <a:p>
            <a:pPr marL="457200" indent="-457200" algn="l">
              <a:buAutoNum type="arabicPeriod" startAt="7"/>
            </a:pPr>
            <a:r>
              <a:rPr lang="en-IN" b="1" dirty="0"/>
              <a:t>Eric worked the midnight shift at a department store as a security guard. According to Eric, “Nothing interesting ever happens,” so he spent most of his time looking up sites on the Internet. Eric was engaging in:  </a:t>
            </a:r>
          </a:p>
          <a:p>
            <a:pPr algn="l"/>
            <a:r>
              <a:rPr lang="en-IN" b="1" dirty="0">
                <a:solidFill>
                  <a:srgbClr val="C00000"/>
                </a:solidFill>
              </a:rPr>
              <a:t>a.  	Cyber-slacking </a:t>
            </a:r>
            <a:r>
              <a:rPr lang="mr-IN" b="1" dirty="0">
                <a:solidFill>
                  <a:srgbClr val="C00000"/>
                </a:solidFill>
              </a:rPr>
              <a:t>सायबर सुस्ती</a:t>
            </a:r>
            <a:endParaRPr lang="en-IN" b="1" dirty="0">
              <a:solidFill>
                <a:srgbClr val="C00000"/>
              </a:solidFill>
            </a:endParaRPr>
          </a:p>
          <a:p>
            <a:pPr algn="l"/>
            <a:r>
              <a:rPr lang="en-IN" dirty="0"/>
              <a:t>b.	tele-slacking </a:t>
            </a:r>
          </a:p>
          <a:p>
            <a:pPr algn="l"/>
            <a:r>
              <a:rPr lang="en-IN" dirty="0"/>
              <a:t>c.	web-slacking </a:t>
            </a:r>
          </a:p>
          <a:p>
            <a:pPr algn="l"/>
            <a:r>
              <a:rPr lang="en-IN" dirty="0"/>
              <a:t>d.	pc-slacking </a:t>
            </a:r>
          </a:p>
          <a:p>
            <a:pPr marL="457200" indent="-457200" algn="l">
              <a:buAutoNum type="arabicPeriod" startAt="8"/>
            </a:pPr>
            <a:r>
              <a:rPr lang="en-IN" b="1" dirty="0"/>
              <a:t>Although Sadie enjoyed her work, she was less enthusiastic about her </a:t>
            </a:r>
            <a:r>
              <a:rPr lang="en-IN" b="1" dirty="0" err="1"/>
              <a:t>coworkers</a:t>
            </a:r>
            <a:r>
              <a:rPr lang="en-IN" b="1" dirty="0"/>
              <a:t>. The constant sexual jokes, comments about her looks, and propositions for sex resulted in Sadie seeking employment elsewhere and suing the company that she once respected. Sadie was a victim of:  </a:t>
            </a:r>
          </a:p>
          <a:p>
            <a:pPr algn="l"/>
            <a:r>
              <a:rPr lang="en-IN" dirty="0"/>
              <a:t>a.  	stalking </a:t>
            </a:r>
          </a:p>
          <a:p>
            <a:pPr algn="l"/>
            <a:r>
              <a:rPr lang="en-IN" dirty="0"/>
              <a:t>b.	physical harassment </a:t>
            </a:r>
          </a:p>
          <a:p>
            <a:pPr algn="l"/>
            <a:r>
              <a:rPr lang="en-IN" dirty="0"/>
              <a:t>c.</a:t>
            </a:r>
            <a:r>
              <a:rPr lang="en-IN" b="1" dirty="0">
                <a:solidFill>
                  <a:srgbClr val="C00000"/>
                </a:solidFill>
              </a:rPr>
              <a:t>	sexual harassment </a:t>
            </a:r>
            <a:r>
              <a:rPr lang="mr-IN" b="1" dirty="0">
                <a:solidFill>
                  <a:srgbClr val="C00000"/>
                </a:solidFill>
              </a:rPr>
              <a:t>लैंगिक उत्पीडन</a:t>
            </a:r>
            <a:endParaRPr lang="en-IN" b="1" dirty="0">
              <a:solidFill>
                <a:srgbClr val="C00000"/>
              </a:solidFill>
            </a:endParaRPr>
          </a:p>
          <a:p>
            <a:pPr algn="l"/>
            <a:r>
              <a:rPr lang="en-IN" dirty="0"/>
              <a:t>d.	sexual terrorism </a:t>
            </a:r>
          </a:p>
        </p:txBody>
      </p:sp>
    </p:spTree>
    <p:extLst>
      <p:ext uri="{BB962C8B-B14F-4D97-AF65-F5344CB8AC3E}">
        <p14:creationId xmlns:p14="http://schemas.microsoft.com/office/powerpoint/2010/main" val="39949571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744</TotalTime>
  <Words>2863</Words>
  <Application>Microsoft Office PowerPoint</Application>
  <PresentationFormat>Custom</PresentationFormat>
  <Paragraphs>317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Wisp</vt:lpstr>
      <vt:lpstr>  BA II – SEM IV  PAPER VI: APPLIED PSYCHOLOGY  MODULE 2: At Work and Play</vt:lpstr>
      <vt:lpstr>LEARNING OBJECTIVES </vt:lpstr>
      <vt:lpstr>SUMMARY POINTS</vt:lpstr>
      <vt:lpstr>SUMMARY POINTS</vt:lpstr>
      <vt:lpstr>SUMMARY POINTS</vt:lpstr>
      <vt:lpstr> Multiple Choice Questions</vt:lpstr>
      <vt:lpstr>PowerPoint Presentation</vt:lpstr>
      <vt:lpstr>PowerPoint Presentation</vt:lpstr>
      <vt:lpstr>PowerPoint Presentation</vt:lpstr>
      <vt:lpstr>PowerPoint Presentation</vt:lpstr>
      <vt:lpstr>NINE MYTHS ABOUT CHOOSING CAREER</vt:lpstr>
      <vt:lpstr>PROCESS OF CHOOSING A CAREER: Taking Stock of Yourself INTERESTS AND SKILLS</vt:lpstr>
      <vt:lpstr>PROCESS OF CHOOSING A CAREER: Taking Stock of Yourself SKILLS : MOST COMMON CATEGORIES OF SKILLS</vt:lpstr>
      <vt:lpstr>PROCESS OF CHOOSING A CAREER: Taking Stock of Yourself SKILLS : MOST COMMON CATEGORIES OF SKILLS</vt:lpstr>
      <vt:lpstr>PROCESS OF CHOOSING A CAREER: Taking Stock of Yourself SKILLS : MOST COMMON CATEGORIES OF SKILLS</vt:lpstr>
      <vt:lpstr>PROCESS OF CHOOSING A CAREER: Taking Stock of Yourself SKILLS : MOST COMMON CATEGORIES OF SKILLS</vt:lpstr>
      <vt:lpstr>PROCESS OF CHOOSING A CAREER: Taking Stock of Yourself PERSONALITY AND VALUES</vt:lpstr>
      <vt:lpstr>PROCESS OF CHOOSING A CAREER: Identifying Compatible Careers  अनुरूप जीवनमार्ग/काराकीर्द</vt:lpstr>
      <vt:lpstr>PROCESS OF CHOOSING A CAREER: Identifying Compatible Careers</vt:lpstr>
      <vt:lpstr>PROCESS OF CHOOSING A CAREER: Arriving at Your Career Decision</vt:lpstr>
      <vt:lpstr> PROCESS OF CHOOSING A CAREER: Landing a Job</vt:lpstr>
      <vt:lpstr>               PROCESS OF CHOOSING A CAREER: Landing a Job Tips for Creating Great and Favourable Impression during Interview</vt:lpstr>
      <vt:lpstr> PROCESS OF CHOOSING A CAREER: Landing a Job Information to bring to an interview</vt:lpstr>
      <vt:lpstr>Changing Jobs or Careers करिअर बदल</vt:lpstr>
      <vt:lpstr> Work Issues Related to Culture and Gender  लिंगभाव आणि संस्कृतीसंदर्भातील कार्याच्या ठिकाणी उद्भवणा-या समस्या</vt:lpstr>
      <vt:lpstr> Work Issues Related to Culture: Cross-Cultural Blunders in Business</vt:lpstr>
      <vt:lpstr> Work Issues Related to Culture and Gender  लिंगभाव आणि संस्कृतीसंदर्भातील कार्याच्या ठिकाणी उद्भवणा-या समस्या</vt:lpstr>
      <vt:lpstr>AT PLAY क्रीडा</vt:lpstr>
      <vt:lpstr>More about Leisure</vt:lpstr>
      <vt:lpstr>Using Leisure Positively फुरसतीचा सकारात्मक उपयोग</vt:lpstr>
      <vt:lpstr> Leisure across Adulthood </vt:lpstr>
      <vt:lpstr>Annual Minimum Vacation Days Worldwide </vt:lpstr>
      <vt:lpstr>Volunteering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shirish shitole</dc:creator>
  <cp:lastModifiedBy>Admin</cp:lastModifiedBy>
  <cp:revision>207</cp:revision>
  <dcterms:created xsi:type="dcterms:W3CDTF">2019-08-06T05:35:59Z</dcterms:created>
  <dcterms:modified xsi:type="dcterms:W3CDTF">2021-09-03T05:05:37Z</dcterms:modified>
</cp:coreProperties>
</file>